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handoutMasterIdLst>
    <p:handoutMasterId r:id="rId15"/>
  </p:handoutMasterIdLst>
  <p:sldIdLst>
    <p:sldId id="256" r:id="rId2"/>
    <p:sldId id="257" r:id="rId3"/>
    <p:sldId id="261" r:id="rId4"/>
    <p:sldId id="288" r:id="rId5"/>
    <p:sldId id="292" r:id="rId6"/>
    <p:sldId id="293" r:id="rId7"/>
    <p:sldId id="301" r:id="rId8"/>
    <p:sldId id="294" r:id="rId9"/>
    <p:sldId id="295" r:id="rId10"/>
    <p:sldId id="296" r:id="rId11"/>
    <p:sldId id="284" r:id="rId12"/>
    <p:sldId id="299" r:id="rId13"/>
    <p:sldId id="300" r:id="rId14"/>
  </p:sldIdLst>
  <p:sldSz cx="9144000" cy="6858000" type="screen4x3"/>
  <p:notesSz cx="6888163" cy="100203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8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b="1" i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ECFFF"/>
    <a:srgbClr val="ADAEAD"/>
    <a:srgbClr val="8C3463"/>
    <a:srgbClr val="FFFFAD"/>
    <a:srgbClr val="FF0000"/>
    <a:srgbClr val="000080"/>
    <a:srgbClr val="FF33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66" d="100"/>
          <a:sy n="66" d="100"/>
        </p:scale>
        <p:origin x="-58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64" y="-102"/>
      </p:cViewPr>
      <p:guideLst>
        <p:guide orient="horz" pos="3156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 i="0" u="none">
                <a:effectLst/>
                <a:latin typeface="Arial" charset="0"/>
                <a:cs typeface="Arial" charset="0"/>
              </a:defRPr>
            </a:lvl1pPr>
          </a:lstStyle>
          <a:p>
            <a:endParaRPr lang="it-IT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 i="0" u="none">
                <a:effectLst/>
                <a:latin typeface="Arial" charset="0"/>
                <a:cs typeface="Arial" charset="0"/>
              </a:defRPr>
            </a:lvl1pPr>
          </a:lstStyle>
          <a:p>
            <a:endParaRPr lang="it-IT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 i="0" u="none">
                <a:effectLst/>
                <a:latin typeface="Arial" charset="0"/>
                <a:cs typeface="Arial" charset="0"/>
              </a:defRPr>
            </a:lvl1pPr>
          </a:lstStyle>
          <a:p>
            <a:endParaRPr lang="it-IT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 i="0" u="none">
                <a:effectLst/>
                <a:latin typeface="Arial" charset="0"/>
                <a:cs typeface="Arial" charset="0"/>
              </a:defRPr>
            </a:lvl1pPr>
          </a:lstStyle>
          <a:p>
            <a:fld id="{0CE3E0DC-80C0-4D2A-8C54-0B9164B1FD37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F8DC1-8328-4F77-8271-8DF9BD9FF79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C3866-EBA5-4F7D-8085-E0F998FC61E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77D66-B594-4BBA-9CC7-54AE2A98488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FA4B81-8B10-4371-9055-59FDA745B13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C11C0-35A5-475E-9A22-869777C80F6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F3E21-D2EC-49AD-B9AB-BDB32D717FB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927C6-2FBB-4293-8FBC-EF7C4EB3311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524D4-960F-4E38-9570-92F029FE2B2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F20D1-840F-4010-8ABE-E4A6E18B6D3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60BF7-5764-43C6-813F-FD8B2E84391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98A43-0CF8-4810-9345-B944738B6F6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911A-48C3-4833-B67E-593E200A086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u="none">
                <a:effectLst/>
                <a:latin typeface="+mn-lt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u="none">
                <a:effectLst/>
                <a:latin typeface="+mn-lt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u="none">
                <a:effectLst/>
                <a:latin typeface="+mn-lt"/>
                <a:cs typeface="+mn-cs"/>
              </a:defRPr>
            </a:lvl1pPr>
          </a:lstStyle>
          <a:p>
            <a:fld id="{5A83B378-5A3B-4DC8-A9A9-93DC8A047DA3}" type="slidenum">
              <a:rPr lang="it-IT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2376488"/>
          </a:xfrm>
        </p:spPr>
        <p:txBody>
          <a:bodyPr anchor="t"/>
          <a:lstStyle/>
          <a:p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UNIVERSITÀ DEGLI STUDI </a:t>
            </a:r>
            <a:r>
              <a:rPr lang="it-IT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MODENA E REGGIO EMILIA</a:t>
            </a:r>
            <a:b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FACOLTÀ </a:t>
            </a:r>
            <a:r>
              <a:rPr lang="it-IT" sz="2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INGEGNERIA </a:t>
            </a:r>
            <a:r>
              <a:rPr lang="it-IT" sz="2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MODENA</a:t>
            </a:r>
            <a:br>
              <a:rPr lang="it-IT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Corso di Laurea Specialistica in Ingegneria Informatica</a:t>
            </a:r>
            <a:endParaRPr lang="it-IT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2571744"/>
            <a:ext cx="7312053" cy="1295400"/>
          </a:xfrm>
        </p:spPr>
        <p:txBody>
          <a:bodyPr/>
          <a:lstStyle/>
          <a:p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PROGETTO E REALIZZAZIONE 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TECNICHE 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BUSINESS INTELLIGENCE PER L’ANALISI AMBIENTALE</a:t>
            </a:r>
            <a:endParaRPr lang="it-I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850" y="4652963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800" b="0" i="0" u="none">
              <a:effectLst/>
              <a:latin typeface="Arial" charset="0"/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68313" y="4652963"/>
            <a:ext cx="474662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0" i="0" u="none" dirty="0">
                <a:solidFill>
                  <a:srgbClr val="FFFF00"/>
                </a:solidFill>
              </a:rPr>
              <a:t>Relatore: </a:t>
            </a:r>
          </a:p>
          <a:p>
            <a:pPr>
              <a:spcBef>
                <a:spcPct val="50000"/>
              </a:spcBef>
            </a:pPr>
            <a:r>
              <a:rPr lang="it-IT" sz="2000" b="0" i="0" u="none" dirty="0">
                <a:solidFill>
                  <a:srgbClr val="FFFF00"/>
                </a:solidFill>
              </a:rPr>
              <a:t>Chiar.mo </a:t>
            </a:r>
            <a:r>
              <a:rPr lang="it-IT" sz="2000" b="0" i="0" u="none" dirty="0" smtClean="0">
                <a:solidFill>
                  <a:srgbClr val="FFFF00"/>
                </a:solidFill>
              </a:rPr>
              <a:t>Prof.ssa Sonia Bergamaschi</a:t>
            </a:r>
          </a:p>
          <a:p>
            <a:pPr>
              <a:spcBef>
                <a:spcPct val="50000"/>
              </a:spcBef>
            </a:pPr>
            <a:r>
              <a:rPr lang="it-IT" sz="2000" b="0" i="0" u="none" dirty="0" smtClean="0">
                <a:solidFill>
                  <a:srgbClr val="FFFF00"/>
                </a:solidFill>
              </a:rPr>
              <a:t>Correlatore:</a:t>
            </a:r>
          </a:p>
          <a:p>
            <a:pPr>
              <a:spcBef>
                <a:spcPct val="50000"/>
              </a:spcBef>
            </a:pPr>
            <a:r>
              <a:rPr lang="it-IT" sz="2000" b="0" i="0" u="none" dirty="0" smtClean="0">
                <a:solidFill>
                  <a:srgbClr val="FFFF00"/>
                </a:solidFill>
              </a:rPr>
              <a:t>Dott. Ing. Simone </a:t>
            </a:r>
            <a:r>
              <a:rPr lang="it-IT" sz="2000" b="0" i="0" u="none" dirty="0" err="1" smtClean="0">
                <a:solidFill>
                  <a:srgbClr val="FFFF00"/>
                </a:solidFill>
              </a:rPr>
              <a:t>Smerieri</a:t>
            </a:r>
            <a:endParaRPr lang="it-IT" sz="2000" b="0" i="0" u="none" dirty="0">
              <a:solidFill>
                <a:srgbClr val="FFFF00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859338" y="4724400"/>
            <a:ext cx="410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800" b="0" i="0" u="none">
              <a:effectLst/>
              <a:latin typeface="Arial" charset="0"/>
              <a:cs typeface="Arial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867400" y="4652963"/>
            <a:ext cx="30972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0" i="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Candidato:</a:t>
            </a:r>
          </a:p>
          <a:p>
            <a:pPr>
              <a:spcBef>
                <a:spcPct val="50000"/>
              </a:spcBef>
            </a:pPr>
            <a:r>
              <a:rPr lang="it-IT" sz="2000" b="0" i="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Abdul Rahman Dannaoui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071546"/>
            <a:ext cx="898818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071546"/>
            <a:ext cx="8944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85720" y="2000240"/>
            <a:ext cx="8429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/>
            <a:endParaRPr lang="it-IT" sz="2400" b="0" u="none" dirty="0" smtClean="0">
              <a:solidFill>
                <a:srgbClr val="FFFF00"/>
              </a:solidFill>
              <a:latin typeface="+mn-lt"/>
            </a:endParaRPr>
          </a:p>
          <a:p>
            <a:endParaRPr lang="it-IT" dirty="0"/>
          </a:p>
        </p:txBody>
      </p:sp>
      <p:sp>
        <p:nvSpPr>
          <p:cNvPr id="12" name="Titolo 5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42"/>
          </a:xfrm>
        </p:spPr>
        <p:txBody>
          <a:bodyPr anchor="t"/>
          <a:lstStyle/>
          <a:p>
            <a:pPr algn="l"/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RISULTATO DELLA QUERY</a:t>
            </a:r>
            <a:endParaRPr lang="it-IT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__________________________________________________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94"/>
              </a:clrFrom>
              <a:clrTo>
                <a:srgbClr val="00009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0"/>
            <a:ext cx="2500330" cy="76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/>
          <p:cNvSpPr txBox="1"/>
          <p:nvPr/>
        </p:nvSpPr>
        <p:spPr>
          <a:xfrm>
            <a:off x="214282" y="3857628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400" u="none" dirty="0" smtClean="0">
                <a:solidFill>
                  <a:srgbClr val="FFFF00"/>
                </a:solidFill>
              </a:rPr>
              <a:t>È stato realizzato il data </a:t>
            </a:r>
            <a:r>
              <a:rPr lang="it-IT" sz="2400" u="none" dirty="0" err="1" smtClean="0">
                <a:solidFill>
                  <a:srgbClr val="FFFF00"/>
                </a:solidFill>
              </a:rPr>
              <a:t>warehouse</a:t>
            </a:r>
            <a:r>
              <a:rPr lang="it-IT" sz="2400" u="none" dirty="0" smtClean="0">
                <a:solidFill>
                  <a:srgbClr val="FFFF00"/>
                </a:solidFill>
              </a:rPr>
              <a:t> che possa soddisfare le esigenze del cliente</a:t>
            </a:r>
          </a:p>
          <a:p>
            <a:pPr marL="514350" indent="-514350">
              <a:buFont typeface="+mj-lt"/>
              <a:buAutoNum type="arabicPeriod"/>
            </a:pPr>
            <a:endParaRPr lang="it-IT" sz="2400" u="none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u="none" dirty="0" smtClean="0">
                <a:solidFill>
                  <a:srgbClr val="FFFF00"/>
                </a:solidFill>
              </a:rPr>
              <a:t>Sono stati realizzati i report come era richiesto</a:t>
            </a:r>
          </a:p>
          <a:p>
            <a:pPr marL="514350" indent="-514350">
              <a:buFont typeface="+mj-lt"/>
              <a:buAutoNum type="arabicPeriod"/>
            </a:pPr>
            <a:endParaRPr lang="it-IT" sz="2400" u="none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u="none" dirty="0" smtClean="0">
                <a:solidFill>
                  <a:srgbClr val="FFFF00"/>
                </a:solidFill>
              </a:rPr>
              <a:t>Sono stati utilizzati degli strumenti </a:t>
            </a:r>
            <a:r>
              <a:rPr lang="it-IT" sz="2400" u="none" dirty="0" err="1" smtClean="0">
                <a:solidFill>
                  <a:srgbClr val="FFFF00"/>
                </a:solidFill>
              </a:rPr>
              <a:t>open-source</a:t>
            </a:r>
            <a:r>
              <a:rPr lang="it-IT" sz="2400" u="none" dirty="0" smtClean="0">
                <a:solidFill>
                  <a:srgbClr val="FFFF00"/>
                </a:solidFill>
              </a:rPr>
              <a:t> </a:t>
            </a:r>
            <a:endParaRPr lang="it-IT" sz="2400" u="none" dirty="0" smtClean="0">
              <a:solidFill>
                <a:srgbClr val="FFFF00"/>
              </a:solidFill>
            </a:endParaRPr>
          </a:p>
        </p:txBody>
      </p:sp>
      <p:sp>
        <p:nvSpPr>
          <p:cNvPr id="8" name="Titolo 5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42"/>
          </a:xfrm>
        </p:spPr>
        <p:txBody>
          <a:bodyPr anchor="t"/>
          <a:lstStyle/>
          <a:p>
            <a:pPr algn="l"/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CONCLUSIONI</a:t>
            </a:r>
            <a:endParaRPr lang="it-IT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__________________________________________________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26" name="Disco magnetico 25"/>
          <p:cNvSpPr/>
          <p:nvPr/>
        </p:nvSpPr>
        <p:spPr bwMode="auto">
          <a:xfrm>
            <a:off x="3929058" y="2357430"/>
            <a:ext cx="1000132" cy="1000132"/>
          </a:xfrm>
          <a:prstGeom prst="flowChartMagneticDisk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dir="19800000" sx="103000" sy="103000" algn="ctr" rotWithShape="0">
              <a:schemeClr val="tx1">
                <a:lumMod val="50000"/>
              </a:schemeClr>
            </a:outerShdw>
          </a:effectLst>
          <a:scene3d>
            <a:camera prst="obliqueTopLeft"/>
            <a:lightRig rig="contrasting" dir="t">
              <a:rot lat="0" lon="0" rev="0"/>
            </a:lightRig>
          </a:scene3d>
          <a:sp3d prstMaterial="powder"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scene3d>
              <a:camera prst="obliqueTop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b="0" i="0" u="none" dirty="0" smtClean="0">
                <a:ln w="50800"/>
                <a:solidFill>
                  <a:schemeClr val="accent4">
                    <a:lumMod val="1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Siam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b="0" i="0" u="none" dirty="0" smtClean="0">
                <a:ln w="50800"/>
                <a:solidFill>
                  <a:schemeClr val="accent4">
                    <a:lumMod val="1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Database</a:t>
            </a:r>
          </a:p>
        </p:txBody>
      </p:sp>
      <p:sp>
        <p:nvSpPr>
          <p:cNvPr id="27" name="Freccia bidirezionale orizzontale 26"/>
          <p:cNvSpPr/>
          <p:nvPr/>
        </p:nvSpPr>
        <p:spPr bwMode="auto">
          <a:xfrm>
            <a:off x="3500430" y="3500438"/>
            <a:ext cx="1785950" cy="571504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41300" dir="1380000" sx="95000" sy="95000" rotWithShape="0">
              <a:schemeClr val="tx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i="0" u="none" dirty="0" smtClean="0">
                <a:solidFill>
                  <a:schemeClr val="accent4">
                    <a:lumMod val="10000"/>
                  </a:schemeClr>
                </a:solidFill>
              </a:rPr>
              <a:t>Sorgenti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reccia bidirezionale orizzontale 29"/>
          <p:cNvSpPr/>
          <p:nvPr/>
        </p:nvSpPr>
        <p:spPr bwMode="auto">
          <a:xfrm>
            <a:off x="3286116" y="4000504"/>
            <a:ext cx="1857388" cy="571504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41300" dir="1380000" sx="95000" sy="95000" rotWithShape="0">
              <a:schemeClr val="tx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i="0" u="none" dirty="0" smtClean="0">
                <a:solidFill>
                  <a:schemeClr val="accent4">
                    <a:lumMod val="10000"/>
                  </a:schemeClr>
                </a:solidFill>
              </a:rPr>
              <a:t>Warehouse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ttangolo 30"/>
          <p:cNvSpPr/>
          <p:nvPr/>
        </p:nvSpPr>
        <p:spPr bwMode="auto">
          <a:xfrm>
            <a:off x="3857619" y="3357562"/>
            <a:ext cx="857256" cy="7143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Disco magnetico 28"/>
          <p:cNvSpPr/>
          <p:nvPr/>
        </p:nvSpPr>
        <p:spPr bwMode="auto">
          <a:xfrm>
            <a:off x="3929058" y="2500306"/>
            <a:ext cx="785818" cy="714380"/>
          </a:xfrm>
          <a:prstGeom prst="flowChartMagneticDisk">
            <a:avLst/>
          </a:prstGeom>
          <a:solidFill>
            <a:srgbClr val="FFFFAD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dir="19800000" sx="103000" sy="103000" algn="ctr" rotWithShape="0">
              <a:schemeClr val="tx1">
                <a:lumMod val="50000"/>
              </a:schemeClr>
            </a:outerShdw>
          </a:effectLst>
          <a:scene3d>
            <a:camera prst="obliqueTopLeft"/>
            <a:lightRig rig="contrasting" dir="t">
              <a:rot lat="0" lon="0" rev="0"/>
            </a:lightRig>
          </a:scene3d>
          <a:sp3d prstMaterial="powder"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scene3d>
              <a:camera prst="obliqueTop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i="0" u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DWH</a:t>
            </a:r>
            <a:endParaRPr lang="it-IT" sz="1400" b="0" i="0" u="none" dirty="0" smtClean="0">
              <a:ln w="50800"/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8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357562"/>
            <a:ext cx="811690" cy="65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143512"/>
            <a:ext cx="1172355" cy="97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eccia bidirezionale orizzontale 32"/>
          <p:cNvSpPr/>
          <p:nvPr/>
        </p:nvSpPr>
        <p:spPr bwMode="auto">
          <a:xfrm>
            <a:off x="3500430" y="6143644"/>
            <a:ext cx="1785950" cy="571504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41300" dir="1380000" sx="95000" sy="95000" rotWithShape="0">
              <a:schemeClr val="tx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i="0" u="none" dirty="0" smtClean="0">
                <a:solidFill>
                  <a:schemeClr val="accent4">
                    <a:lumMod val="10000"/>
                  </a:schemeClr>
                </a:solidFill>
              </a:rPr>
              <a:t>Alimentazione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143372" y="471488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0" u="none" dirty="0" smtClean="0">
                <a:solidFill>
                  <a:srgbClr val="FFFF00"/>
                </a:solidFill>
              </a:rPr>
              <a:t>ETL</a:t>
            </a:r>
            <a:endParaRPr lang="it-IT" sz="2000" i="0" u="none" dirty="0">
              <a:solidFill>
                <a:srgbClr val="FFFF00"/>
              </a:solidFill>
            </a:endParaRPr>
          </a:p>
        </p:txBody>
      </p:sp>
      <p:sp>
        <p:nvSpPr>
          <p:cNvPr id="35" name="Cubo 34"/>
          <p:cNvSpPr/>
          <p:nvPr/>
        </p:nvSpPr>
        <p:spPr bwMode="auto">
          <a:xfrm>
            <a:off x="6143636" y="5000636"/>
            <a:ext cx="857256" cy="642942"/>
          </a:xfrm>
          <a:prstGeom prst="cube">
            <a:avLst/>
          </a:prstGeom>
          <a:solidFill>
            <a:srgbClr val="FFFFAD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dir="19800000" sx="103000" sy="103000" algn="ctr" rotWithShape="0">
              <a:schemeClr val="tx1">
                <a:lumMod val="50000"/>
              </a:schemeClr>
            </a:outerShdw>
          </a:effectLst>
          <a:scene3d>
            <a:camera prst="obliqueTopLeft"/>
            <a:lightRig rig="contrasting" dir="t">
              <a:rot lat="0" lon="0" rev="0"/>
            </a:lightRig>
          </a:scene3d>
          <a:sp3d prstMaterial="powder"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scene3d>
              <a:camera prst="obliqueTop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0" i="0" u="none" dirty="0" smtClean="0">
                <a:ln w="50800"/>
                <a:solidFill>
                  <a:schemeClr val="accent4">
                    <a:lumMod val="1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</a:t>
            </a:r>
          </a:p>
        </p:txBody>
      </p:sp>
      <p:sp>
        <p:nvSpPr>
          <p:cNvPr id="36" name="Freccia bidirezionale orizzontale 35"/>
          <p:cNvSpPr/>
          <p:nvPr/>
        </p:nvSpPr>
        <p:spPr bwMode="auto">
          <a:xfrm>
            <a:off x="5643570" y="6072206"/>
            <a:ext cx="1785950" cy="571504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41300" dir="1380000" sx="95000" sy="95000" rotWithShape="0">
              <a:schemeClr val="tx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i="0" u="none" dirty="0" smtClean="0">
                <a:solidFill>
                  <a:schemeClr val="accent4">
                    <a:lumMod val="10000"/>
                  </a:schemeClr>
                </a:solidFill>
              </a:rPr>
              <a:t>OLAP Server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5715008" y="4071942"/>
            <a:ext cx="185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0" u="none" dirty="0" smtClean="0">
                <a:solidFill>
                  <a:srgbClr val="FFFF00"/>
                </a:solidFill>
              </a:rPr>
              <a:t>Cubo OLAP</a:t>
            </a:r>
            <a:endParaRPr lang="it-IT" sz="2000" i="0" u="none" dirty="0">
              <a:solidFill>
                <a:srgbClr val="FFFF00"/>
              </a:solidFill>
            </a:endParaRPr>
          </a:p>
        </p:txBody>
      </p:sp>
      <p:sp>
        <p:nvSpPr>
          <p:cNvPr id="38" name="Freccia bidirezionale orizzontale 37"/>
          <p:cNvSpPr/>
          <p:nvPr/>
        </p:nvSpPr>
        <p:spPr bwMode="auto">
          <a:xfrm>
            <a:off x="5286348" y="5429264"/>
            <a:ext cx="1714544" cy="571504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41300" dir="1380000" sx="95000" sy="95000" rotWithShape="0">
              <a:schemeClr val="tx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i="0" u="none" dirty="0" smtClean="0">
                <a:solidFill>
                  <a:schemeClr val="accent4">
                    <a:lumMod val="10000"/>
                  </a:schemeClr>
                </a:solidFill>
              </a:rPr>
              <a:t>Analisi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5715008" y="342900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0" u="none" dirty="0" smtClean="0">
                <a:solidFill>
                  <a:srgbClr val="FFFF00"/>
                </a:solidFill>
              </a:rPr>
              <a:t>Analysis</a:t>
            </a:r>
          </a:p>
          <a:p>
            <a:pPr algn="ctr"/>
            <a:r>
              <a:rPr lang="it-IT" sz="1600" i="0" u="none" dirty="0" smtClean="0">
                <a:solidFill>
                  <a:srgbClr val="FFFF00"/>
                </a:solidFill>
              </a:rPr>
              <a:t>Query</a:t>
            </a:r>
          </a:p>
          <a:p>
            <a:pPr algn="ctr"/>
            <a:r>
              <a:rPr lang="it-IT" sz="1600" i="0" u="none" dirty="0" smtClean="0">
                <a:solidFill>
                  <a:srgbClr val="FFFF00"/>
                </a:solidFill>
              </a:rPr>
              <a:t>Reports</a:t>
            </a:r>
            <a:endParaRPr lang="it-IT" sz="1600" i="0" u="none" dirty="0">
              <a:solidFill>
                <a:srgbClr val="FFFF00"/>
              </a:solidFill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357694"/>
            <a:ext cx="1143008" cy="103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Freccia a destra 40"/>
          <p:cNvSpPr/>
          <p:nvPr/>
        </p:nvSpPr>
        <p:spPr bwMode="auto">
          <a:xfrm>
            <a:off x="1571604" y="2071678"/>
            <a:ext cx="857256" cy="357190"/>
          </a:xfrm>
          <a:prstGeom prst="rightArrow">
            <a:avLst/>
          </a:prstGeom>
          <a:solidFill>
            <a:srgbClr val="CECFFF"/>
          </a:soli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6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eccia a destra 41"/>
          <p:cNvSpPr/>
          <p:nvPr/>
        </p:nvSpPr>
        <p:spPr bwMode="auto">
          <a:xfrm>
            <a:off x="3000364" y="2071678"/>
            <a:ext cx="1071570" cy="357190"/>
          </a:xfrm>
          <a:prstGeom prst="rightArrow">
            <a:avLst/>
          </a:prstGeom>
          <a:solidFill>
            <a:srgbClr val="CECFFF"/>
          </a:soli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6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Freccia a destra 42"/>
          <p:cNvSpPr/>
          <p:nvPr/>
        </p:nvSpPr>
        <p:spPr bwMode="auto">
          <a:xfrm>
            <a:off x="5072066" y="2071678"/>
            <a:ext cx="785818" cy="357190"/>
          </a:xfrm>
          <a:prstGeom prst="rightArrow">
            <a:avLst/>
          </a:prstGeom>
          <a:solidFill>
            <a:srgbClr val="CECFFF"/>
          </a:soli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6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Freccia bidirezionale orizzontale 43"/>
          <p:cNvSpPr/>
          <p:nvPr/>
        </p:nvSpPr>
        <p:spPr bwMode="auto">
          <a:xfrm rot="856079">
            <a:off x="6880953" y="2277917"/>
            <a:ext cx="1146090" cy="242914"/>
          </a:xfrm>
          <a:prstGeom prst="leftRightArrow">
            <a:avLst/>
          </a:prstGeom>
          <a:solidFill>
            <a:srgbClr val="CECFFF"/>
          </a:soli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6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Freccia bidirezionale orizzontale 45"/>
          <p:cNvSpPr/>
          <p:nvPr/>
        </p:nvSpPr>
        <p:spPr bwMode="auto">
          <a:xfrm rot="21124100">
            <a:off x="6880591" y="1905325"/>
            <a:ext cx="710234" cy="217863"/>
          </a:xfrm>
          <a:prstGeom prst="leftRightArrow">
            <a:avLst/>
          </a:prstGeom>
          <a:solidFill>
            <a:srgbClr val="CECFFF"/>
          </a:soli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6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37031 -0.1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5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37413 -0.09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1.48148E-6 L 0.03385 -0.1738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55556E-7 3.33333E-6 L 0.03524 -0.1895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9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61111E-6 -1.85185E-6 L 0.04687 -0.166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8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7 3.33333E-6 L 0.03125 -0.17824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8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-3.33333E-6 L -0.19844 -0.499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25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0 L -0.17725 -0.4794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2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5E-6 3.33333E-6 L -0.19688 -0.53172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6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6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5E-6 3.33333E-6 L -0.02187 -0.42732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21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11022E-16 3.33333E-6 L -0.01406 -0.4703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23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6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05556E-6 -3.33333E-6 L -0.00209 -0.46898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4.44444E-6 3.33333E-6 L 0.21806 -0.37547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18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6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2.5E-6 3.7037E-7 L 0.21406 -0.38935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19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6" presetClass="path" presetSubtype="0" accel="50000" decel="50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5E-6 -3.33333E-6 L 0.23768 -0.37523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8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6" grpId="0" animBg="1"/>
      <p:bldP spid="26" grpId="1" animBg="1"/>
      <p:bldP spid="27" grpId="0" animBg="1"/>
      <p:bldP spid="27" grpId="1" animBg="1"/>
      <p:bldP spid="30" grpId="0" animBg="1"/>
      <p:bldP spid="30" grpId="2" animBg="1"/>
      <p:bldP spid="31" grpId="0" animBg="1"/>
      <p:bldP spid="31" grpId="1" animBg="1"/>
      <p:bldP spid="29" grpId="0" animBg="1"/>
      <p:bldP spid="29" grpId="2" animBg="1"/>
      <p:bldP spid="33" grpId="0" animBg="1"/>
      <p:bldP spid="33" grpId="2" animBg="1"/>
      <p:bldP spid="34" grpId="0"/>
      <p:bldP spid="34" grpId="2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8" grpId="0" animBg="1"/>
      <p:bldP spid="38" grpId="2" animBg="1"/>
      <p:bldP spid="39" grpId="0"/>
      <p:bldP spid="39" grpId="2"/>
      <p:bldP spid="41" grpId="0" animBg="1"/>
      <p:bldP spid="42" grpId="0" animBg="1"/>
      <p:bldP spid="43" grpId="0" animBg="1"/>
      <p:bldP spid="44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5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42"/>
          </a:xfrm>
        </p:spPr>
        <p:txBody>
          <a:bodyPr anchor="t"/>
          <a:lstStyle/>
          <a:p>
            <a:pPr algn="l"/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LAVORO FUTURO</a:t>
            </a:r>
            <a:endParaRPr lang="it-IT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__________________________________________________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1" name="Disco magnetico 10"/>
          <p:cNvSpPr/>
          <p:nvPr/>
        </p:nvSpPr>
        <p:spPr bwMode="auto">
          <a:xfrm>
            <a:off x="7786710" y="3286124"/>
            <a:ext cx="785818" cy="714380"/>
          </a:xfrm>
          <a:prstGeom prst="flowChartMagneticDisk">
            <a:avLst/>
          </a:prstGeom>
          <a:solidFill>
            <a:srgbClr val="FFFFAD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dir="19800000" sx="103000" sy="103000" algn="ctr" rotWithShape="0">
              <a:schemeClr val="tx1">
                <a:lumMod val="50000"/>
              </a:schemeClr>
            </a:outerShdw>
          </a:effectLst>
          <a:scene3d>
            <a:camera prst="obliqueTopLeft"/>
            <a:lightRig rig="contrasting" dir="t">
              <a:rot lat="0" lon="0" rev="0"/>
            </a:lightRig>
          </a:scene3d>
          <a:sp3d prstMaterial="powder"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scene3d>
              <a:camera prst="obliqueTop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i="0" u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DWH</a:t>
            </a:r>
            <a:endParaRPr lang="it-IT" sz="1400" b="0" i="0" u="none" dirty="0" smtClean="0">
              <a:ln w="50800"/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1571612"/>
            <a:ext cx="1172355" cy="97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bo 12"/>
          <p:cNvSpPr/>
          <p:nvPr/>
        </p:nvSpPr>
        <p:spPr bwMode="auto">
          <a:xfrm>
            <a:off x="7715272" y="5286388"/>
            <a:ext cx="857256" cy="642942"/>
          </a:xfrm>
          <a:prstGeom prst="cube">
            <a:avLst/>
          </a:prstGeom>
          <a:solidFill>
            <a:srgbClr val="FFFFAD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dir="19800000" sx="103000" sy="103000" algn="ctr" rotWithShape="0">
              <a:schemeClr val="tx1">
                <a:lumMod val="50000"/>
              </a:schemeClr>
            </a:outerShdw>
          </a:effectLst>
          <a:scene3d>
            <a:camera prst="obliqueTopLeft"/>
            <a:lightRig rig="contrasting" dir="t">
              <a:rot lat="0" lon="0" rev="0"/>
            </a:lightRig>
          </a:scene3d>
          <a:sp3d prstMaterial="powder"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scene3d>
              <a:camera prst="obliqueTop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0" i="0" u="none" dirty="0" smtClean="0">
                <a:ln w="50800"/>
                <a:solidFill>
                  <a:schemeClr val="accent4">
                    <a:lumMod val="1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42844" y="1714488"/>
            <a:ext cx="7215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3200" u="none" dirty="0" smtClean="0">
                <a:solidFill>
                  <a:srgbClr val="FFFF00"/>
                </a:solidFill>
              </a:rPr>
              <a:t>Ottimizzazione dei flussi ETL</a:t>
            </a:r>
          </a:p>
          <a:p>
            <a:pPr marL="514350" indent="-514350">
              <a:buFont typeface="+mj-lt"/>
              <a:buAutoNum type="arabicPeriod"/>
            </a:pPr>
            <a:endParaRPr lang="it-IT" sz="3200" u="none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3200" u="none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3200" u="none" dirty="0" smtClean="0">
                <a:solidFill>
                  <a:srgbClr val="FFFF00"/>
                </a:solidFill>
              </a:rPr>
              <a:t>Cambiamento della struttura del Data Warehouse</a:t>
            </a:r>
          </a:p>
          <a:p>
            <a:pPr marL="514350" indent="-514350">
              <a:buFont typeface="+mj-lt"/>
              <a:buAutoNum type="arabicPeriod"/>
            </a:pPr>
            <a:endParaRPr lang="it-IT" sz="3200" u="none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3200" u="none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3200" u="none" dirty="0" smtClean="0">
                <a:solidFill>
                  <a:srgbClr val="FFFF00"/>
                </a:solidFill>
              </a:rPr>
              <a:t>Realizzazione di nuovi Reports per eventuali esigenze future</a:t>
            </a:r>
            <a:endParaRPr lang="it-IT" sz="3200" u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84"/>
              </a:clrFrom>
              <a:clrTo>
                <a:srgbClr val="0000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214422"/>
            <a:ext cx="487703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5"/>
          <p:cNvSpPr>
            <a:spLocks noGrp="1"/>
          </p:cNvSpPr>
          <p:nvPr>
            <p:ph type="title"/>
          </p:nvPr>
        </p:nvSpPr>
        <p:spPr>
          <a:xfrm>
            <a:off x="2428860" y="357166"/>
            <a:ext cx="4357718" cy="1143008"/>
          </a:xfrm>
        </p:spPr>
        <p:txBody>
          <a:bodyPr anchor="t"/>
          <a:lstStyle/>
          <a:p>
            <a:pPr algn="l"/>
            <a:r>
              <a:rPr lang="it-IT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DOMANDE ?</a:t>
            </a:r>
            <a:endParaRPr lang="it-IT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 bwMode="auto">
          <a:xfrm>
            <a:off x="0" y="2714620"/>
            <a:ext cx="9144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4800" u="none" kern="0" dirty="0" smtClean="0">
                <a:solidFill>
                  <a:srgbClr val="FFFF00"/>
                </a:solidFill>
                <a:ea typeface="+mj-ea"/>
              </a:rPr>
              <a:t>GRAZIE PER LA VOSTRA ATTENZIONE</a:t>
            </a:r>
            <a:endParaRPr kumimoji="0" lang="it-IT" sz="4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74 3.33333E-6 L 0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3.33333E-6 L 1.0474 3.33333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7" grpId="1"/>
      <p:bldP spid="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42"/>
          </a:xfrm>
        </p:spPr>
        <p:txBody>
          <a:bodyPr anchor="t"/>
          <a:lstStyle/>
          <a:p>
            <a:pPr algn="l"/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OBIETTIVO DELLA TESI</a:t>
            </a:r>
            <a:endParaRPr lang="it-IT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3357562"/>
            <a:ext cx="8501122" cy="3286148"/>
          </a:xfrm>
        </p:spPr>
        <p:txBody>
          <a:bodyPr anchor="ctr"/>
          <a:lstStyle/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CREAZIONE </a:t>
            </a:r>
            <a:r>
              <a:rPr lang="it-I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UN DATA WAREHOUSE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endParaRPr lang="it-IT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REALIZZAZIONE </a:t>
            </a:r>
            <a:r>
              <a:rPr lang="it-I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REPORT PER L’ANALISI AMBIENTALE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endParaRPr lang="it-IT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MANTENIMENTO </a:t>
            </a:r>
            <a:r>
              <a:rPr lang="it-IT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UN COSTO BASSO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endParaRPr lang="it-IT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endParaRPr lang="it-IT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__________________________________________________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42984"/>
            <a:ext cx="4029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5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42"/>
          </a:xfrm>
        </p:spPr>
        <p:txBody>
          <a:bodyPr anchor="t"/>
          <a:lstStyle/>
          <a:p>
            <a:pPr algn="l"/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REQUISITI </a:t>
            </a:r>
            <a:endParaRPr lang="it-IT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421" name="Picture 5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00009C"/>
              </a:clrFrom>
              <a:clrTo>
                <a:srgbClr val="00009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0"/>
            <a:ext cx="27772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3000364" y="857232"/>
            <a:ext cx="592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it-IT" sz="2200" b="0" u="none" dirty="0" smtClean="0">
                <a:solidFill>
                  <a:srgbClr val="FFFF00"/>
                </a:solidFill>
              </a:rPr>
              <a:t>Quantità autorizzata d’inquinante per </a:t>
            </a:r>
            <a:r>
              <a:rPr lang="it-IT" sz="2200" b="0" u="none" dirty="0" smtClean="0">
                <a:solidFill>
                  <a:srgbClr val="FFFF00"/>
                </a:solidFill>
              </a:rPr>
              <a:t>anno </a:t>
            </a:r>
            <a:r>
              <a:rPr lang="it-IT" sz="2200" b="0" u="none" dirty="0" smtClean="0">
                <a:solidFill>
                  <a:srgbClr val="FFFF00"/>
                </a:solidFill>
              </a:rPr>
              <a:t>per </a:t>
            </a:r>
            <a:r>
              <a:rPr lang="it-IT" sz="2200" b="0" u="none" dirty="0" smtClean="0">
                <a:solidFill>
                  <a:srgbClr val="FFFF00"/>
                </a:solidFill>
              </a:rPr>
              <a:t>com</a:t>
            </a:r>
            <a:r>
              <a:rPr lang="it-IT" sz="2200" b="0" u="none" dirty="0" smtClean="0">
                <a:solidFill>
                  <a:srgbClr val="FFFF00"/>
                </a:solidFill>
              </a:rPr>
              <a:t>une</a:t>
            </a:r>
            <a:r>
              <a:rPr lang="it-IT" sz="2200" b="0" u="none" dirty="0" smtClean="0">
                <a:solidFill>
                  <a:srgbClr val="FFFF00"/>
                </a:solidFill>
              </a:rPr>
              <a:t>?</a:t>
            </a:r>
            <a:endParaRPr lang="it-IT" sz="2200" b="0" u="none" dirty="0" smtClean="0">
              <a:solidFill>
                <a:srgbClr val="FFFF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it-IT" sz="2200" b="0" u="none" dirty="0" smtClean="0">
              <a:solidFill>
                <a:srgbClr val="FFFF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it-IT" sz="2200" b="0" u="none" dirty="0" smtClean="0">
                <a:solidFill>
                  <a:srgbClr val="FFFF00"/>
                </a:solidFill>
              </a:rPr>
              <a:t>Quantità di materia prima che può essere utilizzata nel processo di produzione per comune per anno?</a:t>
            </a:r>
          </a:p>
          <a:p>
            <a:pPr marL="514350" indent="-514350">
              <a:buFont typeface="+mj-lt"/>
              <a:buAutoNum type="arabicPeriod"/>
            </a:pPr>
            <a:endParaRPr lang="it-IT" sz="2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it-IT" sz="2200" b="0" u="none" dirty="0" smtClean="0">
                <a:solidFill>
                  <a:srgbClr val="FFFF00"/>
                </a:solidFill>
              </a:rPr>
              <a:t>Quantità d’inquinante autorizzata per stabilimento per mese in ogni comune?</a:t>
            </a:r>
            <a:endParaRPr lang="it-IT" sz="2200" b="0" u="none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1800" dirty="0">
              <a:solidFill>
                <a:srgbClr val="FFFF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85720" y="4000504"/>
            <a:ext cx="64294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it-IT" sz="2200" b="0" u="none" dirty="0" smtClean="0">
                <a:solidFill>
                  <a:srgbClr val="FFFF00"/>
                </a:solidFill>
              </a:rPr>
              <a:t>Quantità di materia prima autorizzata per stabilimento per mese in ogni comune?</a:t>
            </a:r>
          </a:p>
          <a:p>
            <a:pPr marL="514350" lvl="0" indent="-514350">
              <a:buFont typeface="+mj-lt"/>
              <a:buAutoNum type="arabicPeriod" startAt="4"/>
            </a:pPr>
            <a:endParaRPr lang="it-IT" sz="2200" b="0" u="none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it-IT" sz="2200" b="0" u="none" dirty="0" smtClean="0">
                <a:solidFill>
                  <a:srgbClr val="FFFF00"/>
                </a:solidFill>
              </a:rPr>
              <a:t>Per l’anno 2008, confronto tra concentrazione d’inquinante:</a:t>
            </a:r>
          </a:p>
          <a:p>
            <a:pPr marL="514350" indent="-514350"/>
            <a:r>
              <a:rPr lang="it-IT" sz="2200" b="0" u="none" dirty="0" smtClean="0">
                <a:solidFill>
                  <a:srgbClr val="FFFF00"/>
                </a:solidFill>
              </a:rPr>
              <a:t>			* Emessa</a:t>
            </a:r>
          </a:p>
          <a:p>
            <a:pPr marL="514350" indent="-514350"/>
            <a:r>
              <a:rPr lang="it-IT" sz="2200" b="0" u="none" dirty="0">
                <a:solidFill>
                  <a:srgbClr val="FFFF00"/>
                </a:solidFill>
              </a:rPr>
              <a:t>	</a:t>
            </a:r>
            <a:r>
              <a:rPr lang="it-IT" sz="2200" b="0" u="none" dirty="0" smtClean="0">
                <a:solidFill>
                  <a:srgbClr val="FFFF00"/>
                </a:solidFill>
              </a:rPr>
              <a:t>		* Autorizzata</a:t>
            </a:r>
          </a:p>
          <a:p>
            <a:pPr marL="514350" indent="-514350"/>
            <a:r>
              <a:rPr lang="it-IT" sz="2200" b="0" u="none" dirty="0">
                <a:solidFill>
                  <a:srgbClr val="FFFF00"/>
                </a:solidFill>
              </a:rPr>
              <a:t>	</a:t>
            </a:r>
            <a:r>
              <a:rPr lang="it-IT" sz="2200" b="0" u="none" dirty="0" smtClean="0">
                <a:solidFill>
                  <a:srgbClr val="FFFF00"/>
                </a:solidFill>
              </a:rPr>
              <a:t>		* Dichiarata</a:t>
            </a:r>
            <a:endParaRPr lang="it-IT" sz="2200" b="0" u="none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it-IT" sz="1800" b="0" u="none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__________________________________________________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58430" name="Picture 6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94"/>
              </a:clrFrom>
              <a:clrTo>
                <a:srgbClr val="00009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214950"/>
            <a:ext cx="51954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Disco magnetico 40"/>
          <p:cNvSpPr/>
          <p:nvPr/>
        </p:nvSpPr>
        <p:spPr bwMode="auto">
          <a:xfrm>
            <a:off x="3500430" y="1785926"/>
            <a:ext cx="2428892" cy="2500330"/>
          </a:xfrm>
          <a:prstGeom prst="flowChartMagneticDisk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dir="19800000" sx="103000" sy="103000" algn="ctr" rotWithShape="0">
              <a:schemeClr val="tx1">
                <a:lumMod val="50000"/>
              </a:schemeClr>
            </a:outerShdw>
          </a:effectLst>
          <a:scene3d>
            <a:camera prst="obliqueTopLeft"/>
            <a:lightRig rig="contrasting" dir="t">
              <a:rot lat="0" lon="0" rev="0"/>
            </a:lightRig>
          </a:scene3d>
          <a:sp3d prstMaterial="powder"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CanDown">
              <a:avLst/>
            </a:prstTxWarp>
            <a:scene3d>
              <a:camera prst="obliqueTop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i="0" u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      </a:t>
            </a:r>
            <a:r>
              <a:rPr lang="it-IT" b="0" i="0" u="none" dirty="0" smtClean="0">
                <a:ln w="50800"/>
                <a:solidFill>
                  <a:schemeClr val="accent4">
                    <a:lumMod val="1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SIAM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0" i="0" u="none" dirty="0" smtClean="0">
                <a:ln w="50800"/>
                <a:solidFill>
                  <a:schemeClr val="accent4">
                    <a:lumMod val="1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DATABASE     </a:t>
            </a:r>
          </a:p>
        </p:txBody>
      </p:sp>
      <p:sp>
        <p:nvSpPr>
          <p:cNvPr id="42" name="Freccia bidirezionale orizzontale 41"/>
          <p:cNvSpPr/>
          <p:nvPr/>
        </p:nvSpPr>
        <p:spPr bwMode="auto">
          <a:xfrm>
            <a:off x="1928794" y="4500570"/>
            <a:ext cx="5357850" cy="1285884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41300" dir="1380000" sx="95000" sy="95000" rotWithShape="0">
              <a:schemeClr val="tx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600" i="0" u="none" dirty="0" smtClean="0">
                <a:solidFill>
                  <a:schemeClr val="accent4">
                    <a:lumMod val="10000"/>
                  </a:schemeClr>
                </a:solidFill>
              </a:rPr>
              <a:t>Sorgenti</a:t>
            </a:r>
            <a:endParaRPr kumimoji="0" lang="it-IT" sz="360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02361 L 0.31736 0.3699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9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5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0 L -0.07309 -0.7534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8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37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41" grpId="0" animBg="1"/>
      <p:bldP spid="41" grpId="2" animBg="1"/>
      <p:bldP spid="42" grpId="0" animBg="1"/>
      <p:bldP spid="4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4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6849" y="1785925"/>
            <a:ext cx="5551235" cy="50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Disco magnetico 22"/>
          <p:cNvSpPr/>
          <p:nvPr/>
        </p:nvSpPr>
        <p:spPr bwMode="auto">
          <a:xfrm>
            <a:off x="3571868" y="1357298"/>
            <a:ext cx="2071702" cy="1928826"/>
          </a:xfrm>
          <a:prstGeom prst="flowChartMagneticDisk">
            <a:avLst/>
          </a:prstGeom>
          <a:solidFill>
            <a:srgbClr val="FFFFAD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dir="19800000" sx="103000" sy="103000" algn="ctr" rotWithShape="0">
              <a:schemeClr val="tx1">
                <a:lumMod val="50000"/>
              </a:schemeClr>
            </a:outerShdw>
          </a:effectLst>
          <a:scene3d>
            <a:camera prst="obliqueTopLeft"/>
            <a:lightRig rig="contrasting" dir="t">
              <a:rot lat="0" lon="0" rev="0"/>
            </a:lightRig>
          </a:scene3d>
          <a:sp3d prstMaterial="powder"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CanDown">
              <a:avLst/>
            </a:prstTxWarp>
            <a:scene3d>
              <a:camera prst="obliqueTop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i="0" u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   </a:t>
            </a:r>
            <a:r>
              <a:rPr lang="it-IT" b="0" i="0" u="none" dirty="0" smtClean="0">
                <a:ln w="50800"/>
                <a:solidFill>
                  <a:schemeClr val="accent4">
                    <a:lumMod val="1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DWH     </a:t>
            </a:r>
          </a:p>
        </p:txBody>
      </p:sp>
      <p:pic>
        <p:nvPicPr>
          <p:cNvPr id="25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500438"/>
            <a:ext cx="1785950" cy="144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testo 9"/>
          <p:cNvSpPr>
            <a:spLocks noGrp="1"/>
          </p:cNvSpPr>
          <p:nvPr>
            <p:ph type="body" sz="half" idx="1"/>
          </p:nvPr>
        </p:nvSpPr>
        <p:spPr>
          <a:xfrm>
            <a:off x="357158" y="928670"/>
            <a:ext cx="8358246" cy="857256"/>
          </a:xfrm>
        </p:spPr>
        <p:txBody>
          <a:bodyPr anchor="t"/>
          <a:lstStyle/>
          <a:p>
            <a:pPr marL="514350" indent="-514350">
              <a:buFont typeface="+mj-lt"/>
              <a:buAutoNum type="arabicPeriod"/>
            </a:pPr>
            <a:r>
              <a:rPr lang="it-IT" sz="2800" b="1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Quantità autorizzata d’inquinante per </a:t>
            </a: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anno </a:t>
            </a:r>
            <a:r>
              <a:rPr lang="it-IT" sz="2800" b="1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 comune?</a:t>
            </a:r>
          </a:p>
          <a:p>
            <a:pPr marL="514350" lvl="0" indent="-514350">
              <a:buFont typeface="+mj-lt"/>
              <a:buAutoNum type="arabicPeriod"/>
            </a:pPr>
            <a:endParaRPr lang="it-IT" sz="2800" b="0" i="1" u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it-IT" sz="1400" dirty="0"/>
          </a:p>
        </p:txBody>
      </p:sp>
      <p:sp>
        <p:nvSpPr>
          <p:cNvPr id="17" name="Titolo 5"/>
          <p:cNvSpPr txBox="1">
            <a:spLocks/>
          </p:cNvSpPr>
          <p:nvPr/>
        </p:nvSpPr>
        <p:spPr bwMode="auto">
          <a:xfrm>
            <a:off x="-32" y="21429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u="none" kern="0" dirty="0" smtClean="0">
                <a:solidFill>
                  <a:srgbClr val="FFFF00"/>
                </a:solidFill>
                <a:ea typeface="+mj-ea"/>
              </a:rPr>
              <a:t>ANALISI DEI REQUISITI</a:t>
            </a:r>
            <a:endParaRPr kumimoji="0" lang="it-IT" sz="3200" b="1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__________________________________________________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2" name="Ovale 31"/>
          <p:cNvSpPr/>
          <p:nvPr/>
        </p:nvSpPr>
        <p:spPr bwMode="auto">
          <a:xfrm>
            <a:off x="2071670" y="1928802"/>
            <a:ext cx="2857520" cy="35719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Connettore 2 33"/>
          <p:cNvCxnSpPr>
            <a:endCxn id="32" idx="0"/>
          </p:cNvCxnSpPr>
          <p:nvPr/>
        </p:nvCxnSpPr>
        <p:spPr bwMode="auto">
          <a:xfrm rot="16200000" flipH="1">
            <a:off x="2928926" y="1357298"/>
            <a:ext cx="571504" cy="57150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Ovale 38"/>
          <p:cNvSpPr/>
          <p:nvPr/>
        </p:nvSpPr>
        <p:spPr bwMode="auto">
          <a:xfrm>
            <a:off x="5072066" y="3857628"/>
            <a:ext cx="2071702" cy="35719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Connettore 2 39"/>
          <p:cNvCxnSpPr/>
          <p:nvPr/>
        </p:nvCxnSpPr>
        <p:spPr bwMode="auto">
          <a:xfrm rot="16200000" flipH="1">
            <a:off x="4250529" y="2178835"/>
            <a:ext cx="2500330" cy="85725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Ovale 42"/>
          <p:cNvSpPr/>
          <p:nvPr/>
        </p:nvSpPr>
        <p:spPr bwMode="auto">
          <a:xfrm>
            <a:off x="2928926" y="5715016"/>
            <a:ext cx="1285884" cy="35719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e 43"/>
          <p:cNvSpPr/>
          <p:nvPr/>
        </p:nvSpPr>
        <p:spPr bwMode="auto">
          <a:xfrm>
            <a:off x="6000760" y="5715016"/>
            <a:ext cx="1571636" cy="285752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Connettore 2 44"/>
          <p:cNvCxnSpPr>
            <a:endCxn id="43" idx="0"/>
          </p:cNvCxnSpPr>
          <p:nvPr/>
        </p:nvCxnSpPr>
        <p:spPr bwMode="auto">
          <a:xfrm rot="16200000" flipH="1">
            <a:off x="428596" y="2571744"/>
            <a:ext cx="3857652" cy="242889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 bwMode="auto">
          <a:xfrm rot="16200000" flipH="1">
            <a:off x="4536281" y="3464719"/>
            <a:ext cx="4357718" cy="14287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Ovale 55"/>
          <p:cNvSpPr/>
          <p:nvPr/>
        </p:nvSpPr>
        <p:spPr bwMode="auto">
          <a:xfrm>
            <a:off x="2786050" y="4714884"/>
            <a:ext cx="1571636" cy="285752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Connettore 2 56"/>
          <p:cNvCxnSpPr/>
          <p:nvPr/>
        </p:nvCxnSpPr>
        <p:spPr bwMode="auto">
          <a:xfrm rot="16200000" flipH="1">
            <a:off x="821505" y="2107397"/>
            <a:ext cx="3357586" cy="18573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2897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94"/>
              </a:clrFrom>
              <a:clrTo>
                <a:srgbClr val="00009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42852"/>
            <a:ext cx="428628" cy="61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8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94"/>
              </a:clrFrom>
              <a:clrTo>
                <a:srgbClr val="00009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42852"/>
            <a:ext cx="642942" cy="56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reccia bidirezionale orizzontale 23"/>
          <p:cNvSpPr/>
          <p:nvPr/>
        </p:nvSpPr>
        <p:spPr bwMode="auto">
          <a:xfrm>
            <a:off x="1928794" y="4786322"/>
            <a:ext cx="5357850" cy="1285884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41300" dir="1380000" sx="95000" sy="95000" rotWithShape="0">
              <a:schemeClr val="tx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600" i="0" u="none" dirty="0" smtClean="0">
                <a:solidFill>
                  <a:schemeClr val="accent4">
                    <a:lumMod val="10000"/>
                  </a:schemeClr>
                </a:solidFill>
              </a:rPr>
              <a:t>Warehouse</a:t>
            </a:r>
            <a:endParaRPr kumimoji="0" lang="it-IT" sz="360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tangolo 25"/>
          <p:cNvSpPr/>
          <p:nvPr/>
        </p:nvSpPr>
        <p:spPr bwMode="auto">
          <a:xfrm>
            <a:off x="3714744" y="3500438"/>
            <a:ext cx="1785950" cy="150019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10" grpId="0" build="p"/>
      <p:bldP spid="32" grpId="0" animBg="1"/>
      <p:bldP spid="39" grpId="0" animBg="1"/>
      <p:bldP spid="43" grpId="0" animBg="1"/>
      <p:bldP spid="44" grpId="0" animBg="1"/>
      <p:bldP spid="56" grpId="0" animBg="1"/>
      <p:bldP spid="24" grpId="0" animBg="1"/>
      <p:bldP spid="24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3" y="857232"/>
            <a:ext cx="7363797" cy="593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85720" y="2000240"/>
            <a:ext cx="8429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/>
            <a:endParaRPr lang="it-IT" sz="2400" b="0" u="none" dirty="0" smtClean="0">
              <a:solidFill>
                <a:srgbClr val="FFFF00"/>
              </a:solidFill>
              <a:latin typeface="+mn-lt"/>
            </a:endParaRPr>
          </a:p>
          <a:p>
            <a:endParaRPr lang="it-IT" dirty="0"/>
          </a:p>
        </p:txBody>
      </p:sp>
      <p:sp>
        <p:nvSpPr>
          <p:cNvPr id="11" name="Titolo 5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42"/>
          </a:xfrm>
        </p:spPr>
        <p:txBody>
          <a:bodyPr anchor="t"/>
          <a:lstStyle/>
          <a:p>
            <a:pPr algn="l"/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 SCHEMA A STELLA RISULTANTE</a:t>
            </a:r>
            <a:endParaRPr lang="it-IT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__________________________________________________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94"/>
              </a:clrFrom>
              <a:clrTo>
                <a:srgbClr val="00009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42852"/>
            <a:ext cx="428628" cy="61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94"/>
              </a:clrFrom>
              <a:clrTo>
                <a:srgbClr val="00009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142852"/>
            <a:ext cx="642942" cy="56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e 17"/>
          <p:cNvSpPr/>
          <p:nvPr/>
        </p:nvSpPr>
        <p:spPr bwMode="auto">
          <a:xfrm>
            <a:off x="6429388" y="5929330"/>
            <a:ext cx="500066" cy="142876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3786182" y="3857628"/>
            <a:ext cx="1214446" cy="21431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e 19"/>
          <p:cNvSpPr/>
          <p:nvPr/>
        </p:nvSpPr>
        <p:spPr bwMode="auto">
          <a:xfrm>
            <a:off x="3643306" y="2428868"/>
            <a:ext cx="1928826" cy="257176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6286512" y="3214686"/>
            <a:ext cx="357190" cy="28575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3786182" y="3429000"/>
            <a:ext cx="1214446" cy="214314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801100" cy="491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715436" cy="522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ccia bidirezionale orizzontale 11"/>
          <p:cNvSpPr/>
          <p:nvPr/>
        </p:nvSpPr>
        <p:spPr bwMode="auto">
          <a:xfrm>
            <a:off x="1928794" y="4929198"/>
            <a:ext cx="5357850" cy="1285884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41300" dir="1380000" sx="95000" sy="95000" rotWithShape="0">
              <a:schemeClr val="tx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600" i="0" u="none" dirty="0" smtClean="0">
                <a:solidFill>
                  <a:schemeClr val="accent4">
                    <a:lumMod val="10000"/>
                  </a:schemeClr>
                </a:solidFill>
              </a:rPr>
              <a:t>Alimentazione</a:t>
            </a:r>
            <a:endParaRPr kumimoji="0" lang="it-IT" sz="360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214554"/>
            <a:ext cx="344447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olo 5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42"/>
          </a:xfrm>
        </p:spPr>
        <p:txBody>
          <a:bodyPr anchor="t"/>
          <a:lstStyle/>
          <a:p>
            <a:pPr algn="l"/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ALIMENTAZIONE DEI DATI</a:t>
            </a:r>
            <a:endParaRPr lang="it-IT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5720" y="2000240"/>
            <a:ext cx="8429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/>
            <a:endParaRPr lang="it-IT" sz="2400" b="0" u="none" dirty="0" smtClean="0">
              <a:solidFill>
                <a:srgbClr val="FFFF00"/>
              </a:solidFill>
              <a:latin typeface="+mn-lt"/>
            </a:endParaRPr>
          </a:p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__________________________________________________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2801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94"/>
              </a:clrFrom>
              <a:clrTo>
                <a:srgbClr val="00009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0"/>
            <a:ext cx="1714512" cy="72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785786" y="1142984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0" u="none" dirty="0" smtClean="0">
                <a:solidFill>
                  <a:srgbClr val="FFFF00"/>
                </a:solidFill>
              </a:rPr>
              <a:t>ETL </a:t>
            </a:r>
          </a:p>
          <a:p>
            <a:pPr algn="ctr"/>
            <a:r>
              <a:rPr lang="it-IT" sz="3600" u="none" dirty="0" smtClean="0">
                <a:solidFill>
                  <a:srgbClr val="FFFF00"/>
                </a:solidFill>
              </a:rPr>
              <a:t>(</a:t>
            </a:r>
            <a:r>
              <a:rPr lang="it-IT" sz="3600" u="none" dirty="0" err="1" smtClean="0">
                <a:solidFill>
                  <a:srgbClr val="FFFF00"/>
                </a:solidFill>
              </a:rPr>
              <a:t>Extraction</a:t>
            </a:r>
            <a:r>
              <a:rPr lang="it-IT" sz="3600" u="none" dirty="0" smtClean="0">
                <a:solidFill>
                  <a:srgbClr val="FFFF00"/>
                </a:solidFill>
              </a:rPr>
              <a:t>, </a:t>
            </a:r>
            <a:r>
              <a:rPr lang="it-IT" sz="3600" u="none" dirty="0" err="1" smtClean="0">
                <a:solidFill>
                  <a:srgbClr val="FFFF00"/>
                </a:solidFill>
              </a:rPr>
              <a:t>Trasformation</a:t>
            </a:r>
            <a:r>
              <a:rPr lang="it-IT" sz="3600" u="none" dirty="0" smtClean="0">
                <a:solidFill>
                  <a:srgbClr val="FFFF00"/>
                </a:solidFill>
              </a:rPr>
              <a:t>, </a:t>
            </a:r>
            <a:r>
              <a:rPr lang="it-IT" sz="3600" u="none" dirty="0" err="1" smtClean="0">
                <a:solidFill>
                  <a:srgbClr val="FFFF00"/>
                </a:solidFill>
              </a:rPr>
              <a:t>Load</a:t>
            </a:r>
            <a:r>
              <a:rPr lang="it-IT" sz="3600" u="none" dirty="0" smtClean="0">
                <a:solidFill>
                  <a:srgbClr val="FFFF00"/>
                </a:solidFill>
              </a:rPr>
              <a:t>)</a:t>
            </a:r>
            <a:endParaRPr lang="it-IT" sz="3600" u="none" dirty="0">
              <a:solidFill>
                <a:srgbClr val="FFFF00"/>
              </a:solidFill>
            </a:endParaRPr>
          </a:p>
        </p:txBody>
      </p:sp>
      <p:sp>
        <p:nvSpPr>
          <p:cNvPr id="15" name="Ovale 14"/>
          <p:cNvSpPr/>
          <p:nvPr/>
        </p:nvSpPr>
        <p:spPr bwMode="auto">
          <a:xfrm>
            <a:off x="3929058" y="2786058"/>
            <a:ext cx="714380" cy="642942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7429520" y="2786058"/>
            <a:ext cx="714380" cy="571504"/>
          </a:xfrm>
          <a:prstGeom prst="ellipse">
            <a:avLst/>
          </a:prstGeom>
          <a:noFill/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7429520" y="4357694"/>
            <a:ext cx="714380" cy="64294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3643306" y="2357430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3643306" y="3357562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e 23"/>
          <p:cNvSpPr/>
          <p:nvPr/>
        </p:nvSpPr>
        <p:spPr bwMode="auto">
          <a:xfrm>
            <a:off x="3643306" y="4357694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e 24"/>
          <p:cNvSpPr/>
          <p:nvPr/>
        </p:nvSpPr>
        <p:spPr bwMode="auto">
          <a:xfrm>
            <a:off x="3643306" y="5429264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829" y="1357298"/>
            <a:ext cx="8748171" cy="526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e 25"/>
          <p:cNvSpPr/>
          <p:nvPr/>
        </p:nvSpPr>
        <p:spPr bwMode="auto">
          <a:xfrm>
            <a:off x="1785918" y="2786058"/>
            <a:ext cx="785818" cy="50006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nettore 2 26"/>
          <p:cNvCxnSpPr>
            <a:stCxn id="26" idx="4"/>
          </p:cNvCxnSpPr>
          <p:nvPr/>
        </p:nvCxnSpPr>
        <p:spPr bwMode="auto">
          <a:xfrm rot="5400000">
            <a:off x="1518025" y="3482580"/>
            <a:ext cx="857258" cy="46434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Ovale 30"/>
          <p:cNvSpPr/>
          <p:nvPr/>
        </p:nvSpPr>
        <p:spPr bwMode="auto">
          <a:xfrm>
            <a:off x="2714612" y="2786058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Connettore 2 31"/>
          <p:cNvCxnSpPr>
            <a:stCxn id="31" idx="6"/>
          </p:cNvCxnSpPr>
          <p:nvPr/>
        </p:nvCxnSpPr>
        <p:spPr bwMode="auto">
          <a:xfrm>
            <a:off x="3214678" y="3000372"/>
            <a:ext cx="1785949" cy="100013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Ovale 34"/>
          <p:cNvSpPr/>
          <p:nvPr/>
        </p:nvSpPr>
        <p:spPr bwMode="auto">
          <a:xfrm>
            <a:off x="2714612" y="3500438"/>
            <a:ext cx="1785950" cy="214314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/>
      <p:bldP spid="14" grpId="1"/>
      <p:bldP spid="15" grpId="0" animBg="1"/>
      <p:bldP spid="16" grpId="0" animBg="1"/>
      <p:bldP spid="19" grpId="0" animBg="1"/>
      <p:bldP spid="22" grpId="1" animBg="1"/>
      <p:bldP spid="22" grpId="2" animBg="1"/>
      <p:bldP spid="23" grpId="1" animBg="1"/>
      <p:bldP spid="23" grpId="2" animBg="1"/>
      <p:bldP spid="24" grpId="1" animBg="1"/>
      <p:bldP spid="24" grpId="2" animBg="1"/>
      <p:bldP spid="25" grpId="1" animBg="1"/>
      <p:bldP spid="25" grpId="2" animBg="1"/>
      <p:bldP spid="26" grpId="0" animBg="1"/>
      <p:bldP spid="31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5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42"/>
          </a:xfrm>
        </p:spPr>
        <p:txBody>
          <a:bodyPr anchor="t"/>
          <a:lstStyle/>
          <a:p>
            <a:pPr algn="l"/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ALIMENTAZIONE DEI DATI</a:t>
            </a:r>
            <a:endParaRPr lang="it-IT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__________________________________________________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28011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94"/>
              </a:clrFrom>
              <a:clrTo>
                <a:srgbClr val="00009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0"/>
            <a:ext cx="1714512" cy="72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8599687" cy="45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2143116"/>
            <a:ext cx="87154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1142984"/>
            <a:ext cx="894870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879431"/>
            <a:ext cx="4861610" cy="597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857232"/>
            <a:ext cx="8643998" cy="957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e 28"/>
          <p:cNvSpPr/>
          <p:nvPr/>
        </p:nvSpPr>
        <p:spPr bwMode="auto">
          <a:xfrm>
            <a:off x="7715272" y="4500570"/>
            <a:ext cx="785818" cy="235743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e 29"/>
          <p:cNvSpPr/>
          <p:nvPr/>
        </p:nvSpPr>
        <p:spPr bwMode="auto">
          <a:xfrm>
            <a:off x="357158" y="2000240"/>
            <a:ext cx="3714776" cy="114300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o 16"/>
          <p:cNvSpPr/>
          <p:nvPr/>
        </p:nvSpPr>
        <p:spPr bwMode="auto">
          <a:xfrm>
            <a:off x="3643306" y="2500306"/>
            <a:ext cx="2071702" cy="1928826"/>
          </a:xfrm>
          <a:prstGeom prst="cube">
            <a:avLst/>
          </a:prstGeom>
          <a:solidFill>
            <a:srgbClr val="FFFFAD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dir="19800000" sx="103000" sy="103000" algn="ctr" rotWithShape="0">
              <a:schemeClr val="tx1">
                <a:lumMod val="50000"/>
              </a:schemeClr>
            </a:outerShdw>
          </a:effectLst>
          <a:scene3d>
            <a:camera prst="obliqueTopLeft"/>
            <a:lightRig rig="contrasting" dir="t">
              <a:rot lat="0" lon="0" rev="0"/>
            </a:lightRig>
          </a:scene3d>
          <a:sp3d prstMaterial="powder"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scene3d>
              <a:camera prst="obliqueTop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0" i="0" u="none" dirty="0" smtClean="0">
                <a:ln w="50800"/>
                <a:solidFill>
                  <a:schemeClr val="accent4">
                    <a:lumMod val="1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</a:t>
            </a:r>
          </a:p>
        </p:txBody>
      </p:sp>
      <p:pic>
        <p:nvPicPr>
          <p:cNvPr id="129038" name="Picture 1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14876" y="1142984"/>
            <a:ext cx="433426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840252"/>
            <a:ext cx="5097902" cy="60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44" y="1142984"/>
            <a:ext cx="45005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olo 5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42"/>
          </a:xfrm>
        </p:spPr>
        <p:txBody>
          <a:bodyPr anchor="t"/>
          <a:lstStyle/>
          <a:p>
            <a:pPr algn="l"/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CREAZIONE DEL CUBO OLAP</a:t>
            </a:r>
            <a:endParaRPr lang="it-IT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04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857232"/>
            <a:ext cx="5130155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85720" y="2000240"/>
            <a:ext cx="8429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/>
            <a:endParaRPr lang="it-IT" sz="2400" b="0" u="none" dirty="0" smtClean="0">
              <a:solidFill>
                <a:srgbClr val="FFFF00"/>
              </a:solidFill>
              <a:latin typeface="+mn-lt"/>
            </a:endParaRPr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__________________________________________________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2903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94"/>
              </a:clrFrom>
              <a:clrTo>
                <a:srgbClr val="00009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0"/>
            <a:ext cx="2143140" cy="71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857232"/>
            <a:ext cx="378618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e 24"/>
          <p:cNvSpPr/>
          <p:nvPr/>
        </p:nvSpPr>
        <p:spPr bwMode="auto">
          <a:xfrm>
            <a:off x="2500298" y="2285992"/>
            <a:ext cx="1214446" cy="1000132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e 25"/>
          <p:cNvSpPr/>
          <p:nvPr/>
        </p:nvSpPr>
        <p:spPr bwMode="auto">
          <a:xfrm>
            <a:off x="1500166" y="3714752"/>
            <a:ext cx="785818" cy="214314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Connettore 2 27"/>
          <p:cNvCxnSpPr/>
          <p:nvPr/>
        </p:nvCxnSpPr>
        <p:spPr bwMode="auto">
          <a:xfrm>
            <a:off x="3643306" y="3000372"/>
            <a:ext cx="571504" cy="14287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stCxn id="26" idx="6"/>
          </p:cNvCxnSpPr>
          <p:nvPr/>
        </p:nvCxnSpPr>
        <p:spPr bwMode="auto">
          <a:xfrm>
            <a:off x="2285984" y="3821909"/>
            <a:ext cx="1857388" cy="75009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Freccia bidirezionale orizzontale 17"/>
          <p:cNvSpPr/>
          <p:nvPr/>
        </p:nvSpPr>
        <p:spPr bwMode="auto">
          <a:xfrm>
            <a:off x="1928794" y="4786322"/>
            <a:ext cx="5357850" cy="1285884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41300" dir="1380000" sx="95000" sy="95000" rotWithShape="0">
              <a:schemeClr val="tx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600" i="0" u="none" dirty="0" smtClean="0">
                <a:solidFill>
                  <a:schemeClr val="accent4">
                    <a:lumMod val="10000"/>
                  </a:schemeClr>
                </a:solidFill>
              </a:rPr>
              <a:t>OLAP Server</a:t>
            </a:r>
            <a:endParaRPr kumimoji="0" lang="it-IT" sz="360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071670" y="1285860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0" u="none" dirty="0" smtClean="0">
                <a:solidFill>
                  <a:srgbClr val="FFFF00"/>
                </a:solidFill>
              </a:rPr>
              <a:t>Cubo OLAP</a:t>
            </a:r>
            <a:endParaRPr lang="it-IT" i="0" u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5" grpId="0" animBg="1"/>
      <p:bldP spid="26" grpId="0" animBg="1"/>
      <p:bldP spid="18" grpId="0" animBg="1"/>
      <p:bldP spid="18" grpId="1" animBg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357982" cy="524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2211722"/>
            <a:ext cx="8929718" cy="236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85720" y="2000240"/>
            <a:ext cx="8429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/>
            <a:endParaRPr lang="it-IT" sz="2400" b="0" u="none" dirty="0" smtClean="0">
              <a:solidFill>
                <a:srgbClr val="FFFF00"/>
              </a:solidFill>
              <a:latin typeface="+mn-lt"/>
            </a:endParaRPr>
          </a:p>
          <a:p>
            <a:endParaRPr lang="it-IT" dirty="0"/>
          </a:p>
        </p:txBody>
      </p:sp>
      <p:sp>
        <p:nvSpPr>
          <p:cNvPr id="13" name="Titolo 5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42"/>
          </a:xfrm>
        </p:spPr>
        <p:txBody>
          <a:bodyPr anchor="t"/>
          <a:lstStyle/>
          <a:p>
            <a:pPr algn="l"/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QUERY MDX</a:t>
            </a:r>
            <a:endParaRPr lang="it-IT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__________________________________________________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3005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94"/>
              </a:clrFrom>
              <a:clrTo>
                <a:srgbClr val="00009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0"/>
            <a:ext cx="2500330" cy="76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ccia bidirezionale orizzontale 9"/>
          <p:cNvSpPr/>
          <p:nvPr/>
        </p:nvSpPr>
        <p:spPr bwMode="auto">
          <a:xfrm>
            <a:off x="1928794" y="4857760"/>
            <a:ext cx="5357850" cy="1285884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41300" dir="1380000" sx="95000" sy="95000" rotWithShape="0">
              <a:schemeClr val="tx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600" i="0" u="none" dirty="0" smtClean="0">
                <a:solidFill>
                  <a:schemeClr val="accent4">
                    <a:lumMod val="10000"/>
                  </a:schemeClr>
                </a:solidFill>
              </a:rPr>
              <a:t>Analisi</a:t>
            </a:r>
            <a:endParaRPr kumimoji="0" lang="it-IT" sz="360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428860" y="3143248"/>
            <a:ext cx="1714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0" u="none" dirty="0" smtClean="0">
                <a:solidFill>
                  <a:srgbClr val="FFFF00"/>
                </a:solidFill>
              </a:rPr>
              <a:t>Analysis</a:t>
            </a:r>
          </a:p>
          <a:p>
            <a:pPr algn="ctr"/>
            <a:r>
              <a:rPr lang="it-IT" i="0" u="none" dirty="0" smtClean="0">
                <a:solidFill>
                  <a:srgbClr val="FFFF00"/>
                </a:solidFill>
              </a:rPr>
              <a:t>Query</a:t>
            </a:r>
          </a:p>
          <a:p>
            <a:pPr algn="ctr"/>
            <a:r>
              <a:rPr lang="it-IT" i="0" u="none" dirty="0" smtClean="0">
                <a:solidFill>
                  <a:srgbClr val="FFFF00"/>
                </a:solidFill>
              </a:rPr>
              <a:t>Reports</a:t>
            </a:r>
            <a:endParaRPr lang="it-IT" i="0" u="none" dirty="0">
              <a:solidFill>
                <a:srgbClr val="FFFF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1643050"/>
            <a:ext cx="362547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</p:bldLst>
  </p:timing>
</p:sld>
</file>

<file path=ppt/theme/theme1.xml><?xml version="1.0" encoding="utf-8"?>
<a:theme xmlns:a="http://schemas.openxmlformats.org/drawingml/2006/main" name="Default Design">
  <a:themeElements>
    <a:clrScheme name="Personalizzato 2">
      <a:dk1>
        <a:srgbClr val="000080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5568</TotalTime>
  <Words>257</Words>
  <Application>Microsoft Office PowerPoint</Application>
  <PresentationFormat>Presentazione su schermo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Default Design</vt:lpstr>
      <vt:lpstr>UNIVERSITÀ DEGLI STUDI DI MODENA E REGGIO EMILIA FACOLTÀ DI INGEGNERIA DI MODENA Corso di Laurea Specialistica in Ingegneria Informatica</vt:lpstr>
      <vt:lpstr>OBIETTIVO DELLA TESI</vt:lpstr>
      <vt:lpstr>REQUISITI </vt:lpstr>
      <vt:lpstr>Diapositiva 4</vt:lpstr>
      <vt:lpstr>LO SCHEMA A STELLA RISULTANTE</vt:lpstr>
      <vt:lpstr>ALIMENTAZIONE DEI DATI</vt:lpstr>
      <vt:lpstr>ALIMENTAZIONE DEI DATI</vt:lpstr>
      <vt:lpstr>CREAZIONE DEL CUBO OLAP</vt:lpstr>
      <vt:lpstr>QUERY MDX</vt:lpstr>
      <vt:lpstr>RISULTATO DELLA QUERY</vt:lpstr>
      <vt:lpstr>CONCLUSIONI</vt:lpstr>
      <vt:lpstr>LAVORO FUTURO</vt:lpstr>
      <vt:lpstr>DOMANDE ?</vt:lpstr>
    </vt:vector>
  </TitlesOfParts>
  <Company>unimore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MODENA E REGGIO EMILIA FACOLTÀ DI INGEGNERIA  SEDE DI MODENA Corso di Laurea triennale in Ingegneria Meccanica</dc:title>
  <dc:creator>abed</dc:creator>
  <cp:lastModifiedBy> </cp:lastModifiedBy>
  <cp:revision>270</cp:revision>
  <dcterms:created xsi:type="dcterms:W3CDTF">2007-06-27T11:16:11Z</dcterms:created>
  <dcterms:modified xsi:type="dcterms:W3CDTF">2009-07-13T22:19:33Z</dcterms:modified>
</cp:coreProperties>
</file>