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6" r:id="rId2"/>
  </p:sldMasterIdLst>
  <p:notesMasterIdLst>
    <p:notesMasterId r:id="rId19"/>
  </p:notesMasterIdLst>
  <p:sldIdLst>
    <p:sldId id="256" r:id="rId3"/>
    <p:sldId id="274" r:id="rId4"/>
    <p:sldId id="272" r:id="rId5"/>
    <p:sldId id="258" r:id="rId6"/>
    <p:sldId id="275" r:id="rId7"/>
    <p:sldId id="259" r:id="rId8"/>
    <p:sldId id="27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7B7FCB"/>
    <a:srgbClr val="CCCCFF"/>
    <a:srgbClr val="99FFCC"/>
    <a:srgbClr val="FF3300"/>
    <a:srgbClr val="0033CC"/>
    <a:srgbClr val="66FFCC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7886890256785976"/>
          <c:y val="3.7667581628632311E-2"/>
          <c:w val="0.60449546668920884"/>
          <c:h val="0.77603601076582951"/>
        </c:manualLayout>
      </c:layout>
      <c:bar3DChart>
        <c:barDir val="col"/>
        <c:grouping val="clustered"/>
        <c:ser>
          <c:idx val="0"/>
          <c:order val="0"/>
          <c:tx>
            <c:strRef>
              <c:f>Foglio1!$C$6</c:f>
              <c:strCache>
                <c:ptCount val="1"/>
                <c:pt idx="0">
                  <c:v>QMSQLServer</c:v>
                </c:pt>
              </c:strCache>
            </c:strRef>
          </c:tx>
          <c:cat>
            <c:strRef>
              <c:f>Foglio1!$D$5:$H$5</c:f>
              <c:strCache>
                <c:ptCount val="5"/>
                <c:pt idx="0">
                  <c:v>Scq</c:v>
                </c:pt>
                <c:pt idx="1">
                  <c:v>Mcq 2</c:v>
                </c:pt>
                <c:pt idx="2">
                  <c:v>Mcq 3</c:v>
                </c:pt>
                <c:pt idx="3">
                  <c:v>Mcq 4</c:v>
                </c:pt>
                <c:pt idx="4">
                  <c:v>Mcq 5</c:v>
                </c:pt>
              </c:strCache>
            </c:strRef>
          </c:cat>
          <c:val>
            <c:numRef>
              <c:f>Foglio1!$D$6:$H$6</c:f>
              <c:numCache>
                <c:formatCode>0.00</c:formatCode>
                <c:ptCount val="5"/>
                <c:pt idx="0">
                  <c:v>6.3</c:v>
                </c:pt>
                <c:pt idx="1">
                  <c:v>10.53</c:v>
                </c:pt>
                <c:pt idx="2">
                  <c:v>35.99</c:v>
                </c:pt>
                <c:pt idx="3">
                  <c:v>34.370000000000005</c:v>
                </c:pt>
                <c:pt idx="4">
                  <c:v>43.2</c:v>
                </c:pt>
              </c:numCache>
            </c:numRef>
          </c:val>
        </c:ser>
        <c:ser>
          <c:idx val="1"/>
          <c:order val="1"/>
          <c:tx>
            <c:strRef>
              <c:f>Foglio1!$C$7</c:f>
              <c:strCache>
                <c:ptCount val="1"/>
                <c:pt idx="0">
                  <c:v>QMHSQLDB</c:v>
                </c:pt>
              </c:strCache>
            </c:strRef>
          </c:tx>
          <c:cat>
            <c:strRef>
              <c:f>Foglio1!$D$5:$H$5</c:f>
              <c:strCache>
                <c:ptCount val="5"/>
                <c:pt idx="0">
                  <c:v>Scq</c:v>
                </c:pt>
                <c:pt idx="1">
                  <c:v>Mcq 2</c:v>
                </c:pt>
                <c:pt idx="2">
                  <c:v>Mcq 3</c:v>
                </c:pt>
                <c:pt idx="3">
                  <c:v>Mcq 4</c:v>
                </c:pt>
                <c:pt idx="4">
                  <c:v>Mcq 5</c:v>
                </c:pt>
              </c:strCache>
            </c:strRef>
          </c:cat>
          <c:val>
            <c:numRef>
              <c:f>Foglio1!$D$7:$H$7</c:f>
              <c:numCache>
                <c:formatCode>0.00</c:formatCode>
                <c:ptCount val="5"/>
                <c:pt idx="0">
                  <c:v>2.1</c:v>
                </c:pt>
                <c:pt idx="1">
                  <c:v>9.19</c:v>
                </c:pt>
                <c:pt idx="2">
                  <c:v>20.54</c:v>
                </c:pt>
                <c:pt idx="3">
                  <c:v>13.18</c:v>
                </c:pt>
                <c:pt idx="4">
                  <c:v>19.57</c:v>
                </c:pt>
              </c:numCache>
            </c:numRef>
          </c:val>
        </c:ser>
        <c:shape val="box"/>
        <c:axId val="61056128"/>
        <c:axId val="61058048"/>
        <c:axId val="0"/>
      </c:bar3DChart>
      <c:catAx>
        <c:axId val="61056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it-IT" sz="1100"/>
                  <a:t>Tipo di</a:t>
                </a:r>
                <a:r>
                  <a:rPr lang="it-IT" sz="1100" baseline="0"/>
                  <a:t> Query</a:t>
                </a:r>
                <a:endParaRPr lang="it-IT" sz="1100"/>
              </a:p>
            </c:rich>
          </c:tx>
          <c:layout/>
        </c:title>
        <c:tickLblPos val="nextTo"/>
        <c:crossAx val="61058048"/>
        <c:crosses val="autoZero"/>
        <c:auto val="1"/>
        <c:lblAlgn val="ctr"/>
        <c:lblOffset val="100"/>
      </c:catAx>
      <c:valAx>
        <c:axId val="610580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it-IT" sz="1100"/>
                  <a:t>Tempo</a:t>
                </a:r>
                <a:r>
                  <a:rPr lang="it-IT" sz="1100" baseline="0"/>
                  <a:t> di</a:t>
                </a:r>
              </a:p>
              <a:p>
                <a:pPr>
                  <a:defRPr sz="1100"/>
                </a:pPr>
                <a:r>
                  <a:rPr lang="it-IT" sz="1100" baseline="0"/>
                  <a:t>risposta (s)</a:t>
                </a:r>
                <a:endParaRPr lang="it-IT" sz="1100"/>
              </a:p>
            </c:rich>
          </c:tx>
          <c:layout>
            <c:manualLayout>
              <c:xMode val="edge"/>
              <c:yMode val="edge"/>
              <c:x val="8.2421064511368277E-4"/>
              <c:y val="0.35943778321019032"/>
            </c:manualLayout>
          </c:layout>
        </c:title>
        <c:numFmt formatCode="0.00" sourceLinked="1"/>
        <c:tickLblPos val="nextTo"/>
        <c:crossAx val="61056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F0C6B-CC71-48F2-82FD-8864FFEE4F7F}" type="datetimeFigureOut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137B0-682E-4EFA-AAFE-F7B589AFE19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137B0-682E-4EFA-AAFE-F7B589AFE19A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dirty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 dirty="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 dirty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dirty="0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dirty="0"/>
            </a:p>
          </p:txBody>
        </p:sp>
      </p:grpSp>
      <p:sp>
        <p:nvSpPr>
          <p:cNvPr id="79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819BBB-AF48-4F03-9F40-E4408CD68B16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EC60C-07CA-4A8F-B0A4-2D2A8D89165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F12C2-E34E-4981-9C46-A363ABFF043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F12C2-E34E-4981-9C46-A363ABFF043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F12C2-E34E-4981-9C46-A363ABFF043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62E6-480B-40DF-B177-F735358B540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6A085-3427-44F3-AB8F-1111A28EF85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D799-6B31-4DDF-B224-9FBBE25EE24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03070-F0BD-489D-BA4A-C046B72AE4F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E21C0-12D1-4F7E-ABA8-BF8A48FC4D8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1F77-F12B-4FF6-911E-EC35704CE74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515F7-05D6-48F3-A297-299FB67E04AC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4E099-6D47-4EA2-9C85-F5E6610A730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6A21E-12E9-4C1B-AACA-56C323AED4A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1085-950B-47BD-9CE9-7F5BDC6E926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9C30A-66D4-4168-A2A0-ADB93C04788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D132-8EED-4878-8B7C-85A63B1CA57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5B9FC-2E74-46AA-8B74-C9568714E216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79AF4-64E1-4554-9C3C-E48B10A856AC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C02B3-CA9B-4731-8750-004BB64BBC69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D58F1-2AAE-443F-9A28-5D9AC34C9FE5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CEF7E-A1E5-41E2-97AC-0A76C0FC3018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1B2E7-68F8-486A-92ED-91DEB9C7C40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506E0-4BD0-421D-8FC5-E27399756140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 dirty="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 dirty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603F12C2-E34E-4981-9C46-A363ABFF0434}" type="datetime1">
              <a:rPr lang="it-IT" smtClean="0"/>
              <a:pPr/>
              <a:t>16/02/2010</a:t>
            </a:fld>
            <a:endParaRPr lang="it-IT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t-IT" dirty="0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1C85D08-B5ED-4778-BDA7-105B7B4CFD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88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88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2C4EEC-CB41-4C9B-B959-8CE01493A5B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6686552" cy="17859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1"/>
                </a:solidFill>
                <a:cs typeface="Arial" pitchFamily="34" charset="0"/>
              </a:rPr>
              <a:t>Il componente Query Manager del sistema MOMIS: testing ed analisi delle performance</a:t>
            </a:r>
          </a:p>
          <a:p>
            <a:endParaRPr lang="it-IT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002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sz="22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UNIVERSITA’ DEGLI STUDI DI MODENA E REGGIO EMILIA</a:t>
            </a:r>
            <a:br>
              <a:rPr lang="it-IT" sz="22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22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</a:t>
            </a:r>
            <a:r>
              <a:rPr lang="it-IT" sz="4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Facoltà di Ingegneria – Sede di Modena</a:t>
            </a:r>
            <a:br>
              <a:rPr lang="it-IT" sz="2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20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Corso di Laurea Specialistica in Ingegneria Informatica </a:t>
            </a:r>
            <a:r>
              <a:rPr lang="it-IT" sz="20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it-IT" sz="20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endParaRPr lang="it-IT" sz="2000" dirty="0">
              <a:effectLst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7158" y="4000504"/>
            <a:ext cx="85011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Relatore:					                                Candidato:</a:t>
            </a:r>
            <a:endParaRPr lang="it-IT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it-IT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Chiar.mo Prof.						Entela Kazazi</a:t>
            </a:r>
          </a:p>
          <a:p>
            <a:pPr eaLnBrk="0" hangingPunct="0"/>
            <a:r>
              <a:rPr lang="it-IT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Sonia Bergamaschi						</a:t>
            </a:r>
          </a:p>
          <a:p>
            <a:pPr eaLnBrk="0" hangingPunct="0"/>
            <a:endParaRPr lang="it-IT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Correlatore:						</a:t>
            </a:r>
          </a:p>
          <a:p>
            <a:pPr eaLnBrk="0" hangingPunct="0"/>
            <a:r>
              <a:rPr lang="it-IT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Ing. Mirko Orsini 								___________________________________________________________	</a:t>
            </a: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			</a:t>
            </a:r>
            <a:endParaRPr lang="it-IT" sz="1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Anno Accademico 2008 – 2009</a:t>
            </a:r>
            <a:endParaRPr lang="it-I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DBMS di supporto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14488"/>
            <a:ext cx="8110566" cy="4714908"/>
          </a:xfrm>
        </p:spPr>
        <p:txBody>
          <a:bodyPr/>
          <a:lstStyle/>
          <a:p>
            <a:r>
              <a:rPr lang="it-IT" sz="1800" dirty="0" smtClean="0">
                <a:latin typeface="Tahoma" pitchFamily="34" charset="0"/>
                <a:cs typeface="Tahoma" pitchFamily="34" charset="0"/>
              </a:rPr>
              <a:t>Nella prima implementazione del sistema MOMIS è stato scelto come DBMS di supporto 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Microsoft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SQL Server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RDBMS prodotto da Microsoft;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Piattaforma Windows.</a:t>
            </a:r>
          </a:p>
          <a:p>
            <a:pPr lvl="2">
              <a:buNone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MOMIS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 è un progetto Open Source quindi nasce la necessità di utilizzare come DBMS di supporto non una soluzione proprietaria, ma una soluzione 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Open Source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r>
              <a:rPr lang="it-IT" sz="1800" dirty="0" smtClean="0">
                <a:latin typeface="Tahoma" pitchFamily="34" charset="0"/>
                <a:cs typeface="Tahoma" pitchFamily="34" charset="0"/>
              </a:rPr>
              <a:t>Nuovo DBMS di supporto: HSQLDB.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RDBMS Open Source;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Completamente scritto in Java;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Conforme allo standard SQL92;</a:t>
            </a:r>
          </a:p>
          <a:p>
            <a:pPr lvl="2"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Viene integrato nell’applicazione MOMIS.</a:t>
            </a:r>
          </a:p>
          <a:p>
            <a:pPr lvl="2">
              <a:buNone/>
            </a:pPr>
            <a:endParaRPr lang="it-IT" sz="10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it-IT" sz="1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it-IT" sz="2200" dirty="0" smtClean="0">
                <a:latin typeface="Tahoma" pitchFamily="34" charset="0"/>
                <a:cs typeface="Tahoma" pitchFamily="34" charset="0"/>
              </a:rPr>
            </a:br>
            <a:endParaRPr lang="it-IT" sz="2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HSQLDB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8039128" cy="4857784"/>
          </a:xfrm>
        </p:spPr>
        <p:txBody>
          <a:bodyPr/>
          <a:lstStyle/>
          <a:p>
            <a:pPr>
              <a:buNone/>
            </a:pPr>
            <a:r>
              <a:rPr lang="it-IT" sz="1800" b="1" i="1" dirty="0" smtClean="0">
                <a:latin typeface="Tahoma" pitchFamily="34" charset="0"/>
                <a:cs typeface="Tahoma" pitchFamily="34" charset="0"/>
              </a:rPr>
              <a:t>Tipi di Data </a:t>
            </a:r>
            <a:r>
              <a:rPr lang="it-IT" sz="1800" b="1" i="1" dirty="0" err="1" smtClean="0">
                <a:latin typeface="Tahoma" pitchFamily="34" charset="0"/>
                <a:cs typeface="Tahoma" pitchFamily="34" charset="0"/>
              </a:rPr>
              <a:t>Catalog</a:t>
            </a:r>
            <a:endParaRPr lang="it-IT" sz="1800" b="1" i="1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it-IT" sz="1800" i="1" dirty="0" err="1" smtClean="0">
                <a:latin typeface="Tahoma" pitchFamily="34" charset="0"/>
                <a:cs typeface="Tahoma" pitchFamily="34" charset="0"/>
              </a:rPr>
              <a:t>mem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i dati vengono salvati nella RAM;</a:t>
            </a:r>
          </a:p>
          <a:p>
            <a:pPr lvl="0"/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file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: i dati vengono salvati nel file system;</a:t>
            </a:r>
          </a:p>
          <a:p>
            <a:pPr lvl="0"/>
            <a:r>
              <a:rPr lang="it-IT" sz="1800" i="1" dirty="0" err="1" smtClean="0">
                <a:latin typeface="Tahoma" pitchFamily="34" charset="0"/>
                <a:cs typeface="Tahoma" pitchFamily="34" charset="0"/>
              </a:rPr>
              <a:t>res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t-IT" sz="18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i dati vengono salvati in una Java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resource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None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1800" b="1" i="1" dirty="0" smtClean="0">
                <a:latin typeface="Tahoma" pitchFamily="34" charset="0"/>
                <a:cs typeface="Tahoma" pitchFamily="34" charset="0"/>
              </a:rPr>
              <a:t>Modalità di esecuzione</a:t>
            </a:r>
          </a:p>
          <a:p>
            <a:r>
              <a:rPr lang="it-IT" sz="1800" dirty="0" smtClean="0">
                <a:latin typeface="Tahoma" pitchFamily="34" charset="0"/>
                <a:cs typeface="Tahoma" pitchFamily="34" charset="0"/>
              </a:rPr>
              <a:t>Server Mode: modalità server, il database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engine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in esecuzione rimane in attesa di richieste di connessione;</a:t>
            </a:r>
          </a:p>
          <a:p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In-Process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Mode: istanza interna di un'applicazione, si esegue il database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engine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come parte dell’applicazione nella stessa JVM. </a:t>
            </a:r>
          </a:p>
          <a:p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1800" b="1" i="1" dirty="0" smtClean="0">
                <a:latin typeface="Tahoma" pitchFamily="34" charset="0"/>
                <a:cs typeface="Tahoma" pitchFamily="34" charset="0"/>
              </a:rPr>
              <a:t>Tabelle (</a:t>
            </a:r>
            <a:r>
              <a:rPr lang="it-IT" sz="1800" b="1" i="1" dirty="0" err="1" smtClean="0">
                <a:latin typeface="Tahoma" pitchFamily="34" charset="0"/>
                <a:cs typeface="Tahoma" pitchFamily="34" charset="0"/>
              </a:rPr>
              <a:t>Persistent</a:t>
            </a:r>
            <a:r>
              <a:rPr lang="it-IT" sz="18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b="1" i="1" dirty="0" err="1" smtClean="0">
                <a:latin typeface="Tahoma" pitchFamily="34" charset="0"/>
                <a:cs typeface="Tahoma" pitchFamily="34" charset="0"/>
              </a:rPr>
              <a:t>Tables</a:t>
            </a:r>
            <a:r>
              <a:rPr lang="it-IT" sz="1800" b="1" i="1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Memory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Tables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Cached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Tables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it-IT" sz="1800" dirty="0" smtClean="0">
                <a:latin typeface="Tahoma" pitchFamily="34" charset="0"/>
                <a:cs typeface="Tahoma" pitchFamily="34" charset="0"/>
              </a:rPr>
              <a:t>Text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Tables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it-IT" sz="1800" b="1" i="1" dirty="0" smtClean="0"/>
          </a:p>
          <a:p>
            <a:endParaRPr lang="it-IT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11</a:t>
            </a:fld>
            <a:endParaRPr lang="it-IT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00042"/>
            <a:ext cx="1714512" cy="7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ccia a destra 9"/>
          <p:cNvSpPr/>
          <p:nvPr/>
        </p:nvSpPr>
        <p:spPr>
          <a:xfrm rot="10800000">
            <a:off x="5286380" y="2285992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10800000">
            <a:off x="6500826" y="4500570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10800000">
            <a:off x="2714612" y="5500702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La fase di testing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9" y="1981200"/>
            <a:ext cx="7896252" cy="4114800"/>
          </a:xfrm>
        </p:spPr>
        <p:txBody>
          <a:bodyPr/>
          <a:lstStyle/>
          <a:p>
            <a:pPr>
              <a:buNone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La fase di testing:</a:t>
            </a:r>
          </a:p>
          <a:p>
            <a:pPr>
              <a:buFont typeface="Wingdings" pitchFamily="2" charset="2"/>
              <a:buChar char="ü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Spesso considerata poco importante. </a:t>
            </a:r>
          </a:p>
          <a:p>
            <a:pPr>
              <a:buFont typeface="Wingdings" pitchFamily="2" charset="2"/>
              <a:buChar char="ü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Spesso sottovalutata per mancanza di tempo o per assenza di volontà da parte degli sviluppatori.</a:t>
            </a:r>
          </a:p>
          <a:p>
            <a:pPr>
              <a:buFont typeface="Wingdings" pitchFamily="2" charset="2"/>
              <a:buChar char="ü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Una buona norma che ogni sviluppatore dovrebbe adottare è quello di eseguire test di unità per assicurarsi che la singola unità di sviluppo assolva le sue funzioni e sia conforme ai requisiti. Questo è uno dei più importanti passaggi per poter avere un prodotto </a:t>
            </a:r>
            <a:r>
              <a:rPr lang="it-IT" sz="1800" smtClean="0">
                <a:latin typeface="Tahoma" pitchFamily="34" charset="0"/>
                <a:cs typeface="Tahoma" pitchFamily="34" charset="0"/>
              </a:rPr>
              <a:t>software affidabile.</a:t>
            </a: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12</a:t>
            </a:fld>
            <a:endParaRPr lang="it-IT" sz="1400" dirty="0"/>
          </a:p>
        </p:txBody>
      </p:sp>
      <p:sp>
        <p:nvSpPr>
          <p:cNvPr id="5" name="Freccia a destra 4"/>
          <p:cNvSpPr/>
          <p:nvPr/>
        </p:nvSpPr>
        <p:spPr>
          <a:xfrm>
            <a:off x="714348" y="47863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855218" y="4857760"/>
            <a:ext cx="481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Tahoma" pitchFamily="34" charset="0"/>
                <a:cs typeface="Tahoma" pitchFamily="34" charset="0"/>
              </a:rPr>
              <a:t>Testing del componente Query Manager</a:t>
            </a:r>
            <a:endParaRPr lang="it-IT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57422" y="5214950"/>
            <a:ext cx="4286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Correttezza di esecuzione delle query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latin typeface="Tahoma" pitchFamily="34" charset="0"/>
                <a:cs typeface="Tahoma" pitchFamily="34" charset="0"/>
              </a:rPr>
              <a:t>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Query Unfolding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latin typeface="Tahoma" pitchFamily="34" charset="0"/>
                <a:cs typeface="Tahoma" pitchFamily="34" charset="0"/>
              </a:rPr>
              <a:t>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Query del benchmark THALIA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Tahoma" pitchFamily="34" charset="0"/>
                <a:cs typeface="Tahoma" pitchFamily="34" charset="0"/>
              </a:rPr>
              <a:t> Performance</a:t>
            </a:r>
          </a:p>
          <a:p>
            <a:pPr>
              <a:buFont typeface="Arial" pitchFamily="34" charset="0"/>
              <a:buChar char="•"/>
            </a:pPr>
            <a:endParaRPr lang="it-IT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Differenze </a:t>
            </a:r>
            <a:r>
              <a:rPr lang="it-IT" sz="3600" b="1" dirty="0" err="1" smtClean="0"/>
              <a:t>implementative</a:t>
            </a:r>
            <a:r>
              <a:rPr lang="it-IT" sz="3600" b="1" dirty="0" smtClean="0"/>
              <a:t>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5" y="1643050"/>
            <a:ext cx="8110566" cy="44529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HSQLDB è un DBMS case sensitive ed inoltre all’atto della creazione della tabella converte tutti gli identificatori in maiuscolo.</a:t>
            </a:r>
          </a:p>
          <a:p>
            <a:pPr>
              <a:buFont typeface="Wingdings" pitchFamily="2" charset="2"/>
              <a:buChar char="q"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Diverse modalità di ordinamento delle viste.</a:t>
            </a:r>
          </a:p>
          <a:p>
            <a:pPr>
              <a:buNone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Predicato di Join espresso tra due attributi di tipo diverso.</a:t>
            </a:r>
          </a:p>
          <a:p>
            <a:pPr algn="ctr">
              <a:buNone/>
            </a:pPr>
            <a:endParaRPr lang="it-IT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13</a:t>
            </a:fld>
            <a:endParaRPr lang="it-IT" sz="1400" dirty="0"/>
          </a:p>
        </p:txBody>
      </p:sp>
      <p:cxnSp>
        <p:nvCxnSpPr>
          <p:cNvPr id="6" name="Connettore 2 5"/>
          <p:cNvCxnSpPr/>
          <p:nvPr/>
        </p:nvCxnSpPr>
        <p:spPr>
          <a:xfrm rot="10800000" flipV="1">
            <a:off x="2643174" y="2285992"/>
            <a:ext cx="78581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643306" y="2285992"/>
            <a:ext cx="928694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785918" y="2857496"/>
            <a:ext cx="1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SQL Server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57686" y="285749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HSQLDB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000496" y="3214686"/>
            <a:ext cx="35719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gattribute.getName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().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toUpperCase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()</a:t>
            </a:r>
            <a:endParaRPr lang="it-IT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57224" y="3214686"/>
            <a:ext cx="285752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gattribute.getName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()</a:t>
            </a:r>
            <a:endParaRPr lang="it-IT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 rot="10800000" flipV="1">
            <a:off x="2571736" y="2928934"/>
            <a:ext cx="785818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714744" y="2928934"/>
            <a:ext cx="928694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57158" y="3929066"/>
            <a:ext cx="3500462" cy="1428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String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getOrderByClause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(String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it-IT" sz="16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{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+ "TOP 100 PERCENT ";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return(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r>
              <a:rPr lang="it-IT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}</a:t>
            </a:r>
          </a:p>
          <a:p>
            <a:endParaRPr lang="it-IT" sz="1600" dirty="0" smtClean="0">
              <a:solidFill>
                <a:schemeClr val="tx1"/>
              </a:solidFill>
            </a:endParaRPr>
          </a:p>
          <a:p>
            <a:pPr algn="ctr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71934" y="3929066"/>
            <a:ext cx="3571900" cy="1428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String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getOrderByClause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(String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it-IT" sz="16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{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return(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sql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r>
              <a:rPr lang="it-IT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}</a:t>
            </a:r>
            <a:endParaRPr lang="it-IT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1769026" y="3571876"/>
            <a:ext cx="1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SQL Server 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4357686" y="357187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HSQLDB</a:t>
            </a:r>
            <a:endParaRPr lang="it-IT" dirty="0"/>
          </a:p>
        </p:txBody>
      </p:sp>
      <p:cxnSp>
        <p:nvCxnSpPr>
          <p:cNvPr id="39" name="Connettore 2 38"/>
          <p:cNvCxnSpPr/>
          <p:nvPr/>
        </p:nvCxnSpPr>
        <p:spPr>
          <a:xfrm rot="10800000" flipV="1">
            <a:off x="2500298" y="3714752"/>
            <a:ext cx="785820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3786182" y="3714752"/>
            <a:ext cx="857256" cy="5715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357158" y="4714884"/>
            <a:ext cx="3500462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Converte implicitamente il tipo degli attributi di join.</a:t>
            </a:r>
          </a:p>
          <a:p>
            <a:pPr algn="ctr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4071934" y="4714884"/>
            <a:ext cx="3571900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Il predicato di join non può essere espresso su due attributi che hanno tipo di dato diverso.</a:t>
            </a:r>
            <a:endParaRPr lang="it-IT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1643042" y="4345552"/>
            <a:ext cx="1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SQL Server </a:t>
            </a:r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4357686" y="434555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HSQLDB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21" grpId="0" animBg="1"/>
      <p:bldP spid="21" grpId="1" animBg="1"/>
      <p:bldP spid="22" grpId="0" animBg="1"/>
      <p:bldP spid="22" grpId="1" animBg="1"/>
      <p:bldP spid="37" grpId="0"/>
      <p:bldP spid="37" grpId="1"/>
      <p:bldP spid="38" grpId="0"/>
      <p:bldP spid="38" grpId="1"/>
      <p:bldP spid="41" grpId="0" animBg="1"/>
      <p:bldP spid="42" grpId="0" animBg="1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err="1" smtClean="0"/>
              <a:t>JUnit</a:t>
            </a:r>
            <a:r>
              <a:rPr lang="it-IT" sz="3600" b="1" dirty="0" smtClean="0"/>
              <a:t> Testing Framework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1" y="1981200"/>
            <a:ext cx="7967690" cy="4114800"/>
          </a:xfrm>
        </p:spPr>
        <p:txBody>
          <a:bodyPr/>
          <a:lstStyle/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JUnit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rappresenta lo standard de facto per il testing delle applicazioni Java:</a:t>
            </a:r>
          </a:p>
          <a:p>
            <a:pPr>
              <a:buNone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JUnit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per identificare i metodi di test vengono utilizzate le annotazioni, che vengono valutate a tempo di esecuzione (es.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@Test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Il framework mette a diposizione dei metodi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assert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, metodi statici che effettuano una semplice comparazione tra il risultato atteso ed il risultato dell'esecuzione (es.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assertTrue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boolean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  <a:cs typeface="Tahoma" pitchFamily="34" charset="0"/>
              </a:rPr>
              <a:t>condition</a:t>
            </a:r>
            <a:r>
              <a:rPr lang="it-IT" sz="1800" dirty="0" smtClean="0">
                <a:latin typeface="Tahoma" pitchFamily="34" charset="0"/>
                <a:cs typeface="Tahoma" pitchFamily="34" charset="0"/>
              </a:rPr>
              <a:t>)). </a:t>
            </a:r>
            <a:endParaRPr lang="it-IT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14</a:t>
            </a:fld>
            <a:endParaRPr lang="it-IT" sz="1400" dirty="0"/>
          </a:p>
        </p:txBody>
      </p:sp>
      <p:sp>
        <p:nvSpPr>
          <p:cNvPr id="5" name="Freccia a destra 4"/>
          <p:cNvSpPr/>
          <p:nvPr/>
        </p:nvSpPr>
        <p:spPr>
          <a:xfrm>
            <a:off x="1214414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285984" y="4786322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Progettazione e implementazione di un  framework per il testing del Query Manager.  </a:t>
            </a:r>
            <a:endParaRPr lang="it-IT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Il framework di testing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5" y="1981200"/>
            <a:ext cx="8182005" cy="4114800"/>
          </a:xfrm>
        </p:spPr>
        <p:txBody>
          <a:bodyPr/>
          <a:lstStyle/>
          <a:p>
            <a:pPr>
              <a:buNone/>
            </a:pPr>
            <a:r>
              <a:rPr lang="it-IT" sz="1600" dirty="0" smtClean="0">
                <a:latin typeface="Tahoma" pitchFamily="34" charset="0"/>
                <a:cs typeface="Tahoma" pitchFamily="34" charset="0"/>
              </a:rPr>
              <a:t>	Il framework di testing si basa sul Java framework </a:t>
            </a:r>
            <a:r>
              <a:rPr lang="it-IT" sz="1600" dirty="0" err="1" smtClean="0">
                <a:latin typeface="Tahoma" pitchFamily="34" charset="0"/>
                <a:cs typeface="Tahoma" pitchFamily="34" charset="0"/>
              </a:rPr>
              <a:t>JUnit</a:t>
            </a:r>
            <a:r>
              <a:rPr lang="it-IT" sz="1600" dirty="0" smtClean="0">
                <a:latin typeface="Tahoma" pitchFamily="34" charset="0"/>
                <a:cs typeface="Tahoma" pitchFamily="34" charset="0"/>
              </a:rPr>
              <a:t>, l’idea è quella di eseguire query su uno schema definito, ottenuto dall’integrazione di sorgenti che verranno generate a </a:t>
            </a:r>
            <a:r>
              <a:rPr lang="it-IT" sz="1600" i="1" dirty="0" err="1" smtClean="0">
                <a:latin typeface="Tahoma" pitchFamily="34" charset="0"/>
                <a:cs typeface="Tahoma" pitchFamily="34" charset="0"/>
              </a:rPr>
              <a:t>runtime</a:t>
            </a:r>
            <a:r>
              <a:rPr lang="it-IT" sz="1600" dirty="0" smtClean="0">
                <a:latin typeface="Tahoma" pitchFamily="34" charset="0"/>
                <a:cs typeface="Tahoma" pitchFamily="34" charset="0"/>
              </a:rPr>
              <a:t>. L’output di esecuzione delle query verrà confrontato con l’output atteso, se i valori coincidono il test ha successo, altrimenti fallisce. Quindi per effettuare un test con il framework di testing sono necessari quattro elementi:</a:t>
            </a:r>
          </a:p>
          <a:p>
            <a:pPr>
              <a:buNone/>
            </a:pPr>
            <a:r>
              <a:rPr lang="it-IT" sz="1600" dirty="0" smtClean="0">
                <a:latin typeface="Tahoma" pitchFamily="34" charset="0"/>
                <a:cs typeface="Tahoma" pitchFamily="34" charset="0"/>
              </a:rPr>
              <a:t>         </a:t>
            </a:r>
          </a:p>
          <a:p>
            <a:pPr lvl="0"/>
            <a:r>
              <a:rPr lang="it-IT" sz="1600" dirty="0" smtClean="0">
                <a:latin typeface="Tahoma" pitchFamily="34" charset="0"/>
                <a:cs typeface="Tahoma" pitchFamily="34" charset="0"/>
              </a:rPr>
              <a:t>Le sorgenti;   </a:t>
            </a:r>
          </a:p>
          <a:p>
            <a:pPr lvl="0"/>
            <a:r>
              <a:rPr lang="it-IT" sz="1600" dirty="0" smtClean="0">
                <a:latin typeface="Tahoma" pitchFamily="34" charset="0"/>
                <a:cs typeface="Tahoma" pitchFamily="34" charset="0"/>
              </a:rPr>
              <a:t>Lo schema globale (GS);</a:t>
            </a:r>
          </a:p>
          <a:p>
            <a:pPr lvl="0"/>
            <a:r>
              <a:rPr lang="it-IT" sz="1600" dirty="0" smtClean="0">
                <a:latin typeface="Tahoma" pitchFamily="34" charset="0"/>
                <a:cs typeface="Tahoma" pitchFamily="34" charset="0"/>
              </a:rPr>
              <a:t>La query; </a:t>
            </a:r>
          </a:p>
          <a:p>
            <a:pPr lvl="0"/>
            <a:r>
              <a:rPr lang="it-IT" sz="1600" dirty="0" smtClean="0">
                <a:latin typeface="Tahoma" pitchFamily="34" charset="0"/>
                <a:cs typeface="Tahoma" pitchFamily="34" charset="0"/>
              </a:rPr>
              <a:t>L’output atteso dall’esecuzione della query.</a:t>
            </a:r>
          </a:p>
          <a:p>
            <a:endParaRPr lang="it-IT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15</a:t>
            </a:fld>
            <a:endParaRPr lang="it-IT" sz="1400" dirty="0"/>
          </a:p>
        </p:txBody>
      </p:sp>
      <p:sp>
        <p:nvSpPr>
          <p:cNvPr id="5" name="Freccia a destra 4"/>
          <p:cNvSpPr/>
          <p:nvPr/>
        </p:nvSpPr>
        <p:spPr>
          <a:xfrm>
            <a:off x="2143108" y="3630435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3286116" y="392906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1928794" y="421481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4929190" y="4500570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71782" y="3214686"/>
            <a:ext cx="320041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initSource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genera le sorgenti da un file SQL</a:t>
            </a:r>
            <a:r>
              <a:rPr lang="it-IT" baseline="-250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DDL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 </a:t>
            </a:r>
            <a:endParaRPr lang="it-IT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29058" y="3286124"/>
            <a:ext cx="3571900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>
              <a:solidFill>
                <a:schemeClr val="tx2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getSchemaAbsolutePath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ritorna il </a:t>
            </a:r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path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assoluto dello schema globale di riferimento per la query di testing. </a:t>
            </a:r>
          </a:p>
          <a:p>
            <a:endParaRPr lang="it-IT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86426" y="3571876"/>
            <a:ext cx="3200416" cy="1571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>
              <a:solidFill>
                <a:schemeClr val="tx2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runQueryManagerQuery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>
                <a:solidFill>
                  <a:schemeClr val="tx2">
                    <a:lumMod val="85000"/>
                    <a:lumOff val="15000"/>
                  </a:schemeClr>
                </a:solidFill>
              </a:rPr>
              <a:t>esegue la query OQL</a:t>
            </a:r>
            <a:r>
              <a:rPr lang="it-IT" baseline="-250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I</a:t>
            </a:r>
            <a:r>
              <a:rPr lang="it-IT" baseline="300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3 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q*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.</a:t>
            </a:r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oql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) e confronta il risultato della query con quello atteso (</a:t>
            </a:r>
            <a:r>
              <a:rPr lang="it-IT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q*</a:t>
            </a:r>
            <a:r>
              <a:rPr lang="it-IT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.out).</a:t>
            </a:r>
            <a:endParaRPr lang="it-IT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10" grpId="0" animBg="1"/>
      <p:bldP spid="10" grpId="1" animBg="1"/>
      <p:bldP spid="11" grpId="0" animBg="1"/>
      <p:bldP spid="11" grpId="1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Testing delle performance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5" y="1714488"/>
            <a:ext cx="8182005" cy="4381512"/>
          </a:xfrm>
        </p:spPr>
        <p:txBody>
          <a:bodyPr/>
          <a:lstStyle/>
          <a:p>
            <a:pPr>
              <a:buNone/>
            </a:pPr>
            <a:r>
              <a:rPr lang="it-IT" sz="1800" dirty="0" smtClean="0"/>
              <a:t>	</a:t>
            </a:r>
          </a:p>
          <a:p>
            <a:pPr>
              <a:buNone/>
            </a:pPr>
            <a:r>
              <a:rPr lang="it-IT" sz="1800" dirty="0" smtClean="0"/>
              <a:t>	Obiettivo: valutare le prestazioni, cioè i tempi di risposta alle query globali per le due versioni del </a:t>
            </a:r>
            <a:r>
              <a:rPr lang="it-IT" sz="1800" i="1" dirty="0" smtClean="0"/>
              <a:t>Query Manager</a:t>
            </a:r>
            <a:r>
              <a:rPr lang="it-IT" sz="1800" dirty="0" smtClean="0"/>
              <a:t> del sistema MOMIS: </a:t>
            </a:r>
            <a:r>
              <a:rPr lang="it-IT" sz="1800" dirty="0" err="1" smtClean="0"/>
              <a:t>QM</a:t>
            </a:r>
            <a:r>
              <a:rPr lang="it-IT" sz="1800" baseline="-25000" dirty="0" err="1" smtClean="0"/>
              <a:t>SQLServer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e QM</a:t>
            </a:r>
            <a:r>
              <a:rPr lang="it-IT" sz="1800" baseline="-25000" dirty="0" smtClean="0"/>
              <a:t>HSQLDB.  </a:t>
            </a:r>
          </a:p>
          <a:p>
            <a:pPr>
              <a:buNone/>
            </a:pPr>
            <a:endParaRPr lang="it-IT" sz="1800" baseline="-25000" dirty="0" smtClean="0"/>
          </a:p>
          <a:p>
            <a:pPr>
              <a:buFont typeface="Wingdings" pitchFamily="2" charset="2"/>
              <a:buChar char="q"/>
            </a:pPr>
            <a:r>
              <a:rPr lang="it-IT" sz="1800" dirty="0" smtClean="0"/>
              <a:t>Sorgenti :</a:t>
            </a:r>
          </a:p>
          <a:p>
            <a:pPr>
              <a:buNone/>
            </a:pPr>
            <a:r>
              <a:rPr lang="it-IT" sz="1800" dirty="0" smtClean="0"/>
              <a:t> Due database relazionali: TPCH1 (12000 record) e TPCH2 (85000 record).</a:t>
            </a:r>
          </a:p>
          <a:p>
            <a:pPr>
              <a:buFont typeface="Wingdings" pitchFamily="2" charset="2"/>
              <a:buChar char="q"/>
            </a:pPr>
            <a:r>
              <a:rPr lang="it-IT" sz="1800" dirty="0" smtClean="0"/>
              <a:t>Schema globale:</a:t>
            </a:r>
          </a:p>
          <a:p>
            <a:pPr>
              <a:buNone/>
            </a:pPr>
            <a:r>
              <a:rPr lang="it-IT" sz="1800" dirty="0" smtClean="0"/>
              <a:t>E’ costituito da otto classi globali.</a:t>
            </a:r>
          </a:p>
          <a:p>
            <a:pPr>
              <a:buFont typeface="Wingdings" pitchFamily="2" charset="2"/>
              <a:buChar char="q"/>
            </a:pPr>
            <a:r>
              <a:rPr lang="it-IT" sz="1800" dirty="0" smtClean="0"/>
              <a:t>Query:</a:t>
            </a:r>
          </a:p>
          <a:p>
            <a:pPr lvl="1">
              <a:buFont typeface="Wingdings" pitchFamily="2" charset="2"/>
              <a:buChar char="ü"/>
            </a:pPr>
            <a:r>
              <a:rPr lang="it-IT" sz="1800" dirty="0" smtClean="0"/>
              <a:t>Single </a:t>
            </a:r>
            <a:r>
              <a:rPr lang="it-IT" sz="1800" dirty="0" err="1" smtClean="0"/>
              <a:t>class</a:t>
            </a:r>
            <a:r>
              <a:rPr lang="it-IT" sz="1800" dirty="0" smtClean="0"/>
              <a:t> query</a:t>
            </a:r>
          </a:p>
          <a:p>
            <a:pPr lvl="1">
              <a:buFont typeface="Wingdings" pitchFamily="2" charset="2"/>
              <a:buChar char="ü"/>
            </a:pPr>
            <a:r>
              <a:rPr lang="it-IT" sz="1800" dirty="0" smtClean="0"/>
              <a:t>Multiple </a:t>
            </a:r>
            <a:r>
              <a:rPr lang="it-IT" sz="1800" dirty="0" err="1" smtClean="0"/>
              <a:t>class</a:t>
            </a:r>
            <a:r>
              <a:rPr lang="it-IT" sz="1800" dirty="0" smtClean="0"/>
              <a:t> query (formulate su 2,3,4,5 classi globali)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16</a:t>
            </a:fld>
            <a:endParaRPr lang="it-IT" sz="1400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428596" y="164305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Data Integration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5" y="1981200"/>
            <a:ext cx="8110566" cy="4114800"/>
          </a:xfrm>
        </p:spPr>
        <p:txBody>
          <a:bodyPr/>
          <a:lstStyle/>
          <a:p>
            <a:r>
              <a:rPr lang="it-IT" sz="2000" i="1" dirty="0" err="1" smtClean="0">
                <a:latin typeface="Tahoma" pitchFamily="34" charset="0"/>
                <a:cs typeface="Tahoma" pitchFamily="34" charset="0"/>
              </a:rPr>
              <a:t>Federated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2000" i="1" dirty="0" err="1" smtClean="0">
                <a:latin typeface="Tahoma" pitchFamily="34" charset="0"/>
                <a:cs typeface="Tahoma" pitchFamily="34" charset="0"/>
              </a:rPr>
              <a:t>databases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: Diversi database indipendenti che condividono l’informazione.</a:t>
            </a:r>
          </a:p>
          <a:p>
            <a:endParaRPr lang="it-IT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2000" i="1" dirty="0" err="1" smtClean="0">
                <a:latin typeface="Tahoma" pitchFamily="34" charset="0"/>
                <a:cs typeface="Tahoma" pitchFamily="34" charset="0"/>
              </a:rPr>
              <a:t>Warehousing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: Copie dei dati provenienti dalle diverse sorgenti vengono memorizzati in un singolo database, chiamato data </a:t>
            </a:r>
            <a:r>
              <a:rPr lang="it-IT" sz="2000" dirty="0" err="1" smtClean="0">
                <a:latin typeface="Tahoma" pitchFamily="34" charset="0"/>
                <a:cs typeface="Tahoma" pitchFamily="34" charset="0"/>
              </a:rPr>
              <a:t>warehouse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it-IT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2000" i="1" dirty="0" err="1" smtClean="0">
                <a:latin typeface="Tahoma" pitchFamily="34" charset="0"/>
                <a:cs typeface="Tahoma" pitchFamily="34" charset="0"/>
              </a:rPr>
              <a:t>Mediator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2000" i="1" dirty="0" err="1" smtClean="0">
                <a:latin typeface="Tahoma" pitchFamily="34" charset="0"/>
                <a:cs typeface="Tahoma" pitchFamily="34" charset="0"/>
              </a:rPr>
              <a:t>systems</a:t>
            </a:r>
            <a:r>
              <a:rPr lang="it-IT" sz="2000" dirty="0" smtClean="0">
                <a:latin typeface="Tahoma" pitchFamily="34" charset="0"/>
                <a:cs typeface="Tahoma" pitchFamily="34" charset="0"/>
              </a:rPr>
              <a:t>: Viene generata una vista virtuale integrata, a sola lettura, dei dati memorizzati nelle diverse sorgenti.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2</a:t>
            </a:fld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57620" y="525335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Tahoma" pitchFamily="34" charset="0"/>
                <a:cs typeface="Tahoma" pitchFamily="34" charset="0"/>
              </a:rPr>
              <a:t>MOMIS</a:t>
            </a:r>
            <a:endParaRPr lang="it-IT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2857488" y="5286388"/>
            <a:ext cx="978408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Obiettivo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928802"/>
            <a:ext cx="8429684" cy="4167198"/>
          </a:xfrm>
        </p:spPr>
        <p:txBody>
          <a:bodyPr/>
          <a:lstStyle/>
          <a:p>
            <a:r>
              <a:rPr lang="it-IT" sz="2400" dirty="0" smtClean="0">
                <a:latin typeface="Tahoma" pitchFamily="34" charset="0"/>
                <a:cs typeface="Tahoma" pitchFamily="34" charset="0"/>
              </a:rPr>
              <a:t>Terminare il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porting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del componente Query Manager del sistema MOMIS sul DBMS HSQLDB.</a:t>
            </a:r>
          </a:p>
          <a:p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2400" dirty="0" smtClean="0">
                <a:latin typeface="Tahoma" pitchFamily="34" charset="0"/>
                <a:cs typeface="Tahoma" pitchFamily="34" charset="0"/>
              </a:rPr>
              <a:t>Testare le funzionalità del componente Query </a:t>
            </a:r>
            <a:r>
              <a:rPr lang="it-IT" sz="2400" smtClean="0">
                <a:latin typeface="Tahoma" pitchFamily="34" charset="0"/>
                <a:cs typeface="Tahoma" pitchFamily="34" charset="0"/>
              </a:rPr>
              <a:t>Manager e valutare le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performance.</a:t>
            </a:r>
          </a:p>
          <a:p>
            <a:pPr>
              <a:buNone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2400" dirty="0" smtClean="0">
                <a:latin typeface="Tahoma" pitchFamily="34" charset="0"/>
                <a:cs typeface="Tahoma" pitchFamily="34" charset="0"/>
              </a:rPr>
              <a:t>Progettare ed implementare un framework per il testing del Query Manager.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3</a:t>
            </a:fld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tangolo arrotondato 55"/>
          <p:cNvSpPr/>
          <p:nvPr/>
        </p:nvSpPr>
        <p:spPr>
          <a:xfrm>
            <a:off x="2500298" y="2857496"/>
            <a:ext cx="4572032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099" y="96838"/>
            <a:ext cx="7643867" cy="1412875"/>
          </a:xfrm>
        </p:spPr>
        <p:txBody>
          <a:bodyPr/>
          <a:lstStyle/>
          <a:p>
            <a:pPr algn="ctr"/>
            <a:r>
              <a:rPr lang="it-IT" sz="3600" b="1" dirty="0" smtClean="0">
                <a:cs typeface="Tahoma" pitchFamily="34" charset="0"/>
              </a:rPr>
              <a:t/>
            </a:r>
            <a:br>
              <a:rPr lang="it-IT" sz="3600" b="1" dirty="0" smtClean="0">
                <a:cs typeface="Tahoma" pitchFamily="34" charset="0"/>
              </a:rPr>
            </a:br>
            <a:r>
              <a:rPr lang="it-IT" sz="3600" b="1" dirty="0" smtClean="0">
                <a:cs typeface="Tahoma" pitchFamily="34" charset="0"/>
              </a:rPr>
              <a:t/>
            </a:r>
            <a:br>
              <a:rPr lang="it-IT" sz="3600" b="1" dirty="0" smtClean="0">
                <a:cs typeface="Tahoma" pitchFamily="34" charset="0"/>
              </a:rPr>
            </a:br>
            <a:r>
              <a:rPr lang="it-IT" sz="3600" b="1" i="1" dirty="0" smtClean="0">
                <a:cs typeface="Tahoma" pitchFamily="34" charset="0"/>
              </a:rPr>
              <a:t>MOMIS </a:t>
            </a:r>
            <a:endParaRPr lang="it-IT" sz="3600" i="1" dirty="0" smtClean="0"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9" y="1928802"/>
            <a:ext cx="8253442" cy="4500594"/>
          </a:xfrm>
        </p:spPr>
        <p:txBody>
          <a:bodyPr/>
          <a:lstStyle/>
          <a:p>
            <a:pPr algn="ctr">
              <a:buNone/>
            </a:pPr>
            <a:r>
              <a:rPr lang="it-IT" sz="1800" b="1" dirty="0" smtClean="0">
                <a:latin typeface="Tahoma" pitchFamily="34" charset="0"/>
                <a:cs typeface="Tahoma" pitchFamily="34" charset="0"/>
              </a:rPr>
              <a:t>Framework che ha come obiettivo l’estrazione e l’integrazione intelligente delle informazioni provenienti da sorgenti dati strutturate e semi strutturate.</a:t>
            </a: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</a:endParaRPr>
          </a:p>
          <a:p>
            <a:pPr>
              <a:buNone/>
            </a:pPr>
            <a:endParaRPr lang="it-IT" sz="1800" b="1" dirty="0" smtClean="0">
              <a:latin typeface="Tahoma" pitchFamily="34" charset="0"/>
            </a:endParaRPr>
          </a:p>
          <a:p>
            <a:pPr>
              <a:buNone/>
            </a:pPr>
            <a:endParaRPr lang="it-IT" sz="1800" b="1" dirty="0" smtClean="0">
              <a:latin typeface="Tahoma" pitchFamily="34" charset="0"/>
            </a:endParaRPr>
          </a:p>
          <a:p>
            <a:pPr>
              <a:buNone/>
            </a:pPr>
            <a:endParaRPr lang="it-IT" sz="1800" b="1" dirty="0" smtClean="0">
              <a:latin typeface="Tahoma" pitchFamily="34" charset="0"/>
            </a:endParaRPr>
          </a:p>
          <a:p>
            <a:pPr algn="ctr">
              <a:buNone/>
            </a:pPr>
            <a:endParaRPr lang="it-IT" sz="18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t-IT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705600" y="6257948"/>
            <a:ext cx="1905000" cy="457200"/>
          </a:xfrm>
        </p:spPr>
        <p:txBody>
          <a:bodyPr/>
          <a:lstStyle/>
          <a:p>
            <a:fld id="{E1C85D08-B5ED-4778-BDA7-105B7B4CFD49}" type="slidenum">
              <a:rPr lang="it-IT" sz="1400" smtClean="0"/>
              <a:pPr/>
              <a:t>4</a:t>
            </a:fld>
            <a:endParaRPr lang="it-IT" sz="1400" dirty="0"/>
          </a:p>
        </p:txBody>
      </p:sp>
      <p:sp>
        <p:nvSpPr>
          <p:cNvPr id="5" name="Freccia in giù 4"/>
          <p:cNvSpPr/>
          <p:nvPr/>
        </p:nvSpPr>
        <p:spPr>
          <a:xfrm>
            <a:off x="4429124" y="1428736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Disco magnetico 5"/>
          <p:cNvSpPr/>
          <p:nvPr/>
        </p:nvSpPr>
        <p:spPr>
          <a:xfrm>
            <a:off x="1014394" y="6081754"/>
            <a:ext cx="914400" cy="642942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DB 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7" name="Disco magnetico 6"/>
          <p:cNvSpPr/>
          <p:nvPr/>
        </p:nvSpPr>
        <p:spPr>
          <a:xfrm>
            <a:off x="4143372" y="6081754"/>
            <a:ext cx="1000132" cy="642942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DB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7"/>
          <p:cNvSpPr>
            <a:spLocks noChangeArrowheads="1"/>
          </p:cNvSpPr>
          <p:nvPr/>
        </p:nvSpPr>
        <p:spPr bwMode="auto">
          <a:xfrm>
            <a:off x="785786" y="4795870"/>
            <a:ext cx="1357322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0" name="Rectangle 87"/>
          <p:cNvSpPr>
            <a:spLocks noChangeArrowheads="1"/>
          </p:cNvSpPr>
          <p:nvPr/>
        </p:nvSpPr>
        <p:spPr bwMode="auto">
          <a:xfrm>
            <a:off x="3714744" y="4795870"/>
            <a:ext cx="1714512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1" name="Rectangle 87"/>
          <p:cNvSpPr>
            <a:spLocks noChangeArrowheads="1"/>
          </p:cNvSpPr>
          <p:nvPr/>
        </p:nvSpPr>
        <p:spPr bwMode="auto">
          <a:xfrm>
            <a:off x="7000892" y="4795870"/>
            <a:ext cx="1428760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2" name="Rectangle 88"/>
          <p:cNvSpPr>
            <a:spLocks noChangeArrowheads="1"/>
          </p:cNvSpPr>
          <p:nvPr/>
        </p:nvSpPr>
        <p:spPr bwMode="auto">
          <a:xfrm>
            <a:off x="1000100" y="5081622"/>
            <a:ext cx="454025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3" name="Rectangle 88"/>
          <p:cNvSpPr>
            <a:spLocks noChangeArrowheads="1"/>
          </p:cNvSpPr>
          <p:nvPr/>
        </p:nvSpPr>
        <p:spPr bwMode="auto">
          <a:xfrm>
            <a:off x="1000100" y="5295936"/>
            <a:ext cx="454025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88"/>
          <p:cNvSpPr>
            <a:spLocks noChangeArrowheads="1"/>
          </p:cNvSpPr>
          <p:nvPr/>
        </p:nvSpPr>
        <p:spPr bwMode="auto">
          <a:xfrm>
            <a:off x="1000100" y="4867308"/>
            <a:ext cx="454025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5" name="Rectangle 88"/>
          <p:cNvSpPr>
            <a:spLocks noChangeArrowheads="1"/>
          </p:cNvSpPr>
          <p:nvPr/>
        </p:nvSpPr>
        <p:spPr bwMode="auto">
          <a:xfrm>
            <a:off x="1571604" y="4867308"/>
            <a:ext cx="454025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7" name="Rectangle 88"/>
          <p:cNvSpPr>
            <a:spLocks noChangeArrowheads="1"/>
          </p:cNvSpPr>
          <p:nvPr/>
        </p:nvSpPr>
        <p:spPr bwMode="auto">
          <a:xfrm>
            <a:off x="1571604" y="5081622"/>
            <a:ext cx="454025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2" name="Line 82"/>
          <p:cNvSpPr>
            <a:spLocks noChangeShapeType="1"/>
          </p:cNvSpPr>
          <p:nvPr/>
        </p:nvSpPr>
        <p:spPr bwMode="auto">
          <a:xfrm flipH="1">
            <a:off x="7429520" y="5010184"/>
            <a:ext cx="357190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3" name="AutoShape 83"/>
          <p:cNvSpPr>
            <a:spLocks noChangeArrowheads="1"/>
          </p:cNvSpPr>
          <p:nvPr/>
        </p:nvSpPr>
        <p:spPr bwMode="auto">
          <a:xfrm>
            <a:off x="7358082" y="5153060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4" name="Freccia in su 23"/>
          <p:cNvSpPr/>
          <p:nvPr/>
        </p:nvSpPr>
        <p:spPr>
          <a:xfrm>
            <a:off x="1357290" y="565312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Freccia in su 24"/>
          <p:cNvSpPr/>
          <p:nvPr/>
        </p:nvSpPr>
        <p:spPr>
          <a:xfrm>
            <a:off x="4572000" y="565312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Freccia in su 25"/>
          <p:cNvSpPr/>
          <p:nvPr/>
        </p:nvSpPr>
        <p:spPr>
          <a:xfrm>
            <a:off x="7715272" y="565312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4189413" y="4845764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4357686" y="5295936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0" name="Rectangle 58"/>
          <p:cNvSpPr>
            <a:spLocks noChangeArrowheads="1"/>
          </p:cNvSpPr>
          <p:nvPr/>
        </p:nvSpPr>
        <p:spPr bwMode="auto">
          <a:xfrm>
            <a:off x="3832223" y="5081622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1" name="Rectangle 58"/>
          <p:cNvSpPr>
            <a:spLocks noChangeArrowheads="1"/>
          </p:cNvSpPr>
          <p:nvPr/>
        </p:nvSpPr>
        <p:spPr bwMode="auto">
          <a:xfrm>
            <a:off x="4357686" y="5081622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2" name="Line 62"/>
          <p:cNvSpPr>
            <a:spLocks noChangeShapeType="1"/>
          </p:cNvSpPr>
          <p:nvPr/>
        </p:nvSpPr>
        <p:spPr bwMode="auto">
          <a:xfrm flipV="1">
            <a:off x="4071935" y="4938746"/>
            <a:ext cx="285752" cy="142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 flipH="1" flipV="1">
            <a:off x="4357685" y="4938745"/>
            <a:ext cx="338549" cy="142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4" name="Line 64"/>
          <p:cNvSpPr>
            <a:spLocks noChangeShapeType="1"/>
          </p:cNvSpPr>
          <p:nvPr/>
        </p:nvSpPr>
        <p:spPr bwMode="auto">
          <a:xfrm>
            <a:off x="4073524" y="5183525"/>
            <a:ext cx="284162" cy="18384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5" name="Line 65"/>
          <p:cNvSpPr>
            <a:spLocks noChangeShapeType="1"/>
          </p:cNvSpPr>
          <p:nvPr/>
        </p:nvSpPr>
        <p:spPr bwMode="auto">
          <a:xfrm>
            <a:off x="4572000" y="5153060"/>
            <a:ext cx="0" cy="14287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6" name="Rectangle 58"/>
          <p:cNvSpPr>
            <a:spLocks noChangeArrowheads="1"/>
          </p:cNvSpPr>
          <p:nvPr/>
        </p:nvSpPr>
        <p:spPr bwMode="auto">
          <a:xfrm>
            <a:off x="4929190" y="5081622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4929190" y="5295936"/>
            <a:ext cx="454025" cy="929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8" name="Line 66"/>
          <p:cNvSpPr>
            <a:spLocks noChangeShapeType="1"/>
          </p:cNvSpPr>
          <p:nvPr/>
        </p:nvSpPr>
        <p:spPr bwMode="auto">
          <a:xfrm>
            <a:off x="4786314" y="515306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9" name="Line 65"/>
          <p:cNvSpPr>
            <a:spLocks noChangeShapeType="1"/>
          </p:cNvSpPr>
          <p:nvPr/>
        </p:nvSpPr>
        <p:spPr bwMode="auto">
          <a:xfrm>
            <a:off x="5143504" y="5153060"/>
            <a:ext cx="0" cy="14287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0" name="AutoShape 83"/>
          <p:cNvSpPr>
            <a:spLocks noChangeArrowheads="1"/>
          </p:cNvSpPr>
          <p:nvPr/>
        </p:nvSpPr>
        <p:spPr bwMode="auto">
          <a:xfrm>
            <a:off x="7354907" y="5153060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1" name="AutoShape 83"/>
          <p:cNvSpPr>
            <a:spLocks noChangeArrowheads="1"/>
          </p:cNvSpPr>
          <p:nvPr/>
        </p:nvSpPr>
        <p:spPr bwMode="auto">
          <a:xfrm>
            <a:off x="7786710" y="4944958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2" name="AutoShape 83"/>
          <p:cNvSpPr>
            <a:spLocks noChangeArrowheads="1"/>
          </p:cNvSpPr>
          <p:nvPr/>
        </p:nvSpPr>
        <p:spPr bwMode="auto">
          <a:xfrm>
            <a:off x="7929586" y="5153060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3" name="AutoShape 83"/>
          <p:cNvSpPr>
            <a:spLocks noChangeArrowheads="1"/>
          </p:cNvSpPr>
          <p:nvPr/>
        </p:nvSpPr>
        <p:spPr bwMode="auto">
          <a:xfrm>
            <a:off x="8140725" y="5081622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4" name="Line 82"/>
          <p:cNvSpPr>
            <a:spLocks noChangeShapeType="1"/>
          </p:cNvSpPr>
          <p:nvPr/>
        </p:nvSpPr>
        <p:spPr bwMode="auto">
          <a:xfrm>
            <a:off x="7858148" y="5010184"/>
            <a:ext cx="71438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5" name="Line 82"/>
          <p:cNvSpPr>
            <a:spLocks noChangeShapeType="1"/>
          </p:cNvSpPr>
          <p:nvPr/>
        </p:nvSpPr>
        <p:spPr bwMode="auto">
          <a:xfrm>
            <a:off x="7858148" y="4938746"/>
            <a:ext cx="285752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6" name="AutoShape 83"/>
          <p:cNvSpPr>
            <a:spLocks noChangeArrowheads="1"/>
          </p:cNvSpPr>
          <p:nvPr/>
        </p:nvSpPr>
        <p:spPr bwMode="auto">
          <a:xfrm>
            <a:off x="7854973" y="5367374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7" name="Line 82"/>
          <p:cNvSpPr>
            <a:spLocks noChangeShapeType="1"/>
          </p:cNvSpPr>
          <p:nvPr/>
        </p:nvSpPr>
        <p:spPr bwMode="auto">
          <a:xfrm flipH="1">
            <a:off x="7881960" y="5224498"/>
            <a:ext cx="47625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8" name="AutoShape 83"/>
          <p:cNvSpPr>
            <a:spLocks noChangeArrowheads="1"/>
          </p:cNvSpPr>
          <p:nvPr/>
        </p:nvSpPr>
        <p:spPr bwMode="auto">
          <a:xfrm>
            <a:off x="7569221" y="5305460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49" name="AutoShape 83"/>
          <p:cNvSpPr>
            <a:spLocks noChangeArrowheads="1"/>
          </p:cNvSpPr>
          <p:nvPr/>
        </p:nvSpPr>
        <p:spPr bwMode="auto">
          <a:xfrm>
            <a:off x="7143768" y="5295936"/>
            <a:ext cx="74613" cy="6522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50" name="Line 82"/>
          <p:cNvSpPr>
            <a:spLocks noChangeShapeType="1"/>
          </p:cNvSpPr>
          <p:nvPr/>
        </p:nvSpPr>
        <p:spPr bwMode="auto">
          <a:xfrm flipH="1">
            <a:off x="7215206" y="5224498"/>
            <a:ext cx="142876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51" name="Line 82"/>
          <p:cNvSpPr>
            <a:spLocks noChangeShapeType="1"/>
          </p:cNvSpPr>
          <p:nvPr/>
        </p:nvSpPr>
        <p:spPr bwMode="auto">
          <a:xfrm>
            <a:off x="7429520" y="5224498"/>
            <a:ext cx="142876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55" name="Rectangle 30"/>
          <p:cNvSpPr>
            <a:spLocks noChangeArrowheads="1"/>
          </p:cNvSpPr>
          <p:nvPr/>
        </p:nvSpPr>
        <p:spPr bwMode="auto">
          <a:xfrm>
            <a:off x="4214810" y="3071810"/>
            <a:ext cx="571504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3357554" y="3071810"/>
            <a:ext cx="571504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3357554" y="3857628"/>
            <a:ext cx="571504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60" name="Line 38"/>
          <p:cNvSpPr>
            <a:spLocks noChangeShapeType="1"/>
          </p:cNvSpPr>
          <p:nvPr/>
        </p:nvSpPr>
        <p:spPr bwMode="auto">
          <a:xfrm flipV="1">
            <a:off x="3643306" y="3571876"/>
            <a:ext cx="0" cy="2829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>
            <a:off x="3929058" y="3286124"/>
            <a:ext cx="28575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>
            <a:off x="3357554" y="3214686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3357554" y="4000504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4214810" y="3214686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5" name="Rectangle 30"/>
          <p:cNvSpPr>
            <a:spLocks noChangeArrowheads="1"/>
          </p:cNvSpPr>
          <p:nvPr/>
        </p:nvSpPr>
        <p:spPr bwMode="auto">
          <a:xfrm>
            <a:off x="5429256" y="3857628"/>
            <a:ext cx="571504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 flipV="1">
            <a:off x="5715008" y="3571876"/>
            <a:ext cx="0" cy="2829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>
            <a:off x="5429256" y="4000504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71" name="Rectangle 30"/>
          <p:cNvSpPr>
            <a:spLocks noChangeArrowheads="1"/>
          </p:cNvSpPr>
          <p:nvPr/>
        </p:nvSpPr>
        <p:spPr bwMode="auto">
          <a:xfrm>
            <a:off x="5429256" y="3071810"/>
            <a:ext cx="571504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>
            <a:off x="5429256" y="3214686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-71470" y="4724432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2891385" y="4724432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177533" y="4772716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7215206" y="3000372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Global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 (GS)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Freccia bidirezionale orizzontale 75"/>
          <p:cNvSpPr/>
          <p:nvPr/>
        </p:nvSpPr>
        <p:spPr>
          <a:xfrm>
            <a:off x="1785918" y="3286124"/>
            <a:ext cx="642942" cy="285752"/>
          </a:xfrm>
          <a:prstGeom prst="leftRightArrow">
            <a:avLst/>
          </a:prstGeom>
          <a:solidFill>
            <a:schemeClr val="bg1"/>
          </a:solidFill>
          <a:ln w="19050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071538" y="326409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Query</a:t>
            </a:r>
          </a:p>
        </p:txBody>
      </p:sp>
      <p:cxnSp>
        <p:nvCxnSpPr>
          <p:cNvPr id="79" name="Connettore 2 78"/>
          <p:cNvCxnSpPr>
            <a:stCxn id="9" idx="0"/>
            <a:endCxn id="59" idx="1"/>
          </p:cNvCxnSpPr>
          <p:nvPr/>
        </p:nvCxnSpPr>
        <p:spPr>
          <a:xfrm rot="5400000" flipH="1" flipV="1">
            <a:off x="2066896" y="3505213"/>
            <a:ext cx="688209" cy="1893107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stCxn id="10" idx="0"/>
            <a:endCxn id="59" idx="3"/>
          </p:cNvCxnSpPr>
          <p:nvPr/>
        </p:nvCxnSpPr>
        <p:spPr>
          <a:xfrm rot="16200000" flipV="1">
            <a:off x="3906425" y="4130295"/>
            <a:ext cx="688209" cy="642942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>
            <a:stCxn id="10" idx="0"/>
            <a:endCxn id="65" idx="1"/>
          </p:cNvCxnSpPr>
          <p:nvPr/>
        </p:nvCxnSpPr>
        <p:spPr>
          <a:xfrm rot="5400000" flipH="1" flipV="1">
            <a:off x="4656524" y="4023138"/>
            <a:ext cx="688209" cy="857256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>
            <a:stCxn id="11" idx="0"/>
            <a:endCxn id="68" idx="1"/>
          </p:cNvCxnSpPr>
          <p:nvPr/>
        </p:nvCxnSpPr>
        <p:spPr>
          <a:xfrm rot="16200000" flipV="1">
            <a:off x="6067424" y="3148022"/>
            <a:ext cx="1581184" cy="1714512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endCxn id="65" idx="3"/>
          </p:cNvCxnSpPr>
          <p:nvPr/>
        </p:nvCxnSpPr>
        <p:spPr>
          <a:xfrm rot="10800000">
            <a:off x="6000760" y="4107662"/>
            <a:ext cx="1285884" cy="688209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/>
          <p:cNvSpPr txBox="1"/>
          <p:nvPr/>
        </p:nvSpPr>
        <p:spPr>
          <a:xfrm>
            <a:off x="4857752" y="4447768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Mapping</a:t>
            </a:r>
          </a:p>
        </p:txBody>
      </p:sp>
      <p:sp>
        <p:nvSpPr>
          <p:cNvPr id="92" name="Segnaposto contenuto 2"/>
          <p:cNvSpPr txBox="1">
            <a:spLocks/>
          </p:cNvSpPr>
          <p:nvPr/>
        </p:nvSpPr>
        <p:spPr bwMode="auto">
          <a:xfrm>
            <a:off x="357158" y="1928802"/>
            <a:ext cx="82534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78" name="Angolo ripiegato 77"/>
          <p:cNvSpPr/>
          <p:nvPr/>
        </p:nvSpPr>
        <p:spPr>
          <a:xfrm>
            <a:off x="7429520" y="6072206"/>
            <a:ext cx="842962" cy="64294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File XML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1" grpId="0" animBg="1"/>
      <p:bldP spid="68" grpId="0" animBg="1"/>
      <p:bldP spid="72" grpId="0"/>
      <p:bldP spid="73" grpId="0"/>
      <p:bldP spid="74" grpId="0"/>
      <p:bldP spid="75" grpId="0"/>
      <p:bldP spid="76" grpId="0" animBg="1"/>
      <p:bldP spid="77" grpId="0"/>
      <p:bldP spid="91" grpId="0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tangolo arrotondato 51"/>
          <p:cNvSpPr/>
          <p:nvPr/>
        </p:nvSpPr>
        <p:spPr>
          <a:xfrm>
            <a:off x="1571604" y="1785926"/>
            <a:ext cx="2928958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Rettangolo arrotondato 26"/>
          <p:cNvSpPr/>
          <p:nvPr/>
        </p:nvSpPr>
        <p:spPr>
          <a:xfrm>
            <a:off x="71438" y="4000504"/>
            <a:ext cx="2786050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arrotondato 27"/>
          <p:cNvSpPr/>
          <p:nvPr/>
        </p:nvSpPr>
        <p:spPr>
          <a:xfrm>
            <a:off x="3071802" y="4000504"/>
            <a:ext cx="2928958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Mapping Table</a:t>
            </a:r>
            <a:endParaRPr lang="it-IT" sz="36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5</a:t>
            </a:fld>
            <a:endParaRPr lang="it-IT" sz="1400" dirty="0"/>
          </a:p>
        </p:txBody>
      </p:sp>
      <p:graphicFrame>
        <p:nvGraphicFramePr>
          <p:cNvPr id="7" name="Group 581"/>
          <p:cNvGraphicFramePr>
            <a:graphicFrameLocks/>
          </p:cNvGraphicFramePr>
          <p:nvPr/>
        </p:nvGraphicFramePr>
        <p:xfrm>
          <a:off x="785786" y="4214818"/>
          <a:ext cx="1643074" cy="1077279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293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CodiceCategoria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Descrizione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579"/>
          <p:cNvGraphicFramePr>
            <a:graphicFrameLocks/>
          </p:cNvGraphicFramePr>
          <p:nvPr/>
        </p:nvGraphicFramePr>
        <p:xfrm>
          <a:off x="3357554" y="4163392"/>
          <a:ext cx="1728788" cy="1122996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29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142976" y="5905536"/>
            <a:ext cx="1214446" cy="666736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it-IT" sz="1100" b="1" dirty="0" err="1" smtClean="0">
                <a:solidFill>
                  <a:schemeClr val="tx1"/>
                </a:solidFill>
              </a:rPr>
              <a:t>prontocomune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0" name="Freccia in su 9"/>
          <p:cNvSpPr/>
          <p:nvPr/>
        </p:nvSpPr>
        <p:spPr>
          <a:xfrm>
            <a:off x="1643042" y="5572140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8"/>
          <p:cNvSpPr txBox="1">
            <a:spLocks/>
          </p:cNvSpPr>
          <p:nvPr/>
        </p:nvSpPr>
        <p:spPr bwMode="auto">
          <a:xfrm>
            <a:off x="3714744" y="5929330"/>
            <a:ext cx="1214446" cy="666736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fibre2fashion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reccia in su 11"/>
          <p:cNvSpPr/>
          <p:nvPr/>
        </p:nvSpPr>
        <p:spPr>
          <a:xfrm>
            <a:off x="4214810" y="5572140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5" name="Group 556"/>
          <p:cNvGraphicFramePr>
            <a:graphicFrameLocks noGrp="1"/>
          </p:cNvGraphicFramePr>
          <p:nvPr/>
        </p:nvGraphicFramePr>
        <p:xfrm>
          <a:off x="4857753" y="2357430"/>
          <a:ext cx="4143403" cy="1191768"/>
        </p:xfrm>
        <a:graphic>
          <a:graphicData uri="http://schemas.openxmlformats.org/drawingml/2006/table">
            <a:tbl>
              <a:tblPr/>
              <a:tblGrid>
                <a:gridCol w="1455789"/>
                <a:gridCol w="1473168"/>
                <a:gridCol w="121444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it-I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prontocomune</a:t>
                      </a: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(fibre2fashion)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CodiceCategoria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6613479" y="1714488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Mapping</a:t>
            </a:r>
          </a:p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Table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" name="Group 582"/>
          <p:cNvGraphicFramePr>
            <a:graphicFrameLocks/>
          </p:cNvGraphicFramePr>
          <p:nvPr/>
        </p:nvGraphicFramePr>
        <p:xfrm>
          <a:off x="2000232" y="2000240"/>
          <a:ext cx="2143141" cy="1127760"/>
        </p:xfrm>
        <a:graphic>
          <a:graphicData uri="http://schemas.openxmlformats.org/drawingml/2006/table">
            <a:tbl>
              <a:tblPr/>
              <a:tblGrid>
                <a:gridCol w="2143141"/>
              </a:tblGrid>
              <a:tr h="298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714348" y="2071678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Global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 rot="5400000" flipH="1" flipV="1">
            <a:off x="428596" y="2928934"/>
            <a:ext cx="2143140" cy="114300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rot="16200000" flipV="1">
            <a:off x="1893075" y="3750471"/>
            <a:ext cx="2143140" cy="7858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rot="16200000" flipV="1">
            <a:off x="2000232" y="3500438"/>
            <a:ext cx="2071702" cy="7858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rot="5400000" flipH="1" flipV="1">
            <a:off x="500034" y="3286124"/>
            <a:ext cx="2071702" cy="107157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2143108" y="2571744"/>
            <a:ext cx="2714644" cy="157163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rot="5400000" flipH="1" flipV="1">
            <a:off x="3857620" y="3143248"/>
            <a:ext cx="1357322" cy="64294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4143372" y="2143116"/>
            <a:ext cx="714380" cy="285752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142844" y="5572140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5214942" y="5572140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0" name="Connettore 2 49"/>
          <p:cNvCxnSpPr/>
          <p:nvPr/>
        </p:nvCxnSpPr>
        <p:spPr>
          <a:xfrm rot="16200000" flipV="1">
            <a:off x="2112151" y="3102768"/>
            <a:ext cx="2000265" cy="79534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7" grpId="0" animBg="1"/>
      <p:bldP spid="28" grpId="0" animBg="1"/>
      <p:bldP spid="9" grpId="0" build="p" animBg="1"/>
      <p:bldP spid="10" grpId="0" animBg="1"/>
      <p:bldP spid="11" grpId="0" animBg="1"/>
      <p:bldP spid="12" grpId="0" animBg="1"/>
      <p:bldP spid="16" grpId="0"/>
      <p:bldP spid="1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Architettura del sistema MOMIS</a:t>
            </a:r>
            <a:endParaRPr lang="it-IT" sz="36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6</a:t>
            </a:fld>
            <a:endParaRPr lang="it-IT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6929486" cy="46434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227"/>
          <p:cNvSpPr>
            <a:spLocks noChangeArrowheads="1"/>
          </p:cNvSpPr>
          <p:nvPr/>
        </p:nvSpPr>
        <p:spPr bwMode="auto">
          <a:xfrm>
            <a:off x="3214678" y="1643050"/>
            <a:ext cx="4857784" cy="335758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Rectangle 227"/>
          <p:cNvSpPr>
            <a:spLocks noChangeArrowheads="1"/>
          </p:cNvSpPr>
          <p:nvPr/>
        </p:nvSpPr>
        <p:spPr bwMode="auto">
          <a:xfrm>
            <a:off x="3357554" y="5143512"/>
            <a:ext cx="4572032" cy="121444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227"/>
          <p:cNvSpPr>
            <a:spLocks noChangeArrowheads="1"/>
          </p:cNvSpPr>
          <p:nvPr/>
        </p:nvSpPr>
        <p:spPr bwMode="auto">
          <a:xfrm>
            <a:off x="3286116" y="1714488"/>
            <a:ext cx="3000396" cy="150019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ctangle 227"/>
          <p:cNvSpPr>
            <a:spLocks noChangeArrowheads="1"/>
          </p:cNvSpPr>
          <p:nvPr/>
        </p:nvSpPr>
        <p:spPr bwMode="auto">
          <a:xfrm>
            <a:off x="3500430" y="4286256"/>
            <a:ext cx="2143140" cy="64294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0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Architettura Query Manager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7</a:t>
            </a:fld>
            <a:endParaRPr lang="it-IT" sz="14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928662" y="2143116"/>
            <a:ext cx="1928826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chemeClr val="tx1"/>
                </a:solidFill>
              </a:rPr>
              <a:t>Graphical</a:t>
            </a:r>
            <a:r>
              <a:rPr lang="it-IT" sz="1600" b="1" dirty="0" smtClean="0">
                <a:solidFill>
                  <a:schemeClr val="tx1"/>
                </a:solidFill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</a:rPr>
              <a:t>User</a:t>
            </a:r>
            <a:r>
              <a:rPr lang="it-IT" sz="1600" b="1" dirty="0" smtClean="0">
                <a:solidFill>
                  <a:schemeClr val="tx1"/>
                </a:solidFill>
              </a:rPr>
              <a:t> Interface (GUI)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143372" y="1714488"/>
            <a:ext cx="3929090" cy="3071834"/>
          </a:xfrm>
          <a:prstGeom prst="round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5176305" y="2143116"/>
            <a:ext cx="192882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chemeClr val="tx1"/>
                </a:solidFill>
              </a:rPr>
              <a:t>Unfolder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5143504" y="3514732"/>
            <a:ext cx="2000264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Join </a:t>
            </a:r>
            <a:r>
              <a:rPr lang="it-IT" sz="1600" b="1" dirty="0" err="1" smtClean="0">
                <a:solidFill>
                  <a:schemeClr val="tx1"/>
                </a:solidFill>
              </a:rPr>
              <a:t>Engine</a:t>
            </a:r>
            <a:endParaRPr lang="it-IT" sz="1600" b="1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>
            <a:stCxn id="5" idx="3"/>
            <a:endCxn id="11" idx="1"/>
          </p:cNvCxnSpPr>
          <p:nvPr/>
        </p:nvCxnSpPr>
        <p:spPr>
          <a:xfrm>
            <a:off x="2857488" y="2600316"/>
            <a:ext cx="2318817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1" idx="2"/>
            <a:endCxn id="12" idx="0"/>
          </p:cNvCxnSpPr>
          <p:nvPr/>
        </p:nvCxnSpPr>
        <p:spPr>
          <a:xfrm rot="16200000" flipH="1">
            <a:off x="5913569" y="3284665"/>
            <a:ext cx="457216" cy="291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151341" y="3048656"/>
            <a:ext cx="1277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Global query</a:t>
            </a:r>
          </a:p>
          <a:p>
            <a:pPr algn="ctr"/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</a:rPr>
              <a:t>Engine</a:t>
            </a:r>
            <a:endParaRPr lang="it-IT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357950" y="3121223"/>
            <a:ext cx="1558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/>
              <a:t>Query </a:t>
            </a:r>
            <a:r>
              <a:rPr lang="it-IT" sz="1400" b="1" dirty="0" err="1" smtClean="0"/>
              <a:t>Plan</a:t>
            </a:r>
            <a:r>
              <a:rPr lang="it-IT" sz="1400" b="1" dirty="0" smtClean="0"/>
              <a:t> (QP)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081106" y="2048524"/>
            <a:ext cx="861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/>
              <a:t>Global </a:t>
            </a:r>
          </a:p>
          <a:p>
            <a:pPr algn="ctr"/>
            <a:r>
              <a:rPr lang="it-IT" sz="1400" b="1" dirty="0" smtClean="0"/>
              <a:t>query Q</a:t>
            </a:r>
          </a:p>
        </p:txBody>
      </p:sp>
      <p:cxnSp>
        <p:nvCxnSpPr>
          <p:cNvPr id="29" name="Connettore 4 28"/>
          <p:cNvCxnSpPr>
            <a:endCxn id="5" idx="2"/>
          </p:cNvCxnSpPr>
          <p:nvPr/>
        </p:nvCxnSpPr>
        <p:spPr>
          <a:xfrm rot="10800000">
            <a:off x="1893076" y="3057516"/>
            <a:ext cx="3250429" cy="942988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1076348" y="3286124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err="1" smtClean="0"/>
              <a:t>Final</a:t>
            </a:r>
            <a:endParaRPr lang="it-IT" sz="1400" b="1" dirty="0" smtClean="0"/>
          </a:p>
          <a:p>
            <a:pPr algn="ctr"/>
            <a:r>
              <a:rPr lang="it-IT" sz="1400" b="1" dirty="0" err="1" smtClean="0"/>
              <a:t>result</a:t>
            </a:r>
            <a:r>
              <a:rPr lang="it-IT" sz="1400" b="1" dirty="0" smtClean="0"/>
              <a:t> R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4357686" y="5072074"/>
            <a:ext cx="1000132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Wrapper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42" name="Rettangolo arrotondato 41"/>
          <p:cNvSpPr/>
          <p:nvPr/>
        </p:nvSpPr>
        <p:spPr>
          <a:xfrm>
            <a:off x="5715008" y="5072074"/>
            <a:ext cx="1000132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Wrapper</a:t>
            </a:r>
            <a:endParaRPr lang="it-IT" sz="1400" dirty="0"/>
          </a:p>
        </p:txBody>
      </p:sp>
      <p:sp>
        <p:nvSpPr>
          <p:cNvPr id="43" name="Rettangolo arrotondato 42"/>
          <p:cNvSpPr/>
          <p:nvPr/>
        </p:nvSpPr>
        <p:spPr>
          <a:xfrm>
            <a:off x="7143768" y="5072074"/>
            <a:ext cx="1000132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Wrapper</a:t>
            </a:r>
            <a:endParaRPr lang="it-IT" sz="1400" dirty="0"/>
          </a:p>
        </p:txBody>
      </p:sp>
      <p:cxnSp>
        <p:nvCxnSpPr>
          <p:cNvPr id="45" name="Connettore 2 44"/>
          <p:cNvCxnSpPr>
            <a:endCxn id="41" idx="0"/>
          </p:cNvCxnSpPr>
          <p:nvPr/>
        </p:nvCxnSpPr>
        <p:spPr>
          <a:xfrm rot="5400000">
            <a:off x="4857752" y="4429132"/>
            <a:ext cx="642942" cy="642942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rot="16200000" flipH="1">
            <a:off x="5812807" y="4734202"/>
            <a:ext cx="642942" cy="32802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43" idx="0"/>
          </p:cNvCxnSpPr>
          <p:nvPr/>
        </p:nvCxnSpPr>
        <p:spPr>
          <a:xfrm>
            <a:off x="6643702" y="4429132"/>
            <a:ext cx="1000132" cy="642942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egnaposto contenuto 8"/>
          <p:cNvSpPr txBox="1">
            <a:spLocks noGrp="1"/>
          </p:cNvSpPr>
          <p:nvPr>
            <p:ph idx="1"/>
          </p:nvPr>
        </p:nvSpPr>
        <p:spPr bwMode="auto">
          <a:xfrm>
            <a:off x="4383444" y="6000768"/>
            <a:ext cx="928694" cy="500044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it-IT" sz="1200" b="1" dirty="0" smtClean="0">
                <a:solidFill>
                  <a:schemeClr val="tx1"/>
                </a:solidFill>
              </a:rPr>
              <a:t>DB</a:t>
            </a:r>
            <a:r>
              <a:rPr kumimoji="0" lang="it-IT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Segnaposto contenuto 8"/>
          <p:cNvSpPr txBox="1">
            <a:spLocks/>
          </p:cNvSpPr>
          <p:nvPr/>
        </p:nvSpPr>
        <p:spPr bwMode="auto">
          <a:xfrm>
            <a:off x="5760688" y="6000768"/>
            <a:ext cx="928694" cy="500044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</a:t>
            </a:r>
            <a:r>
              <a:rPr kumimoji="0" lang="it-IT" sz="1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Angolo ripiegato 53"/>
          <p:cNvSpPr/>
          <p:nvPr/>
        </p:nvSpPr>
        <p:spPr>
          <a:xfrm>
            <a:off x="7358082" y="6000768"/>
            <a:ext cx="700086" cy="50006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File XML</a:t>
            </a:r>
            <a:endParaRPr lang="it-IT" sz="1400" dirty="0"/>
          </a:p>
        </p:txBody>
      </p:sp>
      <p:cxnSp>
        <p:nvCxnSpPr>
          <p:cNvPr id="55" name="Connettore 2 54"/>
          <p:cNvCxnSpPr>
            <a:stCxn id="41" idx="2"/>
            <a:endCxn id="52" idx="1"/>
          </p:cNvCxnSpPr>
          <p:nvPr/>
        </p:nvCxnSpPr>
        <p:spPr>
          <a:xfrm rot="5400000">
            <a:off x="4638458" y="5781474"/>
            <a:ext cx="428628" cy="9961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42" idx="2"/>
            <a:endCxn id="53" idx="1"/>
          </p:cNvCxnSpPr>
          <p:nvPr/>
        </p:nvCxnSpPr>
        <p:spPr>
          <a:xfrm rot="16200000" flipH="1">
            <a:off x="6005740" y="5781473"/>
            <a:ext cx="428628" cy="9961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 rot="16200000" flipH="1">
            <a:off x="7495977" y="5781474"/>
            <a:ext cx="428628" cy="9961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egnaposto contenuto 8"/>
          <p:cNvSpPr txBox="1">
            <a:spLocks/>
          </p:cNvSpPr>
          <p:nvPr/>
        </p:nvSpPr>
        <p:spPr bwMode="auto">
          <a:xfrm>
            <a:off x="2571736" y="4500570"/>
            <a:ext cx="1143008" cy="71438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QM</a:t>
            </a: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DBMS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9" name="Connettore 2 68"/>
          <p:cNvCxnSpPr>
            <a:stCxn id="67" idx="4"/>
          </p:cNvCxnSpPr>
          <p:nvPr/>
        </p:nvCxnSpPr>
        <p:spPr>
          <a:xfrm flipV="1">
            <a:off x="3714744" y="4214820"/>
            <a:ext cx="1428760" cy="642940"/>
          </a:xfrm>
          <a:prstGeom prst="straightConnector1">
            <a:avLst/>
          </a:prstGeom>
          <a:ln w="285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reccia a destra 69"/>
          <p:cNvSpPr/>
          <p:nvPr/>
        </p:nvSpPr>
        <p:spPr>
          <a:xfrm>
            <a:off x="164536" y="2428868"/>
            <a:ext cx="6926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reccia in giù 70"/>
          <p:cNvSpPr/>
          <p:nvPr/>
        </p:nvSpPr>
        <p:spPr>
          <a:xfrm>
            <a:off x="5929322" y="142873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Freccia a sinistra 71"/>
          <p:cNvSpPr/>
          <p:nvPr/>
        </p:nvSpPr>
        <p:spPr>
          <a:xfrm>
            <a:off x="7215206" y="3786190"/>
            <a:ext cx="78581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Rectangle 227"/>
          <p:cNvSpPr>
            <a:spLocks noChangeArrowheads="1"/>
          </p:cNvSpPr>
          <p:nvPr/>
        </p:nvSpPr>
        <p:spPr bwMode="auto">
          <a:xfrm>
            <a:off x="4143372" y="4929198"/>
            <a:ext cx="4143404" cy="78581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4" name="Freccia a destra 73"/>
          <p:cNvSpPr/>
          <p:nvPr/>
        </p:nvSpPr>
        <p:spPr>
          <a:xfrm>
            <a:off x="1714480" y="4643446"/>
            <a:ext cx="7640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arrotondato 27"/>
          <p:cNvSpPr/>
          <p:nvPr/>
        </p:nvSpPr>
        <p:spPr>
          <a:xfrm>
            <a:off x="785786" y="4500570"/>
            <a:ext cx="2428892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3428992" y="4429132"/>
            <a:ext cx="2928958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arrotondato 26"/>
          <p:cNvSpPr/>
          <p:nvPr/>
        </p:nvSpPr>
        <p:spPr>
          <a:xfrm>
            <a:off x="5500694" y="1500174"/>
            <a:ext cx="3500462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Query Processing(1)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1" y="1643050"/>
            <a:ext cx="7967690" cy="445295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Global Query (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Scq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):</a:t>
            </a:r>
          </a:p>
          <a:p>
            <a:pPr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SELECT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C.Description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C.CategoryCode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, C 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FROM Category AS C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WHERE 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C.Description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 Like '%Import%' 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AND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C.CategoryCode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 = '1'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5D08-B5ED-4778-BDA7-105B7B4CFD49}" type="slidenum">
              <a:rPr lang="it-IT" sz="1400" smtClean="0"/>
              <a:pPr/>
              <a:t>8</a:t>
            </a:fld>
            <a:endParaRPr lang="it-IT" sz="1400" dirty="0"/>
          </a:p>
        </p:txBody>
      </p:sp>
      <p:graphicFrame>
        <p:nvGraphicFramePr>
          <p:cNvPr id="5" name="Group 582"/>
          <p:cNvGraphicFramePr>
            <a:graphicFrameLocks/>
          </p:cNvGraphicFramePr>
          <p:nvPr/>
        </p:nvGraphicFramePr>
        <p:xfrm>
          <a:off x="5929322" y="1643050"/>
          <a:ext cx="2143141" cy="1127760"/>
        </p:xfrm>
        <a:graphic>
          <a:graphicData uri="http://schemas.openxmlformats.org/drawingml/2006/table">
            <a:tbl>
              <a:tblPr/>
              <a:tblGrid>
                <a:gridCol w="2143141"/>
              </a:tblGrid>
              <a:tr h="298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Connettore 2 6"/>
          <p:cNvCxnSpPr/>
          <p:nvPr/>
        </p:nvCxnSpPr>
        <p:spPr>
          <a:xfrm rot="5400000">
            <a:off x="1821637" y="3107529"/>
            <a:ext cx="1643074" cy="11430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16200000" flipH="1">
            <a:off x="3107521" y="3107529"/>
            <a:ext cx="1571636" cy="107157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0" y="3143248"/>
            <a:ext cx="347165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itchFamily="34" charset="0"/>
                <a:cs typeface="Tahoma" pitchFamily="34" charset="0"/>
              </a:rPr>
              <a:t>LQ1: </a:t>
            </a:r>
            <a:r>
              <a:rPr lang="it-IT" sz="1200" dirty="0" smtClean="0">
                <a:latin typeface="Tahoma" pitchFamily="34" charset="0"/>
                <a:cs typeface="Tahoma" pitchFamily="34" charset="0"/>
              </a:rPr>
              <a:t>SELECT </a:t>
            </a:r>
            <a:r>
              <a:rPr lang="it-IT" sz="1200" dirty="0" err="1">
                <a:latin typeface="Tahoma" pitchFamily="34" charset="0"/>
                <a:cs typeface="Tahoma" pitchFamily="34" charset="0"/>
              </a:rPr>
              <a:t>Categoria.CodiceCategoria</a:t>
            </a:r>
            <a:r>
              <a:rPr lang="it-IT" sz="1200" dirty="0">
                <a:latin typeface="Tahoma" pitchFamily="34" charset="0"/>
                <a:cs typeface="Tahoma" pitchFamily="34" charset="0"/>
              </a:rPr>
              <a:t>, </a:t>
            </a:r>
            <a:endParaRPr lang="it-IT" sz="1200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sz="1200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it-IT" sz="1200" dirty="0" err="1" smtClean="0">
                <a:latin typeface="Tahoma" pitchFamily="34" charset="0"/>
                <a:cs typeface="Tahoma" pitchFamily="34" charset="0"/>
              </a:rPr>
              <a:t>Categoria.Descrizione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FROM 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Categoria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WHERE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Descrizione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) LIKE ('%Import%')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AND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CodiceCategoria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) = ('1')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endParaRPr lang="it-IT" dirty="0"/>
          </a:p>
        </p:txBody>
      </p:sp>
      <p:graphicFrame>
        <p:nvGraphicFramePr>
          <p:cNvPr id="17" name="Group 581"/>
          <p:cNvGraphicFramePr>
            <a:graphicFrameLocks/>
          </p:cNvGraphicFramePr>
          <p:nvPr/>
        </p:nvGraphicFramePr>
        <p:xfrm>
          <a:off x="928662" y="4572008"/>
          <a:ext cx="1643074" cy="1077279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293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CodiceCategoria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Descrizione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Segnaposto contenuto 8"/>
          <p:cNvSpPr txBox="1">
            <a:spLocks/>
          </p:cNvSpPr>
          <p:nvPr/>
        </p:nvSpPr>
        <p:spPr bwMode="auto">
          <a:xfrm>
            <a:off x="1142976" y="5976974"/>
            <a:ext cx="1214446" cy="666736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prontocomune</a:t>
            </a:r>
            <a:r>
              <a:rPr kumimoji="0" lang="it-IT" sz="1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reccia in su 18"/>
          <p:cNvSpPr/>
          <p:nvPr/>
        </p:nvSpPr>
        <p:spPr>
          <a:xfrm flipH="1" flipV="1">
            <a:off x="1643042" y="571501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-71470" y="4643446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1" name="Group 579"/>
          <p:cNvGraphicFramePr>
            <a:graphicFrameLocks/>
          </p:cNvGraphicFramePr>
          <p:nvPr/>
        </p:nvGraphicFramePr>
        <p:xfrm>
          <a:off x="3857620" y="4500570"/>
          <a:ext cx="1728788" cy="1122996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292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CategoryCode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  <a:tr h="2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SubCategory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Segnaposto contenuto 8"/>
          <p:cNvSpPr txBox="1">
            <a:spLocks/>
          </p:cNvSpPr>
          <p:nvPr/>
        </p:nvSpPr>
        <p:spPr bwMode="auto">
          <a:xfrm>
            <a:off x="4214810" y="6000767"/>
            <a:ext cx="1214446" cy="666736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fibre2fashion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500826" y="4572008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Local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Freccia in su 24"/>
          <p:cNvSpPr/>
          <p:nvPr/>
        </p:nvSpPr>
        <p:spPr>
          <a:xfrm flipH="1" flipV="1">
            <a:off x="4786314" y="571501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4572000" y="1571612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Global</a:t>
            </a:r>
          </a:p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Schema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428992" y="3127717"/>
            <a:ext cx="43922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Tahoma" pitchFamily="34" charset="0"/>
                <a:cs typeface="Tahoma" pitchFamily="34" charset="0"/>
              </a:rPr>
              <a:t>LQ2: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SELECT 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Category.SubCategory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Category.CategoryCode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, 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Category.Description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FROM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Category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WHERE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(Description) LIKE ('%Import%')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AND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CategoryCode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) = ('1') </a:t>
            </a:r>
            <a:endParaRPr lang="it-IT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9" grpId="0" animBg="1"/>
      <p:bldP spid="25" grpId="0" animBg="1"/>
      <p:bldP spid="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arrotondato 42"/>
          <p:cNvSpPr/>
          <p:nvPr/>
        </p:nvSpPr>
        <p:spPr>
          <a:xfrm>
            <a:off x="3857620" y="4500570"/>
            <a:ext cx="242889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>Query Processing(2)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3A45-47EB-45F0-B435-A4EAEFC74C03}" type="slidenum">
              <a:rPr lang="it-IT" sz="1400" smtClean="0"/>
              <a:pPr/>
              <a:t>9</a:t>
            </a:fld>
            <a:endParaRPr lang="it-IT" sz="1400" dirty="0"/>
          </a:p>
        </p:txBody>
      </p:sp>
      <p:sp>
        <p:nvSpPr>
          <p:cNvPr id="5" name="Segnaposto contenuto 8"/>
          <p:cNvSpPr txBox="1">
            <a:spLocks noGrp="1"/>
          </p:cNvSpPr>
          <p:nvPr>
            <p:ph idx="1"/>
          </p:nvPr>
        </p:nvSpPr>
        <p:spPr bwMode="auto">
          <a:xfrm>
            <a:off x="7000892" y="4119586"/>
            <a:ext cx="1479535" cy="88105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QM</a:t>
            </a:r>
          </a:p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DBMS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8"/>
          <p:cNvSpPr txBox="1">
            <a:spLocks/>
          </p:cNvSpPr>
          <p:nvPr/>
        </p:nvSpPr>
        <p:spPr bwMode="auto">
          <a:xfrm>
            <a:off x="1500166" y="6048412"/>
            <a:ext cx="1214446" cy="666736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prontocomune</a:t>
            </a:r>
            <a:r>
              <a:rPr kumimoji="0" lang="it-IT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8"/>
          <p:cNvSpPr txBox="1">
            <a:spLocks/>
          </p:cNvSpPr>
          <p:nvPr/>
        </p:nvSpPr>
        <p:spPr bwMode="auto">
          <a:xfrm>
            <a:off x="4500562" y="6048412"/>
            <a:ext cx="1214446" cy="666736"/>
          </a:xfrm>
          <a:prstGeom prst="flowChartMagneticDisk">
            <a:avLst/>
          </a:prstGeom>
          <a:solidFill>
            <a:srgbClr val="92D05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47675" marR="0" lvl="0" indent="-44767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fibre2fashion</a:t>
            </a: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85786" y="4500570"/>
            <a:ext cx="2428892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Freccia in su 12"/>
          <p:cNvSpPr/>
          <p:nvPr/>
        </p:nvSpPr>
        <p:spPr>
          <a:xfrm flipH="1">
            <a:off x="2000232" y="5715016"/>
            <a:ext cx="214314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su 13"/>
          <p:cNvSpPr/>
          <p:nvPr/>
        </p:nvSpPr>
        <p:spPr>
          <a:xfrm flipH="1">
            <a:off x="5000628" y="5643578"/>
            <a:ext cx="214314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/>
          <p:nvPr/>
        </p:nvCxnSpPr>
        <p:spPr>
          <a:xfrm>
            <a:off x="1357290" y="478632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1357290" y="471488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357290" y="464344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1035819" y="496491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2250265" y="496491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1357290" y="485776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1357290" y="492919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357290" y="500063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1357290" y="514351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1357290" y="507207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357290" y="521495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357290" y="528638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1678761" y="496491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4500562" y="479584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4500562" y="472440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4500562" y="465297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4179091" y="497444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rot="5400000">
            <a:off x="5393537" y="497444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4500562" y="486728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4500562" y="493872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4500562" y="501016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4500562" y="515303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4500562" y="508159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4500562" y="522447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4500562" y="529591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rot="5400000">
            <a:off x="4964909" y="497444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5400000">
            <a:off x="4536281" y="496491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218419" y="562042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Partial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Results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0" name="Rettangolo arrotondato 59"/>
          <p:cNvSpPr/>
          <p:nvPr/>
        </p:nvSpPr>
        <p:spPr>
          <a:xfrm>
            <a:off x="2500298" y="1571612"/>
            <a:ext cx="2428892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1" name="Connettore 1 60"/>
          <p:cNvCxnSpPr/>
          <p:nvPr/>
        </p:nvCxnSpPr>
        <p:spPr>
          <a:xfrm>
            <a:off x="3071802" y="193832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3071802" y="186688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3071802" y="179545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rot="5400000">
            <a:off x="2750331" y="211692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 rot="5400000">
            <a:off x="3964777" y="211692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>
            <a:off x="3071802" y="200976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3071802" y="208120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3071802" y="215264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3071802" y="229551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>
            <a:off x="3071802" y="2224078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3071802" y="236695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3071802" y="243839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rot="5400000">
            <a:off x="3536149" y="2116921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rot="5400000">
            <a:off x="3107521" y="210739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>
            <a:stCxn id="10" idx="0"/>
          </p:cNvCxnSpPr>
          <p:nvPr/>
        </p:nvCxnSpPr>
        <p:spPr>
          <a:xfrm rot="5400000" flipH="1" flipV="1">
            <a:off x="2464580" y="3679032"/>
            <a:ext cx="357190" cy="1285886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rot="10800000">
            <a:off x="4071934" y="4143380"/>
            <a:ext cx="1071570" cy="357190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/>
          <p:cNvSpPr txBox="1"/>
          <p:nvPr/>
        </p:nvSpPr>
        <p:spPr>
          <a:xfrm>
            <a:off x="1357290" y="3905912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LQ1</a:t>
            </a:r>
          </a:p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Result</a:t>
            </a:r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 Set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4748285" y="3929066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LQ2</a:t>
            </a:r>
          </a:p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Result</a:t>
            </a:r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 Set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3361691" y="5548986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Partial</a:t>
            </a:r>
            <a:endParaRPr lang="it-IT" sz="14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Results</a:t>
            </a:r>
            <a:endParaRPr lang="it-IT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5" name="Connettore 2 84"/>
          <p:cNvCxnSpPr>
            <a:stCxn id="43" idx="3"/>
          </p:cNvCxnSpPr>
          <p:nvPr/>
        </p:nvCxnSpPr>
        <p:spPr>
          <a:xfrm flipV="1">
            <a:off x="6286512" y="4726781"/>
            <a:ext cx="714380" cy="30957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stCxn id="10" idx="3"/>
          </p:cNvCxnSpPr>
          <p:nvPr/>
        </p:nvCxnSpPr>
        <p:spPr>
          <a:xfrm flipV="1">
            <a:off x="3214678" y="4572008"/>
            <a:ext cx="3786214" cy="50006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2786050" y="364331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Mapping Query</a:t>
            </a:r>
          </a:p>
          <a:p>
            <a:pPr algn="ctr"/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(full </a:t>
            </a:r>
            <a:r>
              <a:rPr lang="it-IT" sz="1400" b="1" dirty="0" err="1" smtClean="0">
                <a:latin typeface="Tahoma" pitchFamily="34" charset="0"/>
                <a:cs typeface="Tahoma" pitchFamily="34" charset="0"/>
              </a:rPr>
              <a:t>outer</a:t>
            </a:r>
            <a:r>
              <a:rPr lang="it-IT" sz="1400" b="1" dirty="0" smtClean="0">
                <a:latin typeface="Tahoma" pitchFamily="34" charset="0"/>
                <a:cs typeface="Tahoma" pitchFamily="34" charset="0"/>
              </a:rPr>
              <a:t> join)</a:t>
            </a:r>
            <a:endParaRPr lang="it-IT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3142289" y="2978347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err="1" smtClean="0">
                <a:latin typeface="Tahoma" pitchFamily="34" charset="0"/>
                <a:cs typeface="Tahoma" pitchFamily="34" charset="0"/>
              </a:rPr>
              <a:t>Final</a:t>
            </a:r>
            <a:r>
              <a:rPr lang="it-IT" sz="1400" b="1" i="1" dirty="0" smtClean="0">
                <a:latin typeface="Tahoma" pitchFamily="34" charset="0"/>
                <a:cs typeface="Tahoma" pitchFamily="34" charset="0"/>
              </a:rPr>
              <a:t> Query</a:t>
            </a:r>
            <a:endParaRPr lang="it-IT" sz="1400" b="1" i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7" name="Connettore 2 106"/>
          <p:cNvCxnSpPr/>
          <p:nvPr/>
        </p:nvCxnSpPr>
        <p:spPr>
          <a:xfrm rot="16200000" flipV="1">
            <a:off x="3536387" y="3464481"/>
            <a:ext cx="357190" cy="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2 117"/>
          <p:cNvCxnSpPr/>
          <p:nvPr/>
        </p:nvCxnSpPr>
        <p:spPr>
          <a:xfrm rot="16200000" flipV="1">
            <a:off x="3500668" y="2857259"/>
            <a:ext cx="428628" cy="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60" idx="3"/>
            <a:endCxn id="5" idx="1"/>
          </p:cNvCxnSpPr>
          <p:nvPr/>
        </p:nvCxnSpPr>
        <p:spPr>
          <a:xfrm>
            <a:off x="4929190" y="2107397"/>
            <a:ext cx="2811470" cy="201218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/>
          <p:cNvCxnSpPr>
            <a:stCxn id="100" idx="3"/>
          </p:cNvCxnSpPr>
          <p:nvPr/>
        </p:nvCxnSpPr>
        <p:spPr>
          <a:xfrm>
            <a:off x="4357686" y="3132236"/>
            <a:ext cx="2857520" cy="101114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/>
          <p:cNvCxnSpPr/>
          <p:nvPr/>
        </p:nvCxnSpPr>
        <p:spPr>
          <a:xfrm>
            <a:off x="4429124" y="3857628"/>
            <a:ext cx="2571768" cy="50006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uiExpand="1" build="p" animBg="1"/>
      <p:bldP spid="6" grpId="0" animBg="1"/>
      <p:bldP spid="7" grpId="0" animBg="1"/>
      <p:bldP spid="10" grpId="0" animBg="1"/>
      <p:bldP spid="13" grpId="0" animBg="1"/>
      <p:bldP spid="14" grpId="0" animBg="1"/>
      <p:bldP spid="59" grpId="0"/>
      <p:bldP spid="60" grpId="0" animBg="1"/>
      <p:bldP spid="81" grpId="0"/>
      <p:bldP spid="82" grpId="0"/>
      <p:bldP spid="83" grpId="0"/>
      <p:bldP spid="90" grpId="0"/>
      <p:bldP spid="100" grpId="0"/>
    </p:bldLst>
  </p:timing>
</p:sld>
</file>

<file path=ppt/theme/theme1.xml><?xml version="1.0" encoding="utf-8"?>
<a:theme xmlns:a="http://schemas.openxmlformats.org/drawingml/2006/main" name="Tema1">
  <a:themeElements>
    <a:clrScheme name="Ass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ss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s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1264</TotalTime>
  <Words>855</Words>
  <Application>Microsoft Office PowerPoint</Application>
  <PresentationFormat>Presentazione su schermo (4:3)</PresentationFormat>
  <Paragraphs>281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Tema1</vt:lpstr>
      <vt:lpstr>Struttura predefinita</vt:lpstr>
      <vt:lpstr>UNIVERSITA’ DEGLI STUDI DI MODENA E REGGIO EMILIA _____________________________________________________ Facoltà di Ingegneria – Sede di Modena Corso di Laurea Specialistica in Ingegneria Informatica  </vt:lpstr>
      <vt:lpstr>Data Integration</vt:lpstr>
      <vt:lpstr>Obiettivo </vt:lpstr>
      <vt:lpstr>  MOMIS </vt:lpstr>
      <vt:lpstr>Mapping Table</vt:lpstr>
      <vt:lpstr>Architettura del sistema MOMIS</vt:lpstr>
      <vt:lpstr>Architettura Query Manager</vt:lpstr>
      <vt:lpstr>Query Processing(1)</vt:lpstr>
      <vt:lpstr>Query Processing(2)</vt:lpstr>
      <vt:lpstr>DBMS di supporto</vt:lpstr>
      <vt:lpstr>HSQLDB</vt:lpstr>
      <vt:lpstr>La fase di testing</vt:lpstr>
      <vt:lpstr>Differenze implementative </vt:lpstr>
      <vt:lpstr>JUnit Testing Framework</vt:lpstr>
      <vt:lpstr>Il framework di testing </vt:lpstr>
      <vt:lpstr>Testing delle performance</vt:lpstr>
    </vt:vector>
  </TitlesOfParts>
  <Company>eni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MODENA E REGGIO EMILIA __________________________________________________________ Facoltà di Ingegneria – Sede di Modena Corso di Laurea Specialistica in Ingegneria Informatica  </dc:title>
  <dc:creator>eni</dc:creator>
  <cp:lastModifiedBy>eni</cp:lastModifiedBy>
  <cp:revision>129</cp:revision>
  <dcterms:created xsi:type="dcterms:W3CDTF">2010-02-07T23:35:46Z</dcterms:created>
  <dcterms:modified xsi:type="dcterms:W3CDTF">2010-02-16T15:32:36Z</dcterms:modified>
</cp:coreProperties>
</file>