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B0ADA2"/>
    <a:srgbClr val="454454"/>
    <a:srgbClr val="2C0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6456" autoAdjust="0"/>
  </p:normalViewPr>
  <p:slideViewPr>
    <p:cSldViewPr snapToObjects="1">
      <p:cViewPr varScale="1">
        <p:scale>
          <a:sx n="45" d="100"/>
          <a:sy n="45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F4452-9F7F-4B05-82B7-2C9C0499252E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01C3F-3510-4518-BE57-B0EE6EDED3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3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>
                <a:reflection stA="95000" endPos="65000" dist="50800" dir="5400000" sy="-100000" algn="bl" rotWithShape="0"/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1C3F-3510-4518-BE57-B0EE6EDED3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>
                <a:reflection stA="95000" endPos="65000" dist="50800" dir="5400000" sy="-100000" algn="bl" rotWithShape="0"/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1C3F-3510-4518-BE57-B0EE6EDED3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>
                <a:reflection stA="95000" endPos="65000" dist="50800" dir="5400000" sy="-100000" algn="bl" rotWithShape="0"/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1C3F-3510-4518-BE57-B0EE6EDED3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>
                <a:reflection stA="95000" endPos="65000" dist="50800" dir="5400000" sy="-100000" algn="bl" rotWithShape="0"/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1C3F-3510-4518-BE57-B0EE6EDED3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>
                <a:reflection stA="95000" endPos="65000" dist="50800" dir="5400000" sy="-100000" algn="bl" rotWithShape="0"/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1C3F-3510-4518-BE57-B0EE6EDED3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>
                <a:reflection stA="95000" endPos="65000" dist="50800" dir="5400000" sy="-100000" algn="bl" rotWithShape="0"/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1C3F-3510-4518-BE57-B0EE6EDED3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7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>
                <a:reflection stA="95000" endPos="65000" dist="50800" dir="5400000" sy="-100000" algn="bl" rotWithShape="0"/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1C3F-3510-4518-BE57-B0EE6EDED3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>
                <a:reflection stA="95000" endPos="65000" dist="50800" dir="5400000" sy="-100000" algn="bl" rotWithShape="0"/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1C3F-3510-4518-BE57-B0EE6EDED3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4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4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CFDA-1F7F-46AD-BDC5-F2E9CFAF57E8}" type="datetimeFigureOut">
              <a:rPr lang="en-GB" smtClean="0"/>
              <a:t>20/04/2011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B74C-318C-422B-977C-3906B9D5C92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5" Type="http://schemas.openxmlformats.org/officeDocument/2006/relationships/image" Target="../media/image27.png"/><Relationship Id="rId10" Type="http://schemas.openxmlformats.org/officeDocument/2006/relationships/image" Target="../media/image22.jpg"/><Relationship Id="rId19" Type="http://schemas.openxmlformats.org/officeDocument/2006/relationships/image" Target="../media/image31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>
                <a:lumMod val="92000"/>
                <a:lumOff val="8000"/>
              </a:schemeClr>
            </a:gs>
            <a:gs pos="100000">
              <a:srgbClr val="454454">
                <a:lumMod val="68000"/>
                <a:lumOff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4994" y="2100004"/>
            <a:ext cx="9111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Analysis and Development </a:t>
            </a:r>
          </a:p>
          <a:p>
            <a:pPr algn="ctr"/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of </a:t>
            </a:r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Functions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 in REST </a:t>
            </a:r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Logic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: </a:t>
            </a:r>
          </a:p>
          <a:p>
            <a:pPr algn="ctr"/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Application to the  «DataView» Web App</a:t>
            </a:r>
            <a:endParaRPr lang="en-GB" sz="36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39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UNIVERSITA’ DEGLI STUDI DI MODENA E REGGIO EMILIA DIPARTIMENTO  DI INGEGNERIA DELL’INFORMAZIONE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2400" y="10231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CORSO DI LAUREA IN INGEGNERIA INFORMATICA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2143" y="62815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ANNO ACCADEMICO  2009/2010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4932816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RELATORE: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8569" y="5315986"/>
            <a:ext cx="52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Char.mo Prof. Sonia Bergamaschi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084168" y="49411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CANDIDATO: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206919" y="5337252"/>
            <a:ext cx="52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Alberto Rigenti</a:t>
            </a:r>
          </a:p>
        </p:txBody>
      </p:sp>
    </p:spTree>
    <p:extLst>
      <p:ext uri="{BB962C8B-B14F-4D97-AF65-F5344CB8AC3E}">
        <p14:creationId xmlns:p14="http://schemas.microsoft.com/office/powerpoint/2010/main" val="104813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>
                <a:lumMod val="92000"/>
                <a:lumOff val="8000"/>
              </a:schemeClr>
            </a:gs>
            <a:gs pos="100000">
              <a:srgbClr val="454454">
                <a:lumMod val="68000"/>
                <a:lumOff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9632" y="1628800"/>
            <a:ext cx="6764493" cy="224676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it-IT" sz="14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6350" stA="29000" endPos="45500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VIEWER</a:t>
            </a:r>
            <a:endParaRPr lang="en-GB" sz="14000" b="1" dirty="0">
              <a:gradFill>
                <a:gsLst>
                  <a:gs pos="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6350" stA="29000" endPos="45500" dir="5400000" sy="-100000" algn="bl" rotWithShape="0"/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55976" y="2924944"/>
            <a:ext cx="456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Web Application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3569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355976" y="393479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REST Architecture</a:t>
            </a:r>
            <a:endParaRPr lang="en-GB" sz="36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55976" y="49411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DataView </a:t>
            </a:r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Extender</a:t>
            </a:r>
            <a:endParaRPr lang="en-GB" sz="36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20" y="876174"/>
            <a:ext cx="3651516" cy="3289513"/>
          </a:xfrm>
          <a:prstGeom prst="rect">
            <a:avLst/>
          </a:prstGeom>
          <a:effectLst>
            <a:reflection blurRad="6350" stA="27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26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49 -0.24769 L -0.14149 -0.12431 C -0.14149 -0.06875 -0.10295 2.59259E-6 -0.07101 2.59259E-6 L 1.11111E-6 2.59259E-6 " pathEditMode="relative" rAng="0" ptsTypes="FfFF">
                                      <p:cBhvr>
                                        <p:cTn id="27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>
                <a:lumMod val="92000"/>
                <a:lumOff val="8000"/>
              </a:schemeClr>
            </a:gs>
            <a:gs pos="100000">
              <a:srgbClr val="454454">
                <a:lumMod val="68000"/>
                <a:lumOff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8000" dirty="0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REST Architecture</a:t>
            </a:r>
            <a:endParaRPr lang="en-GB" sz="8000" dirty="0">
              <a:solidFill>
                <a:schemeClr val="bg2">
                  <a:lumMod val="90000"/>
                </a:schemeClr>
              </a:solidFill>
              <a:effectLst>
                <a:reflection blurRad="6350" stA="29000" endPos="50000" dist="29997" dir="5400000" sy="-100000" algn="bl" rotWithShape="0"/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35696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616530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CLIENT = User Interface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56365" y="2793702"/>
            <a:ext cx="1831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Dotum" pitchFamily="34" charset="-127"/>
              </a:rPr>
              <a:t>State</a:t>
            </a:r>
            <a:endParaRPr lang="en-GB" sz="5400" b="1" dirty="0">
              <a:solidFill>
                <a:schemeClr val="bg1">
                  <a:lumMod val="9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88091" y="2815470"/>
            <a:ext cx="2967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Dotum" pitchFamily="34" charset="-127"/>
              </a:rPr>
              <a:t>Transfer</a:t>
            </a:r>
            <a:endParaRPr lang="en-GB" sz="5400" b="1" dirty="0">
              <a:solidFill>
                <a:schemeClr val="bg1">
                  <a:lumMod val="9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4" y="4354800"/>
            <a:ext cx="2210753" cy="2210753"/>
          </a:xfrm>
          <a:prstGeom prst="rect">
            <a:avLst/>
          </a:prstGeom>
          <a:effectLst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14552"/>
            <a:ext cx="2438400" cy="24384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0" y="17598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Web Service = RESOURCE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521" y="21753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Example</a:t>
            </a:r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 = http://servername/resource_name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3131840" y="4365104"/>
            <a:ext cx="2829807" cy="1296144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835696" y="279370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err="1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Dotum" pitchFamily="34" charset="-127"/>
              </a:rPr>
              <a:t>Representational</a:t>
            </a:r>
            <a:endParaRPr lang="en-GB" sz="5400" b="1" dirty="0">
              <a:solidFill>
                <a:schemeClr val="bg1">
                  <a:lumMod val="9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460169" y="522934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SERVER = Data Storage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275922" y="387021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request</a:t>
            </a:r>
            <a:endParaRPr lang="it-IT" sz="3200" b="1" dirty="0" smtClean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75856" y="388749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response</a:t>
            </a:r>
            <a:endParaRPr lang="it-IT" sz="3200" b="1" dirty="0" smtClean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3351054" y="4581128"/>
            <a:ext cx="2661106" cy="1199633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55576" y="21328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Dotum" pitchFamily="34" charset="-127"/>
              </a:rPr>
              <a:t>STATE-LESS</a:t>
            </a:r>
            <a:endParaRPr lang="en-GB" sz="3600" b="1" dirty="0">
              <a:solidFill>
                <a:schemeClr val="bg1">
                  <a:lumMod val="9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44587" y="2864641"/>
            <a:ext cx="625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Dotum" pitchFamily="34" charset="-127"/>
              </a:rPr>
              <a:t>WORLD WIDE WEB</a:t>
            </a:r>
            <a:endParaRPr lang="en-GB" sz="5400" b="1" dirty="0">
              <a:solidFill>
                <a:schemeClr val="bg1">
                  <a:lumMod val="9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55576" y="213459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Dotum" pitchFamily="34" charset="-127"/>
              </a:rPr>
              <a:t>CACHE</a:t>
            </a:r>
            <a:endParaRPr lang="en-GB" sz="3600" b="1" dirty="0">
              <a:solidFill>
                <a:schemeClr val="bg1">
                  <a:lumMod val="9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4906" y="155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Identified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 by a URL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755576" y="213459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Dotum" pitchFamily="34" charset="-127"/>
              </a:rPr>
              <a:t>CLIENT-SERVER</a:t>
            </a:r>
            <a:endParaRPr lang="en-GB" sz="3600" b="1" dirty="0">
              <a:solidFill>
                <a:schemeClr val="bg1">
                  <a:lumMod val="9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24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" presetClass="exit" presetSubtype="2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2" presetClass="exit" presetSubtype="2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2" presetClass="exit" presetSubtype="2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18" grpId="0"/>
      <p:bldP spid="18" grpId="1"/>
      <p:bldP spid="22" grpId="0"/>
      <p:bldP spid="23" grpId="0"/>
      <p:bldP spid="23" grpId="1"/>
      <p:bldP spid="25" grpId="0"/>
      <p:bldP spid="25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>
                <a:lumMod val="92000"/>
                <a:lumOff val="8000"/>
              </a:schemeClr>
            </a:gs>
            <a:gs pos="100000">
              <a:srgbClr val="454454">
                <a:lumMod val="68000"/>
                <a:lumOff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091801" y="2822400"/>
            <a:ext cx="258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7000" endPos="45500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QUERY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27000" endPos="45500" dir="5400000" sy="-100000" algn="bl" rotWithShape="0"/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66642" y="2822400"/>
            <a:ext cx="737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Ing. Roberto Pellegrino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75" y="2352064"/>
            <a:ext cx="7390994" cy="94067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2976"/>
            <a:ext cx="7390994" cy="2015725"/>
          </a:xfrm>
          <a:prstGeom prst="rect">
            <a:avLst/>
          </a:prstGeom>
          <a:effectLst>
            <a:reflection blurRad="6350" stA="330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68" y="4673735"/>
            <a:ext cx="1219200" cy="1219200"/>
          </a:xfrm>
          <a:prstGeom prst="rect">
            <a:avLst/>
          </a:prstGeom>
          <a:effectLst>
            <a:reflection blurRad="6350" stA="28000" endPos="3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1032531" y="1916832"/>
            <a:ext cx="267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DataSource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3569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020427" y="44624"/>
            <a:ext cx="4783821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8000" dirty="0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DataView</a:t>
            </a:r>
            <a:endParaRPr lang="en-GB" sz="8000" dirty="0">
              <a:solidFill>
                <a:schemeClr val="bg2">
                  <a:lumMod val="90000"/>
                </a:schemeClr>
              </a:solidFill>
              <a:effectLst>
                <a:reflection blurRad="6350" stA="29000" endPos="50000" dist="29997" dir="5400000" sy="-100000" algn="bl" rotWithShape="0"/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0" y="1948312"/>
            <a:ext cx="688600" cy="688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3" y="3441185"/>
            <a:ext cx="2076047" cy="207604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136987" y="1918573"/>
            <a:ext cx="267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Data </a:t>
            </a:r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View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3761148" y="2204864"/>
            <a:ext cx="1242900" cy="0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2051720" y="2592438"/>
            <a:ext cx="0" cy="848747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1585192" y="5343599"/>
            <a:ext cx="11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DBMS</a:t>
            </a:r>
            <a:endParaRPr lang="en-GB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2267744" y="2632474"/>
            <a:ext cx="0" cy="796526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3779912" y="2420888"/>
            <a:ext cx="1242900" cy="0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74440" y="3759173"/>
            <a:ext cx="2160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ACTIONS</a:t>
            </a:r>
            <a:endParaRPr lang="en-GB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66388" y="2636912"/>
            <a:ext cx="2160240" cy="830997"/>
          </a:xfrm>
          <a:prstGeom prst="rect">
            <a:avLst/>
          </a:prstGeom>
          <a:solidFill>
            <a:schemeClr val="tx1">
              <a:lumMod val="95000"/>
              <a:lumOff val="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OUTPUT </a:t>
            </a:r>
          </a:p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PARAMETER</a:t>
            </a:r>
            <a:endParaRPr lang="en-GB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46388" y="1939370"/>
            <a:ext cx="2160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QUERY SQL</a:t>
            </a:r>
            <a:endParaRPr lang="en-GB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80668" y="4510815"/>
            <a:ext cx="2160000" cy="830997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INPUT </a:t>
            </a:r>
          </a:p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PARAMETER</a:t>
            </a:r>
            <a:endParaRPr lang="en-GB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28" y="2085179"/>
            <a:ext cx="407518" cy="78217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336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7.40741E-7 L 4.72222E-6 7.40741E-7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125 4.81481E-6 C 0.18108 4.81481E-6 0.27517 -0.08588 0.27517 -0.16065 L 0.27517 -0.35163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18304E-6 L 0.18541 4.18304E-6 C 0.26875 4.18304E-6 0.36371 0.09105 0.36371 0.15969 L 0.36614 0.33002 " pathEditMode="relative" rAng="0" ptsTypes="FfFF">
                                      <p:cBhvr>
                                        <p:cTn id="1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165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1" grpId="0"/>
      <p:bldP spid="11" grpId="1"/>
      <p:bldP spid="5" grpId="0"/>
      <p:bldP spid="5" grpId="1"/>
      <p:bldP spid="10" grpId="0"/>
      <p:bldP spid="10" grpId="1"/>
      <p:bldP spid="15" grpId="0"/>
      <p:bldP spid="15" grpId="1"/>
      <p:bldP spid="29" grpId="0"/>
      <p:bldP spid="29" grpId="1"/>
      <p:bldP spid="19" grpId="0" animBg="1"/>
      <p:bldP spid="17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>
                <a:lumMod val="92000"/>
                <a:lumOff val="8000"/>
              </a:schemeClr>
            </a:gs>
            <a:gs pos="100000">
              <a:srgbClr val="454454">
                <a:lumMod val="68000"/>
                <a:lumOff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magin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99" y="3641320"/>
            <a:ext cx="902887" cy="902887"/>
          </a:xfrm>
          <a:prstGeom prst="rect">
            <a:avLst/>
          </a:prstGeom>
        </p:spPr>
      </p:pic>
      <p:sp>
        <p:nvSpPr>
          <p:cNvPr id="82" name="CasellaDiTesto 81"/>
          <p:cNvSpPr txBox="1"/>
          <p:nvPr/>
        </p:nvSpPr>
        <p:spPr>
          <a:xfrm>
            <a:off x="5365257" y="1447281"/>
            <a:ext cx="358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Request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for a Data </a:t>
            </a:r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View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Definition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7725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8000" dirty="0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VIEWER</a:t>
            </a:r>
            <a:endParaRPr lang="en-GB" sz="8000" dirty="0">
              <a:solidFill>
                <a:schemeClr val="bg2">
                  <a:lumMod val="90000"/>
                </a:schemeClr>
              </a:solidFill>
              <a:effectLst>
                <a:reflection blurRad="6350" stA="29000" endPos="50000" dist="29997" dir="5400000" sy="-100000" algn="bl" rotWithShape="0"/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55776" y="2822400"/>
            <a:ext cx="442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Stand-Alone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47765" y="275039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VIEWER CLIENT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20" y="4826553"/>
            <a:ext cx="1482767" cy="1482767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51" y="4886587"/>
            <a:ext cx="1422733" cy="1422733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87" y="1697074"/>
            <a:ext cx="1156794" cy="11567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3134" y="2764623"/>
            <a:ext cx="873968" cy="873968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2411760" y="62636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VIEWER SERVER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976665" y="6270040"/>
            <a:ext cx="305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DATAVIEW SERVER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922700" y="3641320"/>
            <a:ext cx="305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TMP FOLDER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33" name="Connettore 2 32"/>
          <p:cNvCxnSpPr/>
          <p:nvPr/>
        </p:nvCxnSpPr>
        <p:spPr>
          <a:xfrm>
            <a:off x="1809358" y="3342183"/>
            <a:ext cx="1610514" cy="1484370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4665023" y="5596623"/>
            <a:ext cx="1888757" cy="3438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endCxn id="31" idx="2"/>
          </p:cNvCxnSpPr>
          <p:nvPr/>
        </p:nvCxnSpPr>
        <p:spPr>
          <a:xfrm flipH="1" flipV="1">
            <a:off x="5452616" y="4102985"/>
            <a:ext cx="1718016" cy="668977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magin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31" y="1916832"/>
            <a:ext cx="1149218" cy="1149218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6228184" y="2996952"/>
            <a:ext cx="305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DATA SOURCE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45" name="Connettore 2 44"/>
          <p:cNvCxnSpPr/>
          <p:nvPr/>
        </p:nvCxnSpPr>
        <p:spPr>
          <a:xfrm flipH="1">
            <a:off x="4147292" y="4102985"/>
            <a:ext cx="832826" cy="668977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flipH="1" flipV="1">
            <a:off x="2003642" y="3212976"/>
            <a:ext cx="1632254" cy="1429777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>
            <a:off x="1809358" y="3377246"/>
            <a:ext cx="4782241" cy="2211994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flipV="1">
            <a:off x="7523813" y="3572656"/>
            <a:ext cx="0" cy="1008472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>
            <a:off x="7308304" y="3529258"/>
            <a:ext cx="0" cy="1014949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 flipH="1" flipV="1">
            <a:off x="2363338" y="3425481"/>
            <a:ext cx="4190442" cy="1947735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sellaDiTesto 82"/>
          <p:cNvSpPr txBox="1"/>
          <p:nvPr/>
        </p:nvSpPr>
        <p:spPr>
          <a:xfrm>
            <a:off x="565656" y="4964975"/>
            <a:ext cx="358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Request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for the </a:t>
            </a:r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Result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Set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85" name="Immagin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34" y="3390209"/>
            <a:ext cx="902887" cy="902887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" y="5166484"/>
            <a:ext cx="1323193" cy="1323193"/>
          </a:xfrm>
          <a:prstGeom prst="rect">
            <a:avLst/>
          </a:prstGeom>
        </p:spPr>
      </p:pic>
      <p:sp>
        <p:nvSpPr>
          <p:cNvPr id="61" name="CasellaDiTesto 60"/>
          <p:cNvSpPr txBox="1"/>
          <p:nvPr/>
        </p:nvSpPr>
        <p:spPr>
          <a:xfrm>
            <a:off x="107504" y="626942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CACHE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63" name="Connettore 2 62"/>
          <p:cNvCxnSpPr/>
          <p:nvPr/>
        </p:nvCxnSpPr>
        <p:spPr>
          <a:xfrm>
            <a:off x="1546369" y="5949280"/>
            <a:ext cx="1297439" cy="0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H="1" flipV="1">
            <a:off x="1642702" y="5805264"/>
            <a:ext cx="1273114" cy="1"/>
          </a:xfrm>
          <a:prstGeom prst="straightConnector1">
            <a:avLst/>
          </a:prstGeom>
          <a:ln w="12700">
            <a:solidFill>
              <a:srgbClr val="EAEA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magin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8" y="5195665"/>
            <a:ext cx="1219200" cy="1219200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1437443" y="2513046"/>
            <a:ext cx="6302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Entirely</a:t>
            </a:r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Developed</a:t>
            </a:r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</a:p>
          <a:p>
            <a:pPr algn="ctr"/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by </a:t>
            </a:r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Myself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437442" y="2335813"/>
            <a:ext cx="6302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Created</a:t>
            </a:r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to </a:t>
            </a:r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Replace</a:t>
            </a:r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the Default </a:t>
            </a:r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viewer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80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2" grpId="1"/>
      <p:bldP spid="10" grpId="0"/>
      <p:bldP spid="11" grpId="0"/>
      <p:bldP spid="11" grpId="1"/>
      <p:bldP spid="23" grpId="0"/>
      <p:bldP spid="23" grpId="1"/>
      <p:bldP spid="23" grpId="2"/>
      <p:bldP spid="27" grpId="0"/>
      <p:bldP spid="27" grpId="1"/>
      <p:bldP spid="28" grpId="0"/>
      <p:bldP spid="28" grpId="1"/>
      <p:bldP spid="28" grpId="2"/>
      <p:bldP spid="31" grpId="0"/>
      <p:bldP spid="31" grpId="1"/>
      <p:bldP spid="37" grpId="0"/>
      <p:bldP spid="83" grpId="0"/>
      <p:bldP spid="61" grpId="0"/>
      <p:bldP spid="61" grpId="1"/>
      <p:bldP spid="38" grpId="0"/>
      <p:bldP spid="38" grpId="1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>
                <a:lumMod val="92000"/>
                <a:lumOff val="8000"/>
              </a:schemeClr>
            </a:gs>
            <a:gs pos="100000">
              <a:srgbClr val="454454">
                <a:lumMod val="68000"/>
                <a:lumOff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192" y="-1621640"/>
            <a:ext cx="10994552" cy="6871594"/>
          </a:xfrm>
          <a:prstGeom prst="rect">
            <a:avLst/>
          </a:prstGeom>
          <a:effectLst>
            <a:reflection blurRad="6350" stA="32000" endPos="3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9" y="454100"/>
            <a:ext cx="6555962" cy="3933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28676"/>
            <a:ext cx="6400807" cy="38404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32" y="1765407"/>
            <a:ext cx="6660087" cy="3733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89" y="2401706"/>
            <a:ext cx="6452392" cy="3871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3" name="CasellaDiTesto 62"/>
          <p:cNvSpPr txBox="1"/>
          <p:nvPr/>
        </p:nvSpPr>
        <p:spPr>
          <a:xfrm>
            <a:off x="2597584" y="390870"/>
            <a:ext cx="6101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Central </a:t>
            </a:r>
          </a:p>
          <a:p>
            <a:pPr algn="r"/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Authentication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</a:p>
          <a:p>
            <a:pPr algn="r"/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Service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444500" y="306169"/>
            <a:ext cx="2475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Check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Box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6749" y="2420888"/>
            <a:ext cx="9144000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8000" dirty="0" err="1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Is</a:t>
            </a:r>
            <a:r>
              <a:rPr lang="it-IT" sz="8000" dirty="0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it-IT" sz="8000" dirty="0" err="1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T</a:t>
            </a:r>
            <a:r>
              <a:rPr lang="it-IT" sz="8000" dirty="0" err="1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hat</a:t>
            </a:r>
            <a:r>
              <a:rPr lang="it-IT" sz="8000" dirty="0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it-IT" sz="8000" dirty="0" err="1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A</a:t>
            </a:r>
            <a:r>
              <a:rPr lang="it-IT" sz="8000" dirty="0" err="1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ll</a:t>
            </a:r>
            <a:r>
              <a:rPr lang="it-IT" sz="8000" dirty="0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?!</a:t>
            </a:r>
            <a:endParaRPr lang="en-GB" sz="8000" dirty="0">
              <a:solidFill>
                <a:schemeClr val="bg2">
                  <a:lumMod val="90000"/>
                </a:schemeClr>
              </a:solidFill>
              <a:effectLst>
                <a:reflection blurRad="6350" stA="29000" endPos="50000" dist="29997" dir="5400000" sy="-100000" algn="bl" rotWithShape="0"/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72" y="908720"/>
            <a:ext cx="7573392" cy="4544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3" name="CasellaDiTesto 42"/>
          <p:cNvSpPr txBox="1"/>
          <p:nvPr/>
        </p:nvSpPr>
        <p:spPr>
          <a:xfrm>
            <a:off x="2118378" y="2868269"/>
            <a:ext cx="503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New </a:t>
            </a:r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Structures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657114" y="2868269"/>
            <a:ext cx="5955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jQuery UI Themes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2165659" y="2967335"/>
            <a:ext cx="5201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Multi Language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952500"/>
            <a:ext cx="8255000" cy="495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6" y="1765478"/>
            <a:ext cx="82550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10178"/>
            <a:ext cx="3780953" cy="1651070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38" name="CasellaDiTesto 37"/>
          <p:cNvSpPr txBox="1"/>
          <p:nvPr/>
        </p:nvSpPr>
        <p:spPr>
          <a:xfrm>
            <a:off x="3277462" y="2827813"/>
            <a:ext cx="3041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Ajax Call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447106" y="2797222"/>
            <a:ext cx="2249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Safety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1" y="3498304"/>
            <a:ext cx="2466975" cy="2667000"/>
          </a:xfrm>
          <a:prstGeom prst="rect">
            <a:avLst/>
          </a:prstGeom>
          <a:effectLst>
            <a:reflection blurRad="6350" stA="34000" endPos="35000" dir="5400000" sy="-100000" algn="bl" rotWithShape="0"/>
          </a:effec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65" y="5661248"/>
            <a:ext cx="4180324" cy="1003277"/>
          </a:xfrm>
          <a:prstGeom prst="rect">
            <a:avLst/>
          </a:prstGeom>
          <a:effectLst>
            <a:reflection blurRad="6350" stA="31000" endPos="35000" dir="5400000" sy="-100000" algn="bl" rotWithShape="0"/>
          </a:effec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93" y="4434866"/>
            <a:ext cx="1548000" cy="1548000"/>
          </a:xfrm>
          <a:prstGeom prst="rect">
            <a:avLst/>
          </a:prstGeom>
          <a:effectLst>
            <a:reflection blurRad="6350" stA="34000" endPos="35000" dir="5400000" sy="-100000" algn="bl" rotWithShape="0"/>
          </a:effectLst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1" y="4449683"/>
            <a:ext cx="1548000" cy="1548000"/>
          </a:xfrm>
          <a:prstGeom prst="rect">
            <a:avLst/>
          </a:prstGeom>
          <a:effectLst>
            <a:reflection blurRad="6350" stA="34000" endPos="35000" dir="5400000" sy="-100000" algn="bl" rotWithShape="0"/>
          </a:effectLst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71092"/>
            <a:ext cx="1548000" cy="1548000"/>
          </a:xfrm>
          <a:prstGeom prst="rect">
            <a:avLst/>
          </a:prstGeom>
          <a:effectLst>
            <a:reflection blurRad="6350" stA="34000" endPos="35000" dir="5400000" sy="-100000" algn="bl" rotWithShape="0"/>
          </a:effectLst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11" y="4471092"/>
            <a:ext cx="1548000" cy="1548000"/>
          </a:xfrm>
          <a:prstGeom prst="rect">
            <a:avLst/>
          </a:prstGeom>
          <a:effectLst>
            <a:reflection blurRad="6350" stA="34000" endPos="35000" dir="5400000" sy="-100000" algn="bl" rotWithShape="0"/>
          </a:effectLst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89" y="4473288"/>
            <a:ext cx="1548000" cy="1548000"/>
          </a:xfrm>
          <a:prstGeom prst="rect">
            <a:avLst/>
          </a:prstGeom>
          <a:effectLst>
            <a:reflection blurRad="6350" stA="34000" endPos="35000" dir="5400000" sy="-100000" algn="bl" rotWithShape="0"/>
          </a:effectLst>
        </p:spPr>
      </p:pic>
      <p:sp>
        <p:nvSpPr>
          <p:cNvPr id="64" name="CasellaDiTesto 63"/>
          <p:cNvSpPr txBox="1"/>
          <p:nvPr/>
        </p:nvSpPr>
        <p:spPr>
          <a:xfrm>
            <a:off x="5076056" y="2492896"/>
            <a:ext cx="374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SINGLE SIGN-ON (SSO)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5498235" y="358731"/>
            <a:ext cx="317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DropDownList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6" y="2803520"/>
            <a:ext cx="8380953" cy="1523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05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ID="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12552 3.7037E-7 C -0.18211 3.7037E-7 -0.25104 -0.06412 -0.25104 -0.11597 L -0.25104 -0.23171 " pathEditMode="relative" rAng="0" ptsTypes="FfFF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"/>
                            </p:stCondLst>
                            <p:childTnLst>
                              <p:par>
                                <p:cTn id="140" presetID="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6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6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1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00"/>
                            </p:stCondLst>
                            <p:childTnLst>
                              <p:par>
                                <p:cTn id="187" presetID="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1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6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6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7" grpId="0"/>
      <p:bldP spid="67" grpId="1"/>
      <p:bldP spid="67" grpId="2"/>
      <p:bldP spid="10" grpId="0"/>
      <p:bldP spid="10" grpId="1"/>
      <p:bldP spid="43" grpId="0"/>
      <p:bldP spid="43" grpId="1"/>
      <p:bldP spid="47" grpId="0"/>
      <p:bldP spid="47" grpId="1"/>
      <p:bldP spid="54" grpId="0"/>
      <p:bldP spid="54" grpId="1"/>
      <p:bldP spid="38" grpId="0"/>
      <p:bldP spid="38" grpId="1"/>
      <p:bldP spid="42" grpId="0"/>
      <p:bldP spid="42" grpId="1"/>
      <p:bldP spid="64" grpId="0"/>
      <p:bldP spid="64" grpId="1"/>
      <p:bldP spid="66" grpId="0"/>
      <p:bldP spid="6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>
                <a:lumMod val="92000"/>
                <a:lumOff val="8000"/>
              </a:schemeClr>
            </a:gs>
            <a:gs pos="100000">
              <a:srgbClr val="454454">
                <a:lumMod val="68000"/>
                <a:lumOff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78549"/>
            <a:ext cx="5390318" cy="4042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18547"/>
            <a:ext cx="3891684" cy="2918765"/>
          </a:xfrm>
          <a:prstGeom prst="rect">
            <a:avLst/>
          </a:prstGeom>
          <a:effectLst>
            <a:reflection blurRad="6350" stA="32000" endPos="35000" dir="5400000" sy="-100000" algn="bl" rotWithShape="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1700808"/>
            <a:ext cx="5163209" cy="4735401"/>
          </a:xfrm>
          <a:prstGeom prst="rect">
            <a:avLst/>
          </a:prstGeom>
          <a:effectLst>
            <a:reflection blurRad="6350" stA="30000" endPos="3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8000" dirty="0" err="1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Coming</a:t>
            </a:r>
            <a:r>
              <a:rPr lang="it-IT" sz="8000" dirty="0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it-IT" sz="8000" dirty="0" err="1" smtClean="0">
                <a:solidFill>
                  <a:schemeClr val="bg2">
                    <a:lumMod val="90000"/>
                  </a:schemeClr>
                </a:solidFill>
                <a:effectLst>
                  <a:reflection blurRad="6350" stA="290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</a:rPr>
              <a:t>Soon</a:t>
            </a:r>
            <a:endParaRPr lang="en-GB" sz="8000" dirty="0">
              <a:solidFill>
                <a:schemeClr val="bg2">
                  <a:lumMod val="90000"/>
                </a:schemeClr>
              </a:solidFill>
              <a:effectLst>
                <a:reflection blurRad="6350" stA="29000" endPos="50000" dist="29997" dir="5400000" sy="-100000" algn="bl" rotWithShape="0"/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02946" y="2822400"/>
            <a:ext cx="442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Portal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91680" y="2974800"/>
            <a:ext cx="634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Cloud</a:t>
            </a:r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Architecture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58527"/>
            <a:ext cx="3109679" cy="14401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64" y="4509120"/>
            <a:ext cx="3221537" cy="14919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96" y="1462003"/>
            <a:ext cx="1822062" cy="18220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9" y="3919072"/>
            <a:ext cx="1482767" cy="148276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331640" y="577564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VIEWER SERVER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84655"/>
            <a:ext cx="1488561" cy="148856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256585" y="5775647"/>
            <a:ext cx="305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DATAVIEW SERVER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11305" y="304604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90000"/>
                  </a:schemeClr>
                </a:solidFill>
                <a:latin typeface="Dotum" pitchFamily="34" charset="-127"/>
                <a:ea typeface="Dotum" pitchFamily="34" charset="-127"/>
              </a:rPr>
              <a:t>VIEWER CLIENT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27584" y="2974800"/>
            <a:ext cx="788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Results</a:t>
            </a:r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in Google </a:t>
            </a:r>
            <a:r>
              <a:rPr lang="it-IT" sz="5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Maps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815665" y="1976242"/>
            <a:ext cx="317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One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or More </a:t>
            </a:r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DataViev</a:t>
            </a:r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903586" y="3668831"/>
            <a:ext cx="317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Information</a:t>
            </a:r>
          </a:p>
          <a:p>
            <a:pPr algn="r"/>
            <a:r>
              <a:rPr lang="it-IT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Exchange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864217" y="5158933"/>
            <a:ext cx="317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Charts</a:t>
            </a:r>
            <a:endParaRPr lang="en-GB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18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3.85949E-6 L -0.19809 3.8594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"/>
                            </p:stCondLst>
                            <p:childTnLst>
                              <p:par>
                                <p:cTn id="124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10" grpId="0"/>
      <p:bldP spid="10" grpId="1"/>
      <p:bldP spid="12" grpId="0"/>
      <p:bldP spid="12" grpId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>
                <a:lumMod val="92000"/>
                <a:lumOff val="8000"/>
              </a:schemeClr>
            </a:gs>
            <a:gs pos="100000">
              <a:srgbClr val="454454">
                <a:lumMod val="68000"/>
                <a:lumOff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24587" y="2244933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grazie a tutti </a:t>
            </a:r>
          </a:p>
          <a:p>
            <a:pPr algn="ctr"/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per l’attenzione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351677" y="2611567"/>
            <a:ext cx="9793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</a:rPr>
              <a:t>http://</a:t>
            </a:r>
            <a:r>
              <a:rPr lang="en-GB" sz="4000" b="1" dirty="0" smtClean="0">
                <a:solidFill>
                  <a:schemeClr val="bg1">
                    <a:lumMod val="95000"/>
                  </a:schemeClr>
                </a:solidFill>
              </a:rPr>
              <a:t>www.dbgroup.unimo.it/tesi</a:t>
            </a:r>
            <a:endParaRPr lang="en-GB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8277" y="1383159"/>
            <a:ext cx="7353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Tesi e Presentazione</a:t>
            </a:r>
            <a:endParaRPr lang="en-GB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52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4126</TotalTime>
  <Words>208</Words>
  <Application>Microsoft Office PowerPoint</Application>
  <PresentationFormat>Presentazione su schermo (4:3)</PresentationFormat>
  <Paragraphs>89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Ridge7</dc:creator>
  <cp:lastModifiedBy>Ridge7</cp:lastModifiedBy>
  <cp:revision>192</cp:revision>
  <dcterms:created xsi:type="dcterms:W3CDTF">2011-04-08T08:32:10Z</dcterms:created>
  <dcterms:modified xsi:type="dcterms:W3CDTF">2011-04-20T07:53:28Z</dcterms:modified>
</cp:coreProperties>
</file>