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257" r:id="rId4"/>
    <p:sldId id="258" r:id="rId5"/>
    <p:sldId id="259" r:id="rId6"/>
    <p:sldId id="262" r:id="rId7"/>
    <p:sldId id="263" r:id="rId8"/>
    <p:sldId id="260" r:id="rId9"/>
    <p:sldId id="261" r:id="rId10"/>
    <p:sldId id="264" r:id="rId11"/>
    <p:sldId id="281" r:id="rId12"/>
    <p:sldId id="282" r:id="rId13"/>
    <p:sldId id="283" r:id="rId14"/>
    <p:sldId id="284" r:id="rId15"/>
    <p:sldId id="285" r:id="rId16"/>
    <p:sldId id="275" r:id="rId17"/>
    <p:sldId id="278" r:id="rId18"/>
    <p:sldId id="277" r:id="rId19"/>
    <p:sldId id="280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3AC2A-AA38-48E4-B629-0B19A15C4F4F}" type="datetimeFigureOut">
              <a:rPr lang="it-IT" smtClean="0"/>
              <a:t>31/01/2018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CA051-122D-4DC5-8831-BAB11AB224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06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DA8FC-18ED-4305-9470-089D666E65FB}" type="datetime1">
              <a:rPr lang="de-DE" smtClean="0"/>
              <a:t>31.01.2018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A0F6A-54D7-46D7-ABFD-B5613CE49850}" type="datetime1">
              <a:rPr lang="de-DE" smtClean="0"/>
              <a:t>31.01.2018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D6805-6CAB-499F-9898-D39972E586C8}" type="datetime1">
              <a:rPr lang="de-DE" smtClean="0"/>
              <a:t>31.01.2018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A5213-E8FB-44D9-826D-3CEC520CE3D1}" type="datetime1">
              <a:rPr lang="de-DE" smtClean="0"/>
              <a:t>31.01.2018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43D1-D10C-41A4-A6C4-2765C5C9EAE0}" type="datetime1">
              <a:rPr lang="de-DE" smtClean="0"/>
              <a:t>31.01.2018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C364-10E6-43C9-BB16-953A2B64E9DD}" type="datetime1">
              <a:rPr lang="de-DE" smtClean="0"/>
              <a:t>31.01.2018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56225-57A3-42F3-B33C-1E0890F4B9C7}" type="datetime1">
              <a:rPr lang="de-DE" smtClean="0"/>
              <a:t>31.01.2018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B229F-7266-4BF5-B7ED-8FD53B4D16CB}" type="datetime1">
              <a:rPr lang="de-DE" smtClean="0"/>
              <a:t>31.01.2018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657E9-6CFF-49ED-ADD3-0410154E9712}" type="datetime1">
              <a:rPr lang="de-DE" smtClean="0"/>
              <a:t>31.01.2018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EC9F4-FD8D-454B-91D2-16076069CCCC}" type="datetime1">
              <a:rPr lang="de-DE" smtClean="0"/>
              <a:t>31.01.2018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D17DF-21AB-4364-95C2-97D8ED643124}" type="datetime1">
              <a:rPr lang="de-DE" smtClean="0"/>
              <a:t>31.01.2018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EBA1-49A5-4A89-90D8-B91C51C4D2CC}" type="datetime1">
              <a:rPr lang="de-DE" smtClean="0"/>
              <a:t>31.01.2018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B421ABB-B608-493F-92FF-4CADCC915B83}"/>
              </a:ext>
            </a:extLst>
          </p:cNvPr>
          <p:cNvSpPr txBox="1"/>
          <p:nvPr/>
        </p:nvSpPr>
        <p:spPr>
          <a:xfrm>
            <a:off x="3355434" y="171033"/>
            <a:ext cx="5481132" cy="110799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200" i="1" dirty="0">
                <a:solidFill>
                  <a:srgbClr val="FFFFFF"/>
                </a:solidFill>
                <a:latin typeface="Raleway"/>
                <a:cs typeface="Calibri"/>
              </a:rPr>
              <a:t>UNIVERSITÀ DI MODENA E REGGIO EMILIA</a:t>
            </a:r>
          </a:p>
          <a:p>
            <a:r>
              <a:rPr lang="it-IT" sz="2200" i="1" dirty="0">
                <a:solidFill>
                  <a:srgbClr val="FFFFFF"/>
                </a:solidFill>
                <a:latin typeface="Raleway"/>
              </a:rPr>
              <a:t>Dipartimento di Ingegneria "Enzo Ferrari"</a:t>
            </a:r>
          </a:p>
          <a:p>
            <a:r>
              <a:rPr lang="it-IT" sz="2200" i="1" dirty="0">
                <a:solidFill>
                  <a:srgbClr val="FFFFFF"/>
                </a:solidFill>
                <a:latin typeface="Raleway"/>
              </a:rPr>
              <a:t>Corso di laurea in Ingegneria Informatica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627092-6E51-479A-AE7A-9FEC5F4A5ED2}"/>
              </a:ext>
            </a:extLst>
          </p:cNvPr>
          <p:cNvSpPr txBox="1"/>
          <p:nvPr/>
        </p:nvSpPr>
        <p:spPr>
          <a:xfrm>
            <a:off x="1362815" y="2105561"/>
            <a:ext cx="9466370" cy="132343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it-IT" sz="4000" b="1" dirty="0">
                <a:solidFill>
                  <a:srgbClr val="FFFFFF"/>
                </a:solidFill>
                <a:latin typeface="Raleway"/>
              </a:rPr>
              <a:t>Sviluppo di un'applicazione web per l'utilizzo del framework </a:t>
            </a:r>
            <a:r>
              <a:rPr lang="it-IT" sz="4000" b="1" dirty="0" err="1">
                <a:solidFill>
                  <a:srgbClr val="FFFFFF"/>
                </a:solidFill>
                <a:latin typeface="Raleway"/>
              </a:rPr>
              <a:t>SparkER</a:t>
            </a:r>
            <a:endParaRPr lang="it-IT" sz="4000" b="1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BC5FCD3-C7B6-4F9C-AAB2-3D41B1A4CD4F}"/>
              </a:ext>
            </a:extLst>
          </p:cNvPr>
          <p:cNvSpPr txBox="1"/>
          <p:nvPr/>
        </p:nvSpPr>
        <p:spPr>
          <a:xfrm>
            <a:off x="914019" y="3916407"/>
            <a:ext cx="3411736" cy="163121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Raleway"/>
              </a:rPr>
              <a:t>Relatore:                            </a:t>
            </a:r>
          </a:p>
          <a:p>
            <a:r>
              <a:rPr lang="it-IT" sz="2000" dirty="0">
                <a:solidFill>
                  <a:srgbClr val="FFFFFF"/>
                </a:solidFill>
                <a:latin typeface="Raleway"/>
                <a:cs typeface="Calibri"/>
              </a:rPr>
              <a:t>Prof.ssa Sonia Bergamaschi</a:t>
            </a:r>
            <a:r>
              <a:rPr lang="it-IT" sz="2000" dirty="0">
                <a:solidFill>
                  <a:srgbClr val="FFFFFF"/>
                </a:solidFill>
                <a:latin typeface="Raleway"/>
              </a:rPr>
              <a:t>  </a:t>
            </a:r>
          </a:p>
          <a:p>
            <a:r>
              <a:rPr lang="it-IT" sz="2000" dirty="0">
                <a:solidFill>
                  <a:srgbClr val="FFFFFF"/>
                </a:solidFill>
                <a:latin typeface="Raleway"/>
              </a:rPr>
              <a:t>                                         </a:t>
            </a:r>
          </a:p>
          <a:p>
            <a:r>
              <a:rPr lang="it-IT" sz="2000" dirty="0">
                <a:solidFill>
                  <a:srgbClr val="FFFFFF"/>
                </a:solidFill>
                <a:latin typeface="Raleway"/>
              </a:rPr>
              <a:t>Correlatore:                      </a:t>
            </a:r>
          </a:p>
          <a:p>
            <a:r>
              <a:rPr lang="it-IT" sz="2000" dirty="0">
                <a:solidFill>
                  <a:srgbClr val="FFFFFF"/>
                </a:solidFill>
                <a:latin typeface="Raleway"/>
              </a:rPr>
              <a:t>Ing. Luca </a:t>
            </a:r>
            <a:r>
              <a:rPr lang="it-IT" sz="2000" dirty="0" err="1">
                <a:solidFill>
                  <a:srgbClr val="FFFFFF"/>
                </a:solidFill>
                <a:latin typeface="Raleway"/>
              </a:rPr>
              <a:t>Gagliardelli</a:t>
            </a:r>
            <a:endParaRPr lang="it-IT" sz="2000" dirty="0">
              <a:solidFill>
                <a:srgbClr val="FFFFFF"/>
              </a:solidFill>
              <a:latin typeface="Raleway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74CC428-13D8-4A8D-BA25-EABB5C76E683}"/>
              </a:ext>
            </a:extLst>
          </p:cNvPr>
          <p:cNvSpPr txBox="1"/>
          <p:nvPr/>
        </p:nvSpPr>
        <p:spPr>
          <a:xfrm>
            <a:off x="8976189" y="3916407"/>
            <a:ext cx="2301792" cy="132343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Raleway"/>
              </a:rPr>
              <a:t>Candidato:         </a:t>
            </a:r>
          </a:p>
          <a:p>
            <a:r>
              <a:rPr lang="it-IT" sz="2000" dirty="0">
                <a:solidFill>
                  <a:srgbClr val="FFFFFF"/>
                </a:solidFill>
                <a:latin typeface="Raleway"/>
              </a:rPr>
              <a:t>Giovanni Bonisoli  </a:t>
            </a:r>
          </a:p>
          <a:p>
            <a:r>
              <a:rPr lang="it-IT" sz="2000" dirty="0">
                <a:solidFill>
                  <a:srgbClr val="FFFFFF"/>
                </a:solidFill>
                <a:latin typeface="Raleway"/>
              </a:rPr>
              <a:t>                            </a:t>
            </a:r>
            <a:r>
              <a:rPr lang="it-IT" sz="2000" dirty="0" err="1">
                <a:solidFill>
                  <a:srgbClr val="FFFFFF"/>
                </a:solidFill>
                <a:latin typeface="Raleway"/>
              </a:rPr>
              <a:t>Matr</a:t>
            </a:r>
            <a:r>
              <a:rPr lang="it-IT" sz="2000" dirty="0">
                <a:solidFill>
                  <a:srgbClr val="FFFFFF"/>
                </a:solidFill>
                <a:latin typeface="Raleway"/>
              </a:rPr>
              <a:t>. 89698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288255-D608-410F-B011-90E3B2671230}"/>
              </a:ext>
            </a:extLst>
          </p:cNvPr>
          <p:cNvSpPr txBox="1"/>
          <p:nvPr/>
        </p:nvSpPr>
        <p:spPr>
          <a:xfrm>
            <a:off x="4325755" y="6035030"/>
            <a:ext cx="3540490" cy="4001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000" dirty="0">
                <a:solidFill>
                  <a:srgbClr val="FFFFFF"/>
                </a:solidFill>
                <a:latin typeface="Raleway"/>
              </a:rPr>
              <a:t>Anno Accademico 2016/2017</a:t>
            </a:r>
          </a:p>
        </p:txBody>
      </p:sp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DC997D-E8E4-4BB9-AC96-511295BBB7F2}"/>
              </a:ext>
            </a:extLst>
          </p:cNvPr>
          <p:cNvSpPr txBox="1"/>
          <p:nvPr/>
        </p:nvSpPr>
        <p:spPr>
          <a:xfrm>
            <a:off x="514350" y="238125"/>
            <a:ext cx="5476660" cy="7080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b="1" dirty="0">
                <a:solidFill>
                  <a:srgbClr val="FFFFFF"/>
                </a:solidFill>
                <a:latin typeface="Raleway"/>
              </a:rPr>
              <a:t>Impostazioni generali</a:t>
            </a:r>
            <a:endParaRPr lang="it-IT"/>
          </a:p>
        </p:txBody>
      </p:sp>
      <p:pic>
        <p:nvPicPr>
          <p:cNvPr id="8" name="Immagine 8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F625C3D2-156F-4C04-9412-86CA4A7D7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55" y="1256150"/>
            <a:ext cx="9896709" cy="4345699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D3B7B6-8320-4E5B-BA43-1F3F7898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z="1800" smtClean="0">
                <a:solidFill>
                  <a:schemeClr val="bg1"/>
                </a:solidFill>
                <a:latin typeface="Raleway"/>
              </a:rPr>
              <a:t>10</a:t>
            </a:fld>
            <a:endParaRPr lang="de-DE" sz="1800" dirty="0">
              <a:solidFill>
                <a:schemeClr val="bg1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7461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DC997D-E8E4-4BB9-AC96-511295BBB7F2}"/>
              </a:ext>
            </a:extLst>
          </p:cNvPr>
          <p:cNvSpPr txBox="1"/>
          <p:nvPr/>
        </p:nvSpPr>
        <p:spPr>
          <a:xfrm>
            <a:off x="514350" y="238125"/>
            <a:ext cx="5476660" cy="7080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b="1" dirty="0">
                <a:solidFill>
                  <a:srgbClr val="FFFFFF"/>
                </a:solidFill>
                <a:latin typeface="Raleway"/>
              </a:rPr>
              <a:t>Gestione dei dataset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D3B7B6-8320-4E5B-BA43-1F3F7898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z="1800" smtClean="0">
                <a:solidFill>
                  <a:schemeClr val="bg1"/>
                </a:solidFill>
                <a:latin typeface="Raleway"/>
              </a:rPr>
              <a:t>11</a:t>
            </a:fld>
            <a:endParaRPr lang="de-DE" sz="1800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6" name="Immagine 4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426E7894-1340-459E-B085-3E4FC628D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" y="1457325"/>
            <a:ext cx="6118108" cy="4041621"/>
          </a:xfrm>
          <a:prstGeom prst="rect">
            <a:avLst/>
          </a:prstGeom>
        </p:spPr>
      </p:pic>
      <p:pic>
        <p:nvPicPr>
          <p:cNvPr id="7" name="Immagine 6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25FEA49E-4FA3-40C7-807F-A91629C6A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275" y="1033193"/>
            <a:ext cx="5168713" cy="490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0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DC997D-E8E4-4BB9-AC96-511295BBB7F2}"/>
              </a:ext>
            </a:extLst>
          </p:cNvPr>
          <p:cNvSpPr txBox="1"/>
          <p:nvPr/>
        </p:nvSpPr>
        <p:spPr>
          <a:xfrm>
            <a:off x="514350" y="238125"/>
            <a:ext cx="4366932" cy="7080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b="1" dirty="0">
                <a:solidFill>
                  <a:srgbClr val="FFFFFF"/>
                </a:solidFill>
                <a:latin typeface="Raleway"/>
              </a:rPr>
              <a:t>Lancio di un task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D3B7B6-8320-4E5B-BA43-1F3F7898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z="1800" smtClean="0">
                <a:solidFill>
                  <a:schemeClr val="bg1"/>
                </a:solidFill>
                <a:latin typeface="Raleway"/>
              </a:rPr>
              <a:t>12</a:t>
            </a:fld>
            <a:endParaRPr lang="de-DE" sz="1800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8" name="Immagine 3" descr="Immagine che contiene screenshot&#10;&#10;Descrizione generata con affidabilità elevata">
            <a:extLst>
              <a:ext uri="{FF2B5EF4-FFF2-40B4-BE49-F238E27FC236}">
                <a16:creationId xmlns:a16="http://schemas.microsoft.com/office/drawing/2014/main" id="{A488C4EB-7B03-42D3-A163-4FC782FEAD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288" y="1043268"/>
            <a:ext cx="10081423" cy="495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3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DC997D-E8E4-4BB9-AC96-511295BBB7F2}"/>
              </a:ext>
            </a:extLst>
          </p:cNvPr>
          <p:cNvSpPr txBox="1"/>
          <p:nvPr/>
        </p:nvSpPr>
        <p:spPr>
          <a:xfrm>
            <a:off x="514350" y="238125"/>
            <a:ext cx="5765426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b="1" dirty="0">
                <a:solidFill>
                  <a:srgbClr val="FFFFFF"/>
                </a:solidFill>
                <a:latin typeface="Raleway"/>
              </a:rPr>
              <a:t>Monitoraggio di un task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D3B7B6-8320-4E5B-BA43-1F3F7898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z="1800" smtClean="0">
                <a:solidFill>
                  <a:schemeClr val="bg1"/>
                </a:solidFill>
                <a:latin typeface="Raleway"/>
              </a:rPr>
              <a:t>13</a:t>
            </a:fld>
            <a:endParaRPr lang="de-DE" sz="1800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5" name="Immagine 4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68785A99-8E99-43D7-84AB-18F2D6E8CB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99" y="1257300"/>
            <a:ext cx="6271990" cy="2582427"/>
          </a:xfrm>
          <a:prstGeom prst="rect">
            <a:avLst/>
          </a:prstGeom>
        </p:spPr>
      </p:pic>
      <p:pic>
        <p:nvPicPr>
          <p:cNvPr id="6" name="Immagine 6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6AC8546E-21D1-4A70-A475-A70799175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674" y="2189629"/>
            <a:ext cx="4642127" cy="396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DC997D-E8E4-4BB9-AC96-511295BBB7F2}"/>
              </a:ext>
            </a:extLst>
          </p:cNvPr>
          <p:cNvSpPr txBox="1"/>
          <p:nvPr/>
        </p:nvSpPr>
        <p:spPr>
          <a:xfrm>
            <a:off x="514349" y="238125"/>
            <a:ext cx="7298391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b="1" dirty="0">
                <a:solidFill>
                  <a:srgbClr val="FFFFFF"/>
                </a:solidFill>
                <a:latin typeface="Raleway"/>
              </a:rPr>
              <a:t>Visione dei risultati di un task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D3B7B6-8320-4E5B-BA43-1F3F7898E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z="1800" smtClean="0">
                <a:solidFill>
                  <a:schemeClr val="bg1"/>
                </a:solidFill>
                <a:latin typeface="Raleway"/>
              </a:rPr>
              <a:t>14</a:t>
            </a:fld>
            <a:endParaRPr lang="de-DE" sz="1800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7" name="Immagine 4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3769D157-2587-460A-9E43-C6518FA78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293" y="976476"/>
            <a:ext cx="8593414" cy="490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6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E36C37F-FC83-424E-AC6D-AB664C17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z="1800" smtClean="0">
                <a:solidFill>
                  <a:schemeClr val="bg1"/>
                </a:solidFill>
                <a:latin typeface="Raleway"/>
              </a:rPr>
              <a:t>15</a:t>
            </a:fld>
            <a:endParaRPr lang="de-DE" sz="1800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0959605-C0B1-4D23-A632-79C58E18E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61" y="1176758"/>
            <a:ext cx="5437707" cy="4168308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A700F07-AFEA-4CFD-AAB4-F9AF59FDCD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12" y="1176758"/>
            <a:ext cx="4972430" cy="416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3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4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B1BC3D6E-AE2D-4BD2-AE60-9D81F29D2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550" y="314325"/>
            <a:ext cx="5656220" cy="2914511"/>
          </a:xfrm>
          <a:prstGeom prst="rect">
            <a:avLst/>
          </a:prstGeom>
        </p:spPr>
      </p:pic>
      <p:pic>
        <p:nvPicPr>
          <p:cNvPr id="6" name="Immagine 6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BEEB117D-3FEC-435A-B0C7-9131742D1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575" y="1038225"/>
            <a:ext cx="5422446" cy="4516976"/>
          </a:xfrm>
          <a:prstGeom prst="rect">
            <a:avLst/>
          </a:prstGeom>
        </p:spPr>
      </p:pic>
      <p:pic>
        <p:nvPicPr>
          <p:cNvPr id="8" name="Immagine 8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9A63E109-75DC-4029-880C-A7B47A22B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908" y="3543300"/>
            <a:ext cx="5858982" cy="2886707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E36C37F-FC83-424E-AC6D-AB664C171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z="1800" smtClean="0">
                <a:solidFill>
                  <a:schemeClr val="bg1"/>
                </a:solidFill>
                <a:latin typeface="Raleway"/>
              </a:rPr>
              <a:t>16</a:t>
            </a:fld>
            <a:endParaRPr lang="de-DE" sz="1800" dirty="0">
              <a:solidFill>
                <a:schemeClr val="bg1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68653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2448BA-8C2D-4AD9-8256-29F64A0B84F6}"/>
              </a:ext>
            </a:extLst>
          </p:cNvPr>
          <p:cNvSpPr txBox="1"/>
          <p:nvPr/>
        </p:nvSpPr>
        <p:spPr>
          <a:xfrm>
            <a:off x="628650" y="276225"/>
            <a:ext cx="7064067" cy="7080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b="1" dirty="0">
                <a:solidFill>
                  <a:srgbClr val="FFFFFF"/>
                </a:solidFill>
              </a:rPr>
              <a:t>Invio di notifiche con </a:t>
            </a:r>
            <a:r>
              <a:rPr lang="it-IT" sz="4000" b="1" dirty="0" err="1">
                <a:solidFill>
                  <a:srgbClr val="FFFFFF"/>
                </a:solidFill>
              </a:rPr>
              <a:t>Telegram</a:t>
            </a:r>
            <a:r>
              <a:rPr lang="it-IT" sz="4000" b="1" dirty="0">
                <a:solidFill>
                  <a:srgbClr val="FFFFFF"/>
                </a:solidFill>
              </a:rPr>
              <a:t> 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4C2FECE-5137-4EC4-934E-D37092EFE513}"/>
              </a:ext>
            </a:extLst>
          </p:cNvPr>
          <p:cNvSpPr txBox="1"/>
          <p:nvPr/>
        </p:nvSpPr>
        <p:spPr>
          <a:xfrm>
            <a:off x="533399" y="3915623"/>
            <a:ext cx="5340366" cy="110799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200" dirty="0">
                <a:solidFill>
                  <a:srgbClr val="FFFFFF"/>
                </a:solidFill>
                <a:latin typeface="Raleway"/>
              </a:rPr>
              <a:t>Inizialmente, invio delle notifiche ad account corrispondenti a numeri di telefono inseriti dall'utente;</a:t>
            </a:r>
            <a:endParaRPr lang="it-IT" dirty="0"/>
          </a:p>
        </p:txBody>
      </p:sp>
      <p:pic>
        <p:nvPicPr>
          <p:cNvPr id="5" name="Immagine 5" descr="Immagine che contiene bigliettodavisita, testo&#10;&#10;Descrizione generata con affidabilità elevata">
            <a:extLst>
              <a:ext uri="{FF2B5EF4-FFF2-40B4-BE49-F238E27FC236}">
                <a16:creationId xmlns:a16="http://schemas.microsoft.com/office/drawing/2014/main" id="{BC869680-4AB0-40FA-93AC-C0EB36124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978" y="1014579"/>
            <a:ext cx="5165035" cy="255073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97FBFB9-986D-412C-9867-8DF425C6C416}"/>
              </a:ext>
            </a:extLst>
          </p:cNvPr>
          <p:cNvSpPr txBox="1"/>
          <p:nvPr/>
        </p:nvSpPr>
        <p:spPr>
          <a:xfrm>
            <a:off x="533399" y="5178957"/>
            <a:ext cx="10883638" cy="110799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200" dirty="0">
                <a:solidFill>
                  <a:srgbClr val="FFFFFF"/>
                </a:solidFill>
                <a:latin typeface="Raleway"/>
              </a:rPr>
              <a:t>Successivamente, invio delle notifiche a una chat di un gruppo chiamato "</a:t>
            </a:r>
            <a:r>
              <a:rPr lang="it-IT" sz="2200" dirty="0" err="1">
                <a:solidFill>
                  <a:srgbClr val="FFFFFF"/>
                </a:solidFill>
                <a:latin typeface="Raleway"/>
              </a:rPr>
              <a:t>SparkERGroup</a:t>
            </a:r>
            <a:r>
              <a:rPr lang="it-IT" sz="2200" dirty="0">
                <a:solidFill>
                  <a:srgbClr val="FFFFFF"/>
                </a:solidFill>
                <a:latin typeface="Raleway"/>
              </a:rPr>
              <a:t>" in cui sono presenti il bot e tutti quelli a cui si desidera rivolgere i risultati di un test.  Possibilità di abitare o disabilitare l'invio delle notifiche.</a:t>
            </a:r>
            <a:endParaRPr lang="it-IT" dirty="0">
              <a:latin typeface="Raleway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0DEA603-511C-4DC1-A8DB-0247F41B3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6CD45B7-DFE2-4393-8D37-380FC36BF3AA}" type="slidenum">
              <a:rPr lang="de-DE" sz="1800" smtClean="0">
                <a:solidFill>
                  <a:schemeClr val="bg1"/>
                </a:solidFill>
                <a:latin typeface="Raleway"/>
              </a:rPr>
              <a:t>17</a:t>
            </a:fld>
            <a:endParaRPr lang="de-DE" sz="1800" dirty="0">
              <a:solidFill>
                <a:schemeClr val="bg1"/>
              </a:solidFill>
              <a:latin typeface="Raleway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73824FE-095A-4C66-ABAB-2A5B68777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403" y="1051124"/>
            <a:ext cx="3725902" cy="353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3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8D2760-9777-4100-85DB-0DA0D717C4A7}"/>
              </a:ext>
            </a:extLst>
          </p:cNvPr>
          <p:cNvSpPr txBox="1"/>
          <p:nvPr/>
        </p:nvSpPr>
        <p:spPr>
          <a:xfrm>
            <a:off x="561975" y="304800"/>
            <a:ext cx="8498859" cy="7080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b="1" dirty="0">
                <a:solidFill>
                  <a:srgbClr val="FFFFFF"/>
                </a:solidFill>
                <a:latin typeface="Raleway"/>
              </a:rPr>
              <a:t>Conclusioni e sviluppi futuri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6ACA69-ED5B-40ED-A7D7-C6518CB1688E}"/>
              </a:ext>
            </a:extLst>
          </p:cNvPr>
          <p:cNvSpPr txBox="1"/>
          <p:nvPr/>
        </p:nvSpPr>
        <p:spPr>
          <a:xfrm>
            <a:off x="495300" y="1447800"/>
            <a:ext cx="11215548" cy="449353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200" dirty="0">
                <a:solidFill>
                  <a:srgbClr val="FFFFFF"/>
                </a:solidFill>
                <a:latin typeface="Raleway"/>
              </a:rPr>
              <a:t>Acquisizione di nuove conoscenze e strumenti. </a:t>
            </a:r>
          </a:p>
          <a:p>
            <a:pPr marL="342900" indent="-342900" algn="just">
              <a:buFont typeface="Arial"/>
              <a:buChar char="•"/>
            </a:pPr>
            <a:endParaRPr lang="it-IT" sz="2200" dirty="0">
              <a:solidFill>
                <a:srgbClr val="FFFFFF"/>
              </a:solidFill>
              <a:latin typeface="Raleway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200" dirty="0">
                <a:solidFill>
                  <a:srgbClr val="FFFFFF"/>
                </a:solidFill>
                <a:latin typeface="Raleway"/>
              </a:rPr>
              <a:t>Approfondimento di concetti e metodi appresi durante i tre anni del corso di studi;</a:t>
            </a:r>
            <a:endParaRPr lang="it-IT" dirty="0"/>
          </a:p>
          <a:p>
            <a:pPr marL="342900" indent="-342900" algn="just">
              <a:buFont typeface="Arial"/>
              <a:buChar char="•"/>
            </a:pPr>
            <a:endParaRPr lang="it-IT" sz="2200" dirty="0">
              <a:solidFill>
                <a:srgbClr val="FFFFFF"/>
              </a:solidFill>
              <a:latin typeface="Raleway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200" dirty="0">
                <a:solidFill>
                  <a:srgbClr val="FFFFFF"/>
                </a:solidFill>
                <a:latin typeface="Raleway"/>
              </a:rPr>
              <a:t>Esperienza di progettazione e sviluppo di un'applicazione web per la risoluzione di un problema reale. L'applicazione sviluppata soddisfa quasi tutti i requisiti prefissati;</a:t>
            </a:r>
            <a:endParaRPr lang="it-IT" dirty="0"/>
          </a:p>
          <a:p>
            <a:pPr marL="342900" indent="-342900" algn="just">
              <a:buFont typeface="Arial"/>
              <a:buChar char="•"/>
            </a:pPr>
            <a:endParaRPr lang="it-IT" sz="2200" dirty="0">
              <a:solidFill>
                <a:srgbClr val="FFFFFF"/>
              </a:solidFill>
              <a:latin typeface="Raleway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200" dirty="0">
                <a:solidFill>
                  <a:srgbClr val="FFFFFF"/>
                </a:solidFill>
                <a:latin typeface="Raleway"/>
              </a:rPr>
              <a:t>Tra i principali sviluppi futuri si intravede soprattutto la modifica dell'uso di </a:t>
            </a:r>
            <a:r>
              <a:rPr lang="it-IT" sz="2200" dirty="0" err="1">
                <a:solidFill>
                  <a:srgbClr val="FFFFFF"/>
                </a:solidFill>
                <a:latin typeface="Raleway"/>
              </a:rPr>
              <a:t>Telegram</a:t>
            </a:r>
            <a:r>
              <a:rPr lang="it-IT" sz="2200" dirty="0">
                <a:solidFill>
                  <a:srgbClr val="FFFFFF"/>
                </a:solidFill>
                <a:latin typeface="Raleway"/>
              </a:rPr>
              <a:t> cercando una soluzione più vicina alla specifica originale;</a:t>
            </a:r>
          </a:p>
          <a:p>
            <a:pPr marL="342900" indent="-342900" algn="just">
              <a:buFont typeface="Arial"/>
              <a:buChar char="•"/>
            </a:pPr>
            <a:endParaRPr lang="it-IT" sz="2200" dirty="0">
              <a:solidFill>
                <a:srgbClr val="FFFFFF"/>
              </a:solidFill>
              <a:latin typeface="Raleway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200" dirty="0">
                <a:solidFill>
                  <a:srgbClr val="FFFFFF"/>
                </a:solidFill>
                <a:latin typeface="Raleway"/>
                <a:cs typeface="Calibri"/>
              </a:rPr>
              <a:t>Se </a:t>
            </a:r>
            <a:r>
              <a:rPr lang="it-IT" sz="2200" dirty="0" err="1">
                <a:solidFill>
                  <a:srgbClr val="FFFFFF"/>
                </a:solidFill>
                <a:latin typeface="Raleway"/>
                <a:cs typeface="Calibri"/>
              </a:rPr>
              <a:t>SparkER</a:t>
            </a:r>
            <a:r>
              <a:rPr lang="it-IT" sz="2200" dirty="0">
                <a:solidFill>
                  <a:srgbClr val="FFFFFF"/>
                </a:solidFill>
                <a:latin typeface="Raleway"/>
                <a:cs typeface="Calibri"/>
              </a:rPr>
              <a:t> dovesse subire modifiche o aggiornamenti, potrebbe essere richiesto di modificare l'applicazione di conseguenza.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7EAF8DA-4A42-4048-B1B7-9ACB9C33D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z="1800" smtClean="0">
                <a:solidFill>
                  <a:schemeClr val="bg1"/>
                </a:solidFill>
                <a:latin typeface="Raleway"/>
              </a:rPr>
              <a:t>18</a:t>
            </a:fld>
            <a:endParaRPr lang="de-DE" sz="1800" dirty="0">
              <a:solidFill>
                <a:schemeClr val="bg1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7110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FF4498D-0A9D-45B0-A2B7-0C7828761015}"/>
              </a:ext>
            </a:extLst>
          </p:cNvPr>
          <p:cNvSpPr txBox="1"/>
          <p:nvPr/>
        </p:nvSpPr>
        <p:spPr>
          <a:xfrm>
            <a:off x="3227293" y="3075057"/>
            <a:ext cx="5737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  <a:latin typeface="Raleway"/>
              </a:rPr>
              <a:t>Grazie per l’attenzione! </a:t>
            </a:r>
          </a:p>
        </p:txBody>
      </p:sp>
    </p:spTree>
    <p:extLst>
      <p:ext uri="{BB962C8B-B14F-4D97-AF65-F5344CB8AC3E}">
        <p14:creationId xmlns:p14="http://schemas.microsoft.com/office/powerpoint/2010/main" val="30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CA4C39E4-C95E-4A5E-B85B-A181979D9EA0}"/>
              </a:ext>
            </a:extLst>
          </p:cNvPr>
          <p:cNvSpPr txBox="1"/>
          <p:nvPr/>
        </p:nvSpPr>
        <p:spPr>
          <a:xfrm>
            <a:off x="545691" y="194721"/>
            <a:ext cx="215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>
                <a:solidFill>
                  <a:schemeClr val="bg1"/>
                </a:solidFill>
                <a:latin typeface="Raleway"/>
              </a:rPr>
              <a:t>Outline</a:t>
            </a:r>
            <a:endParaRPr lang="it-IT" sz="4000" b="1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CF0E12-C4CC-4BCE-B462-DCF14CB94787}"/>
              </a:ext>
            </a:extLst>
          </p:cNvPr>
          <p:cNvSpPr txBox="1"/>
          <p:nvPr/>
        </p:nvSpPr>
        <p:spPr>
          <a:xfrm>
            <a:off x="545691" y="982176"/>
            <a:ext cx="1111290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bg1"/>
                </a:solidFill>
                <a:latin typeface="Raleway"/>
              </a:rPr>
              <a:t>SparkER</a:t>
            </a:r>
            <a:r>
              <a:rPr lang="it-IT" sz="2400" dirty="0">
                <a:solidFill>
                  <a:schemeClr val="bg1"/>
                </a:solidFill>
                <a:latin typeface="Raleway"/>
              </a:rPr>
              <a:t> e </a:t>
            </a:r>
            <a:r>
              <a:rPr lang="it-IT" sz="2400" dirty="0" err="1">
                <a:solidFill>
                  <a:schemeClr val="bg1"/>
                </a:solidFill>
                <a:latin typeface="Raleway"/>
              </a:rPr>
              <a:t>Entity</a:t>
            </a:r>
            <a:r>
              <a:rPr lang="it-IT" sz="2400" dirty="0">
                <a:solidFill>
                  <a:schemeClr val="bg1"/>
                </a:solidFill>
                <a:latin typeface="Raleway"/>
              </a:rPr>
              <a:t> </a:t>
            </a:r>
            <a:r>
              <a:rPr lang="it-IT" sz="2400" dirty="0" err="1">
                <a:solidFill>
                  <a:schemeClr val="bg1"/>
                </a:solidFill>
                <a:latin typeface="Raleway"/>
              </a:rPr>
              <a:t>Resolution</a:t>
            </a:r>
            <a:endParaRPr lang="it-IT" sz="2400" dirty="0">
              <a:solidFill>
                <a:schemeClr val="bg1"/>
              </a:solidFill>
              <a:latin typeface="Raleway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/>
              </a:solidFill>
              <a:latin typeface="Raleway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/>
              </a:solidFill>
              <a:latin typeface="Raleway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Raleway"/>
              </a:rPr>
              <a:t>Obiettivi e strumenti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/>
              </a:solidFill>
              <a:latin typeface="Raleway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/>
              </a:solidFill>
              <a:latin typeface="Raleway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Raleway"/>
              </a:rPr>
              <a:t>Architettura dell’applicazione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/>
              </a:solidFill>
              <a:latin typeface="Raleway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/>
              </a:solidFill>
              <a:latin typeface="Raleway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Raleway"/>
              </a:rPr>
              <a:t>Funzionalità dell’applicazione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/>
              </a:solidFill>
              <a:latin typeface="Raleway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/>
              </a:solidFill>
              <a:latin typeface="Raleway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bg1"/>
                </a:solidFill>
                <a:latin typeface="Raleway"/>
              </a:rPr>
              <a:t>Conclusioni e sviluppi futuri 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EF9653F-9602-4812-88EF-B29F08309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z="1800" smtClean="0">
                <a:solidFill>
                  <a:schemeClr val="bg1"/>
                </a:solidFill>
                <a:latin typeface="Raleway"/>
              </a:rPr>
              <a:t>2</a:t>
            </a:fld>
            <a:endParaRPr lang="de-DE" sz="1800" dirty="0">
              <a:solidFill>
                <a:schemeClr val="bg1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23105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9B64E57-94FB-498F-BE23-F749CCF550F5}"/>
              </a:ext>
            </a:extLst>
          </p:cNvPr>
          <p:cNvSpPr txBox="1"/>
          <p:nvPr/>
        </p:nvSpPr>
        <p:spPr>
          <a:xfrm>
            <a:off x="833433" y="4135462"/>
            <a:ext cx="2166706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b="1" dirty="0" err="1">
                <a:solidFill>
                  <a:srgbClr val="FFFFFF"/>
                </a:solidFill>
                <a:latin typeface="Raleway"/>
              </a:rPr>
              <a:t>SparkER</a:t>
            </a:r>
            <a:endParaRPr lang="it-IT" sz="4000" b="1" dirty="0">
              <a:latin typeface="Raleway"/>
              <a:cs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C59C1FF-F370-48A8-914E-58055E801C76}"/>
              </a:ext>
            </a:extLst>
          </p:cNvPr>
          <p:cNvSpPr txBox="1"/>
          <p:nvPr/>
        </p:nvSpPr>
        <p:spPr>
          <a:xfrm>
            <a:off x="833433" y="1268874"/>
            <a:ext cx="10520367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dirty="0">
                <a:solidFill>
                  <a:srgbClr val="FFFFFF"/>
                </a:solidFill>
                <a:latin typeface="Raleway"/>
              </a:rPr>
              <a:t>Step fondamentale dell'integrazione dei dati che ha lo scopo di individuare e associare i profili di entità provenienti da diverse sorgenti di dati (complessità quadratica).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55104D-2AFD-4335-AE08-2DB382BB7792}"/>
              </a:ext>
            </a:extLst>
          </p:cNvPr>
          <p:cNvSpPr txBox="1"/>
          <p:nvPr/>
        </p:nvSpPr>
        <p:spPr>
          <a:xfrm>
            <a:off x="833433" y="4942795"/>
            <a:ext cx="10520367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dirty="0">
                <a:solidFill>
                  <a:srgbClr val="FFFFFF"/>
                </a:solidFill>
                <a:latin typeface="Raleway"/>
                <a:cs typeface="Calibri"/>
              </a:rPr>
              <a:t>Framework di ER che segue il modello illustrato. È stato sviluppato dal gruppo di ricerca sulle Basi di Dati, </a:t>
            </a:r>
            <a:r>
              <a:rPr lang="it-IT" dirty="0" err="1">
                <a:solidFill>
                  <a:srgbClr val="FFFFFF"/>
                </a:solidFill>
                <a:latin typeface="Raleway"/>
                <a:cs typeface="Calibri"/>
              </a:rPr>
              <a:t>DBGroup</a:t>
            </a:r>
            <a:r>
              <a:rPr lang="it-IT" dirty="0">
                <a:solidFill>
                  <a:srgbClr val="FFFFFF"/>
                </a:solidFill>
                <a:latin typeface="Raleway"/>
                <a:cs typeface="Calibri"/>
              </a:rPr>
              <a:t>;  implementato</a:t>
            </a:r>
            <a:r>
              <a:rPr lang="it-IT" dirty="0">
                <a:solidFill>
                  <a:srgbClr val="FFFFFF"/>
                </a:solidFill>
                <a:latin typeface="Raleway"/>
              </a:rPr>
              <a:t> per Apache </a:t>
            </a:r>
            <a:r>
              <a:rPr lang="it-IT" dirty="0" err="1">
                <a:solidFill>
                  <a:srgbClr val="FFFFFF"/>
                </a:solidFill>
                <a:latin typeface="Raleway"/>
              </a:rPr>
              <a:t>Spark</a:t>
            </a:r>
            <a:r>
              <a:rPr lang="it-IT" dirty="0">
                <a:solidFill>
                  <a:srgbClr val="FFFFFF"/>
                </a:solidFill>
                <a:latin typeface="Raleway"/>
              </a:rPr>
              <a:t>, </a:t>
            </a:r>
            <a:r>
              <a:rPr lang="it-IT" dirty="0" err="1">
                <a:solidFill>
                  <a:srgbClr val="FFFFFF"/>
                </a:solidFill>
                <a:latin typeface="Raleway"/>
              </a:rPr>
              <a:t>middleware</a:t>
            </a:r>
            <a:r>
              <a:rPr lang="it-IT" dirty="0">
                <a:solidFill>
                  <a:srgbClr val="FFFFFF"/>
                </a:solidFill>
                <a:latin typeface="Raleway"/>
              </a:rPr>
              <a:t> per la gestione dei Big Data;</a:t>
            </a:r>
            <a:endParaRPr lang="it-IT" dirty="0">
              <a:cs typeface="Calibri"/>
            </a:endParaRP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50746168-BA3B-428F-8051-B2766439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06871" y="6290590"/>
            <a:ext cx="3446929" cy="430886"/>
          </a:xfrm>
        </p:spPr>
        <p:txBody>
          <a:bodyPr/>
          <a:lstStyle/>
          <a:p>
            <a:fld id="{66CD45B7-DFE2-4393-8D37-380FC36BF3AA}" type="slidenum">
              <a:rPr lang="de-DE" sz="1800" smtClean="0">
                <a:solidFill>
                  <a:schemeClr val="bg1"/>
                </a:solidFill>
                <a:latin typeface="Raleway"/>
              </a:rPr>
              <a:t>3</a:t>
            </a:fld>
            <a:endParaRPr lang="de-DE" sz="1800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6256C6-0069-4466-8D23-6440B487D17E}"/>
              </a:ext>
            </a:extLst>
          </p:cNvPr>
          <p:cNvSpPr txBox="1"/>
          <p:nvPr/>
        </p:nvSpPr>
        <p:spPr>
          <a:xfrm>
            <a:off x="833433" y="247611"/>
            <a:ext cx="4303343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b="1" dirty="0" err="1">
                <a:solidFill>
                  <a:srgbClr val="FFFFFF"/>
                </a:solidFill>
                <a:latin typeface="Raleway"/>
              </a:rPr>
              <a:t>Entity</a:t>
            </a:r>
            <a:r>
              <a:rPr lang="it-IT" sz="4000" b="1" dirty="0">
                <a:solidFill>
                  <a:srgbClr val="FFFFFF"/>
                </a:solidFill>
                <a:latin typeface="Raleway"/>
              </a:rPr>
              <a:t> </a:t>
            </a:r>
            <a:r>
              <a:rPr lang="it-IT" sz="4000" b="1" dirty="0" err="1">
                <a:solidFill>
                  <a:srgbClr val="FFFFFF"/>
                </a:solidFill>
                <a:latin typeface="Raleway"/>
              </a:rPr>
              <a:t>Resolution</a:t>
            </a:r>
            <a:endParaRPr lang="it-IT" sz="4000" b="1" dirty="0">
              <a:latin typeface="Raleway"/>
              <a:cs typeface="Calibri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6350D56B-5401-4D81-8603-A1DAEA09E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976" y="2672267"/>
            <a:ext cx="8693279" cy="7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9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18D2760-9777-4100-85DB-0DA0D717C4A7}"/>
              </a:ext>
            </a:extLst>
          </p:cNvPr>
          <p:cNvSpPr txBox="1"/>
          <p:nvPr/>
        </p:nvSpPr>
        <p:spPr>
          <a:xfrm>
            <a:off x="553010" y="202738"/>
            <a:ext cx="2358069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b="1" dirty="0">
                <a:solidFill>
                  <a:srgbClr val="FFFFFF"/>
                </a:solidFill>
                <a:latin typeface="Raleway"/>
              </a:rPr>
              <a:t>Obiettivi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C6ACA69-ED5B-40ED-A7D7-C6518CB1688E}"/>
              </a:ext>
            </a:extLst>
          </p:cNvPr>
          <p:cNvSpPr txBox="1"/>
          <p:nvPr/>
        </p:nvSpPr>
        <p:spPr>
          <a:xfrm>
            <a:off x="833719" y="1130673"/>
            <a:ext cx="10520081" cy="517064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200" dirty="0">
                <a:solidFill>
                  <a:srgbClr val="FFFFFF"/>
                </a:solidFill>
                <a:latin typeface="Raleway"/>
              </a:rPr>
              <a:t>Fornire un'interfaccia grafica a </a:t>
            </a:r>
            <a:r>
              <a:rPr lang="it-IT" sz="2200" dirty="0" err="1">
                <a:solidFill>
                  <a:srgbClr val="FFFFFF"/>
                </a:solidFill>
                <a:latin typeface="Raleway"/>
              </a:rPr>
              <a:t>SparkER</a:t>
            </a:r>
            <a:r>
              <a:rPr lang="it-IT" sz="2200" dirty="0">
                <a:solidFill>
                  <a:srgbClr val="FFFFFF"/>
                </a:solidFill>
                <a:latin typeface="Raleway"/>
              </a:rPr>
              <a:t>, la quale renda accessibile l'utilizzo anche a un utente non avanzato;</a:t>
            </a:r>
            <a:endParaRPr lang="it-IT" sz="2200" dirty="0" err="1">
              <a:solidFill>
                <a:srgbClr val="FFFFFF"/>
              </a:solidFill>
              <a:latin typeface="Raleway"/>
            </a:endParaRPr>
          </a:p>
          <a:p>
            <a:pPr marL="342900" indent="-342900" algn="just">
              <a:buFont typeface="Arial"/>
              <a:buChar char="•"/>
            </a:pPr>
            <a:endParaRPr lang="it-IT" sz="2200" dirty="0">
              <a:solidFill>
                <a:srgbClr val="FFFFFF"/>
              </a:solidFill>
              <a:latin typeface="Raleway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200" dirty="0">
                <a:solidFill>
                  <a:srgbClr val="FFFFFF"/>
                </a:solidFill>
                <a:latin typeface="Raleway"/>
                <a:cs typeface="Calibri"/>
              </a:rPr>
              <a:t>Configurazione di </a:t>
            </a:r>
            <a:r>
              <a:rPr lang="it-IT" sz="2200" dirty="0" err="1">
                <a:solidFill>
                  <a:srgbClr val="FFFFFF"/>
                </a:solidFill>
                <a:latin typeface="Raleway"/>
                <a:cs typeface="Calibri"/>
              </a:rPr>
              <a:t>SparkER</a:t>
            </a:r>
            <a:r>
              <a:rPr lang="it-IT" sz="2200" dirty="0">
                <a:solidFill>
                  <a:srgbClr val="FFFFFF"/>
                </a:solidFill>
                <a:latin typeface="Raleway"/>
                <a:cs typeface="Calibri"/>
              </a:rPr>
              <a:t> per il lancio di un task di ER;</a:t>
            </a:r>
          </a:p>
          <a:p>
            <a:pPr marL="342900" indent="-342900" algn="just">
              <a:buFont typeface="Arial"/>
              <a:buChar char="•"/>
            </a:pPr>
            <a:endParaRPr lang="it-IT" sz="2200" dirty="0">
              <a:solidFill>
                <a:srgbClr val="FFFFFF"/>
              </a:solidFill>
              <a:latin typeface="Raleway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200" dirty="0">
                <a:solidFill>
                  <a:srgbClr val="FFFFFF"/>
                </a:solidFill>
                <a:latin typeface="Raleway"/>
                <a:cs typeface="Calibri"/>
              </a:rPr>
              <a:t>Monitoraggio un task durante la sua esecuzione;</a:t>
            </a:r>
          </a:p>
          <a:p>
            <a:pPr marL="342900" indent="-342900" algn="just">
              <a:buFont typeface="Arial"/>
              <a:buChar char="•"/>
            </a:pPr>
            <a:endParaRPr lang="it-IT" sz="2200" dirty="0">
              <a:solidFill>
                <a:srgbClr val="FFFFFF"/>
              </a:solidFill>
              <a:latin typeface="Raleway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200" dirty="0">
                <a:solidFill>
                  <a:srgbClr val="FFFFFF"/>
                </a:solidFill>
                <a:latin typeface="Raleway"/>
                <a:cs typeface="Calibri"/>
              </a:rPr>
              <a:t>Visualizzazione grafica dei risultati che permetta anche e il confronto tra uno o più task;</a:t>
            </a:r>
          </a:p>
          <a:p>
            <a:pPr marL="342900" indent="-342900" algn="just">
              <a:buFont typeface="Arial"/>
              <a:buChar char="•"/>
            </a:pPr>
            <a:endParaRPr lang="it-IT" sz="2200" dirty="0">
              <a:solidFill>
                <a:srgbClr val="FFFFFF"/>
              </a:solidFill>
              <a:latin typeface="Raleway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200" dirty="0">
                <a:solidFill>
                  <a:srgbClr val="FFFFFF"/>
                </a:solidFill>
                <a:latin typeface="Raleway"/>
                <a:cs typeface="Calibri"/>
              </a:rPr>
              <a:t>Invio dei risultati all'utente tramite il servizio di messaggistica </a:t>
            </a:r>
            <a:r>
              <a:rPr lang="it-IT" sz="2200" dirty="0" err="1">
                <a:solidFill>
                  <a:srgbClr val="FFFFFF"/>
                </a:solidFill>
                <a:latin typeface="Raleway"/>
                <a:cs typeface="Calibri"/>
              </a:rPr>
              <a:t>Telegram</a:t>
            </a:r>
            <a:r>
              <a:rPr lang="it-IT" sz="2200" dirty="0">
                <a:solidFill>
                  <a:srgbClr val="FFFFFF"/>
                </a:solidFill>
                <a:latin typeface="Raleway"/>
                <a:cs typeface="Calibri"/>
              </a:rPr>
              <a:t>;</a:t>
            </a:r>
          </a:p>
          <a:p>
            <a:pPr marL="342900" indent="-342900" algn="just">
              <a:buFont typeface="Arial"/>
              <a:buChar char="•"/>
            </a:pPr>
            <a:endParaRPr lang="it-IT" sz="2200" dirty="0">
              <a:solidFill>
                <a:srgbClr val="FFFFFF"/>
              </a:solidFill>
              <a:latin typeface="Raleway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200" dirty="0">
                <a:solidFill>
                  <a:srgbClr val="FFFFFF"/>
                </a:solidFill>
                <a:latin typeface="Raleway"/>
                <a:cs typeface="Calibri"/>
              </a:rPr>
              <a:t>Accessibilità dell'applicazione da qualsiasi dispositivo (responsive web design);</a:t>
            </a:r>
          </a:p>
          <a:p>
            <a:pPr marL="342900" indent="-342900" algn="just">
              <a:buFont typeface="Arial"/>
              <a:buChar char="•"/>
            </a:pPr>
            <a:endParaRPr lang="it-IT" sz="2200" dirty="0">
              <a:solidFill>
                <a:srgbClr val="FFFFFF"/>
              </a:solidFill>
              <a:latin typeface="Raleway"/>
              <a:cs typeface="Calibri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200" dirty="0">
                <a:solidFill>
                  <a:srgbClr val="FFFFFF"/>
                </a:solidFill>
                <a:latin typeface="Raleway"/>
                <a:cs typeface="Calibri"/>
              </a:rPr>
              <a:t>Utilizzo di file JSON per il salvataggio dei dati.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D4DF62-1ED0-472D-8965-13125508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z="1800" smtClean="0">
                <a:solidFill>
                  <a:schemeClr val="bg1"/>
                </a:solidFill>
                <a:latin typeface="Raleway"/>
              </a:rPr>
              <a:t>4</a:t>
            </a:fld>
            <a:endParaRPr lang="de-DE" sz="1800" dirty="0">
              <a:solidFill>
                <a:schemeClr val="bg1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4587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DC997D-E8E4-4BB9-AC96-511295BBB7F2}"/>
              </a:ext>
            </a:extLst>
          </p:cNvPr>
          <p:cNvSpPr txBox="1"/>
          <p:nvPr/>
        </p:nvSpPr>
        <p:spPr>
          <a:xfrm>
            <a:off x="593933" y="207271"/>
            <a:ext cx="3875504" cy="7080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b="1" dirty="0">
                <a:solidFill>
                  <a:srgbClr val="FFFFFF"/>
                </a:solidFill>
                <a:latin typeface="Raleway"/>
              </a:rPr>
              <a:t>Strumenti usati</a:t>
            </a:r>
            <a:endParaRPr lang="it-IT" dirty="0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9D73E286-25B2-4AE6-933E-37BAF68984C7}"/>
              </a:ext>
            </a:extLst>
          </p:cNvPr>
          <p:cNvSpPr/>
          <p:nvPr/>
        </p:nvSpPr>
        <p:spPr>
          <a:xfrm>
            <a:off x="6771324" y="1053076"/>
            <a:ext cx="4271836" cy="511660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5A7828E1-0681-41FE-96C3-9CC1A50AA36B}"/>
              </a:ext>
            </a:extLst>
          </p:cNvPr>
          <p:cNvSpPr/>
          <p:nvPr/>
        </p:nvSpPr>
        <p:spPr>
          <a:xfrm>
            <a:off x="1148840" y="1053076"/>
            <a:ext cx="5091065" cy="51166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F573D69A-5C69-4BE9-A34F-8978F9E7A3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692" y="5053681"/>
            <a:ext cx="2888022" cy="76821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E2349B6-DE1A-4197-B443-2DE33A9E3B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41" y="4205673"/>
            <a:ext cx="3578082" cy="59277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AACE0597-D94D-4069-9B9F-E35037BDE6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852" y="1313070"/>
            <a:ext cx="1172415" cy="1172415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3E82F68-F2A0-4095-A886-3878FA3676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495" y="2724292"/>
            <a:ext cx="922499" cy="1242573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D141C570-F609-427D-8EAC-658313C5F1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184" y="1313071"/>
            <a:ext cx="1172415" cy="1172415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19797F20-407C-4E5F-9AC8-4E7CC3DD9BA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170" y="2730051"/>
            <a:ext cx="1426685" cy="1198192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CFA26467-3164-42D6-84B0-7622B182F7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141" y="4502058"/>
            <a:ext cx="1216201" cy="1216201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7B8CAFCA-31A3-4704-B2C1-8B3B9244F0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810" y="1586943"/>
            <a:ext cx="2668862" cy="790774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729F98FB-5EC1-46FB-8393-09BA689FED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770" y="2707861"/>
            <a:ext cx="2898942" cy="1133909"/>
          </a:xfrm>
          <a:prstGeom prst="rect">
            <a:avLst/>
          </a:prstGeom>
        </p:spPr>
      </p:pic>
      <p:sp>
        <p:nvSpPr>
          <p:cNvPr id="32" name="Segnaposto numero diapositiva 31">
            <a:extLst>
              <a:ext uri="{FF2B5EF4-FFF2-40B4-BE49-F238E27FC236}">
                <a16:creationId xmlns:a16="http://schemas.microsoft.com/office/drawing/2014/main" id="{7CF76D96-01D7-45DF-B41A-4C9857FC4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z="1800" smtClean="0">
                <a:solidFill>
                  <a:schemeClr val="bg1"/>
                </a:solidFill>
                <a:latin typeface="Raleway"/>
              </a:rPr>
              <a:t>5</a:t>
            </a:fld>
            <a:endParaRPr lang="de-DE" sz="1800" dirty="0">
              <a:solidFill>
                <a:schemeClr val="bg1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204701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DC997D-E8E4-4BB9-AC96-511295BBB7F2}"/>
              </a:ext>
            </a:extLst>
          </p:cNvPr>
          <p:cNvSpPr txBox="1"/>
          <p:nvPr/>
        </p:nvSpPr>
        <p:spPr>
          <a:xfrm>
            <a:off x="583241" y="-10995"/>
            <a:ext cx="7288367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b="1" dirty="0">
                <a:solidFill>
                  <a:srgbClr val="FFFFFF"/>
                </a:solidFill>
                <a:latin typeface="Raleway"/>
              </a:rPr>
              <a:t>Architettura dell'applicazione</a:t>
            </a:r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69381B9-546E-49F9-9484-5DB19EE4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z="1800" smtClean="0">
                <a:solidFill>
                  <a:schemeClr val="bg1"/>
                </a:solidFill>
                <a:latin typeface="Raleway"/>
              </a:rPr>
              <a:t>6</a:t>
            </a:fld>
            <a:endParaRPr lang="de-DE" sz="1800" dirty="0">
              <a:solidFill>
                <a:schemeClr val="bg1"/>
              </a:solidFill>
              <a:latin typeface="Raleway"/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D0E33CBE-500E-4810-A666-18D563E7BD71}"/>
              </a:ext>
            </a:extLst>
          </p:cNvPr>
          <p:cNvSpPr/>
          <p:nvPr/>
        </p:nvSpPr>
        <p:spPr>
          <a:xfrm>
            <a:off x="4868410" y="765036"/>
            <a:ext cx="2455180" cy="8620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0B29852-D46C-4B21-92B3-E42728949E15}"/>
              </a:ext>
            </a:extLst>
          </p:cNvPr>
          <p:cNvSpPr txBox="1"/>
          <p:nvPr/>
        </p:nvSpPr>
        <p:spPr>
          <a:xfrm>
            <a:off x="5154706" y="871739"/>
            <a:ext cx="188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Client</a:t>
            </a:r>
            <a:r>
              <a:rPr lang="it-IT" dirty="0"/>
              <a:t> (Browser)</a:t>
            </a:r>
          </a:p>
          <a:p>
            <a:pPr algn="ctr"/>
            <a:r>
              <a:rPr lang="it-IT" dirty="0"/>
              <a:t>HTML5, JS &amp; CSS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672742B-CC75-4ADB-95F4-9FEBF9EDA652}"/>
              </a:ext>
            </a:extLst>
          </p:cNvPr>
          <p:cNvSpPr/>
          <p:nvPr/>
        </p:nvSpPr>
        <p:spPr>
          <a:xfrm>
            <a:off x="4868410" y="1903951"/>
            <a:ext cx="2455180" cy="8620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D7FFD56-36D6-4204-8B3B-A39F0F2BD885}"/>
              </a:ext>
            </a:extLst>
          </p:cNvPr>
          <p:cNvSpPr txBox="1"/>
          <p:nvPr/>
        </p:nvSpPr>
        <p:spPr>
          <a:xfrm>
            <a:off x="5154706" y="2011814"/>
            <a:ext cx="188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Server web</a:t>
            </a:r>
            <a:endParaRPr lang="it-IT" dirty="0"/>
          </a:p>
          <a:p>
            <a:pPr algn="ctr"/>
            <a:r>
              <a:rPr lang="it-IT" dirty="0"/>
              <a:t>HTML5, JS &amp; CSS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63804E23-705C-4B1E-82B8-6699BD72228A}"/>
              </a:ext>
            </a:extLst>
          </p:cNvPr>
          <p:cNvCxnSpPr/>
          <p:nvPr/>
        </p:nvCxnSpPr>
        <p:spPr>
          <a:xfrm>
            <a:off x="5661212" y="1627094"/>
            <a:ext cx="0" cy="2768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97287F87-2C1C-4D96-932B-BEAE8103570A}"/>
              </a:ext>
            </a:extLst>
          </p:cNvPr>
          <p:cNvCxnSpPr/>
          <p:nvPr/>
        </p:nvCxnSpPr>
        <p:spPr>
          <a:xfrm flipV="1">
            <a:off x="6589061" y="1627094"/>
            <a:ext cx="0" cy="2768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D931ED8F-1DA3-48B4-B01B-E41B0B2D83C5}"/>
              </a:ext>
            </a:extLst>
          </p:cNvPr>
          <p:cNvSpPr/>
          <p:nvPr/>
        </p:nvSpPr>
        <p:spPr>
          <a:xfrm>
            <a:off x="5190439" y="3060941"/>
            <a:ext cx="1814778" cy="8620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5ADAD52-FD99-4812-BB9A-E2DAF7B3CC5B}"/>
              </a:ext>
            </a:extLst>
          </p:cNvPr>
          <p:cNvSpPr txBox="1"/>
          <p:nvPr/>
        </p:nvSpPr>
        <p:spPr>
          <a:xfrm>
            <a:off x="5400230" y="3168804"/>
            <a:ext cx="1391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Application</a:t>
            </a:r>
            <a:endParaRPr lang="it-IT" dirty="0"/>
          </a:p>
          <a:p>
            <a:pPr algn="ctr"/>
            <a:r>
              <a:rPr lang="it-IT" dirty="0"/>
              <a:t>PYTHON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8F648082-0E67-4179-B2A7-BDED94689324}"/>
              </a:ext>
            </a:extLst>
          </p:cNvPr>
          <p:cNvCxnSpPr/>
          <p:nvPr/>
        </p:nvCxnSpPr>
        <p:spPr>
          <a:xfrm>
            <a:off x="5652248" y="2766009"/>
            <a:ext cx="0" cy="2768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11B38DE-A16F-48D4-B6A6-4109E6948054}"/>
              </a:ext>
            </a:extLst>
          </p:cNvPr>
          <p:cNvCxnSpPr/>
          <p:nvPr/>
        </p:nvCxnSpPr>
        <p:spPr>
          <a:xfrm flipV="1">
            <a:off x="6589061" y="2784084"/>
            <a:ext cx="0" cy="2768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magine 20">
            <a:extLst>
              <a:ext uri="{FF2B5EF4-FFF2-40B4-BE49-F238E27FC236}">
                <a16:creationId xmlns:a16="http://schemas.microsoft.com/office/drawing/2014/main" id="{7E59F7D3-D57C-461A-B3EE-FB22EBFA1F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567" y="4969405"/>
            <a:ext cx="1667240" cy="1249498"/>
          </a:xfrm>
          <a:prstGeom prst="rect">
            <a:avLst/>
          </a:prstGeom>
        </p:spPr>
      </p:pic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849654BE-632E-4C61-A1A0-9F97A96E9C87}"/>
              </a:ext>
            </a:extLst>
          </p:cNvPr>
          <p:cNvCxnSpPr>
            <a:cxnSpLocks/>
            <a:endCxn id="21" idx="0"/>
          </p:cNvCxnSpPr>
          <p:nvPr/>
        </p:nvCxnSpPr>
        <p:spPr>
          <a:xfrm>
            <a:off x="6531480" y="3922998"/>
            <a:ext cx="686707" cy="10464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DAA2B33B-DE20-481B-AB44-52983FBC09CA}"/>
              </a:ext>
            </a:extLst>
          </p:cNvPr>
          <p:cNvSpPr txBox="1"/>
          <p:nvPr/>
        </p:nvSpPr>
        <p:spPr>
          <a:xfrm>
            <a:off x="6531480" y="6161109"/>
            <a:ext cx="147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SparkER</a:t>
            </a:r>
            <a:endParaRPr lang="it-IT" b="1" dirty="0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FE36B663-6FD5-4C95-92CB-B69836A2B5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125" y="4293266"/>
            <a:ext cx="1046407" cy="1046407"/>
          </a:xfrm>
          <a:prstGeom prst="rect">
            <a:avLst/>
          </a:prstGeom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888D509E-2D9A-4B2C-9088-11BF98EEB3F3}"/>
              </a:ext>
            </a:extLst>
          </p:cNvPr>
          <p:cNvSpPr txBox="1"/>
          <p:nvPr/>
        </p:nvSpPr>
        <p:spPr>
          <a:xfrm>
            <a:off x="8296789" y="5451192"/>
            <a:ext cx="1475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JSON </a:t>
            </a:r>
            <a:r>
              <a:rPr lang="it-IT" b="1" dirty="0" err="1"/>
              <a:t>files</a:t>
            </a:r>
            <a:endParaRPr lang="it-IT" b="1" dirty="0"/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18B96E9D-DA64-4351-8F96-E84F7956D867}"/>
              </a:ext>
            </a:extLst>
          </p:cNvPr>
          <p:cNvCxnSpPr>
            <a:cxnSpLocks/>
          </p:cNvCxnSpPr>
          <p:nvPr/>
        </p:nvCxnSpPr>
        <p:spPr>
          <a:xfrm>
            <a:off x="7004739" y="3812415"/>
            <a:ext cx="1605383" cy="510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Immagine 48">
            <a:extLst>
              <a:ext uri="{FF2B5EF4-FFF2-40B4-BE49-F238E27FC236}">
                <a16:creationId xmlns:a16="http://schemas.microsoft.com/office/drawing/2014/main" id="{BF4C799F-F624-4F42-AE3A-6DAB08831A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695" y="3022290"/>
            <a:ext cx="939358" cy="939358"/>
          </a:xfrm>
          <a:prstGeom prst="rect">
            <a:avLst/>
          </a:prstGeom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BF3667D6-0BD6-4A30-925A-C3033D6A112B}"/>
              </a:ext>
            </a:extLst>
          </p:cNvPr>
          <p:cNvSpPr txBox="1"/>
          <p:nvPr/>
        </p:nvSpPr>
        <p:spPr>
          <a:xfrm>
            <a:off x="10263529" y="3168804"/>
            <a:ext cx="1475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Telegram</a:t>
            </a:r>
            <a:r>
              <a:rPr lang="it-IT" b="1" dirty="0"/>
              <a:t> </a:t>
            </a:r>
          </a:p>
          <a:p>
            <a:pPr algn="ctr"/>
            <a:r>
              <a:rPr lang="it-IT" b="1" dirty="0"/>
              <a:t>bot</a:t>
            </a:r>
          </a:p>
        </p:txBody>
      </p:sp>
      <p:cxnSp>
        <p:nvCxnSpPr>
          <p:cNvPr id="58" name="Connettore 2 57">
            <a:extLst>
              <a:ext uri="{FF2B5EF4-FFF2-40B4-BE49-F238E27FC236}">
                <a16:creationId xmlns:a16="http://schemas.microsoft.com/office/drawing/2014/main" id="{AE8C8D30-CB9A-4012-BD76-948CA3F18A17}"/>
              </a:ext>
            </a:extLst>
          </p:cNvPr>
          <p:cNvCxnSpPr>
            <a:stCxn id="16" idx="3"/>
            <a:endCxn id="49" idx="1"/>
          </p:cNvCxnSpPr>
          <p:nvPr/>
        </p:nvCxnSpPr>
        <p:spPr>
          <a:xfrm flipV="1">
            <a:off x="7005217" y="3491969"/>
            <a:ext cx="237247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Immagine 60">
            <a:extLst>
              <a:ext uri="{FF2B5EF4-FFF2-40B4-BE49-F238E27FC236}">
                <a16:creationId xmlns:a16="http://schemas.microsoft.com/office/drawing/2014/main" id="{E1AAA863-77B9-4252-ABAE-10DAF6EFCD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851" y="4293266"/>
            <a:ext cx="1046407" cy="1046407"/>
          </a:xfrm>
          <a:prstGeom prst="rect">
            <a:avLst/>
          </a:prstGeom>
        </p:spPr>
      </p:pic>
      <p:cxnSp>
        <p:nvCxnSpPr>
          <p:cNvPr id="64" name="Connettore 2 63">
            <a:extLst>
              <a:ext uri="{FF2B5EF4-FFF2-40B4-BE49-F238E27FC236}">
                <a16:creationId xmlns:a16="http://schemas.microsoft.com/office/drawing/2014/main" id="{7668A1BA-2E4B-454F-9CB4-4D80B80F48A7}"/>
              </a:ext>
            </a:extLst>
          </p:cNvPr>
          <p:cNvCxnSpPr>
            <a:cxnSpLocks/>
          </p:cNvCxnSpPr>
          <p:nvPr/>
        </p:nvCxnSpPr>
        <p:spPr>
          <a:xfrm flipH="1">
            <a:off x="3933018" y="3812415"/>
            <a:ext cx="1257421" cy="510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12278ACB-B590-4EB1-BBBB-B374E16EE797}"/>
              </a:ext>
            </a:extLst>
          </p:cNvPr>
          <p:cNvSpPr txBox="1"/>
          <p:nvPr/>
        </p:nvSpPr>
        <p:spPr>
          <a:xfrm>
            <a:off x="2966682" y="5369403"/>
            <a:ext cx="126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Log </a:t>
            </a:r>
            <a:r>
              <a:rPr lang="it-IT" b="1" dirty="0" err="1"/>
              <a:t>files</a:t>
            </a:r>
            <a:endParaRPr lang="it-IT" b="1" dirty="0"/>
          </a:p>
        </p:txBody>
      </p:sp>
      <p:pic>
        <p:nvPicPr>
          <p:cNvPr id="75" name="Immagine 74">
            <a:extLst>
              <a:ext uri="{FF2B5EF4-FFF2-40B4-BE49-F238E27FC236}">
                <a16:creationId xmlns:a16="http://schemas.microsoft.com/office/drawing/2014/main" id="{7F6167FB-C842-4947-8790-8DFA6EC097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43" y="4972131"/>
            <a:ext cx="1188978" cy="1188978"/>
          </a:xfrm>
          <a:prstGeom prst="rect">
            <a:avLst/>
          </a:prstGeom>
        </p:spPr>
      </p:pic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ACE3E338-5301-4505-B9BE-031E73E58858}"/>
              </a:ext>
            </a:extLst>
          </p:cNvPr>
          <p:cNvSpPr txBox="1"/>
          <p:nvPr/>
        </p:nvSpPr>
        <p:spPr>
          <a:xfrm>
            <a:off x="4608560" y="6137713"/>
            <a:ext cx="126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/>
              <a:t>Datasets</a:t>
            </a:r>
            <a:endParaRPr lang="it-IT" b="1" dirty="0"/>
          </a:p>
        </p:txBody>
      </p: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id="{755D6E6D-E829-4DAE-BA93-9C7C78155F34}"/>
              </a:ext>
            </a:extLst>
          </p:cNvPr>
          <p:cNvCxnSpPr>
            <a:cxnSpLocks/>
            <a:endCxn id="75" idx="0"/>
          </p:cNvCxnSpPr>
          <p:nvPr/>
        </p:nvCxnSpPr>
        <p:spPr>
          <a:xfrm flipH="1">
            <a:off x="5238932" y="3922998"/>
            <a:ext cx="502653" cy="10491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Immagine 85">
            <a:extLst>
              <a:ext uri="{FF2B5EF4-FFF2-40B4-BE49-F238E27FC236}">
                <a16:creationId xmlns:a16="http://schemas.microsoft.com/office/drawing/2014/main" id="{FDD898DD-73BB-4D85-AB0F-67B87EE332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353" y="3022129"/>
            <a:ext cx="939519" cy="939519"/>
          </a:xfrm>
          <a:prstGeom prst="rect">
            <a:avLst/>
          </a:prstGeom>
        </p:spPr>
      </p:pic>
      <p:cxnSp>
        <p:nvCxnSpPr>
          <p:cNvPr id="88" name="Connettore 2 87">
            <a:extLst>
              <a:ext uri="{FF2B5EF4-FFF2-40B4-BE49-F238E27FC236}">
                <a16:creationId xmlns:a16="http://schemas.microsoft.com/office/drawing/2014/main" id="{B685DC26-6E96-49F0-A290-B429B4EBE7C0}"/>
              </a:ext>
            </a:extLst>
          </p:cNvPr>
          <p:cNvCxnSpPr>
            <a:stCxn id="16" idx="1"/>
            <a:endCxn id="86" idx="3"/>
          </p:cNvCxnSpPr>
          <p:nvPr/>
        </p:nvCxnSpPr>
        <p:spPr>
          <a:xfrm flipH="1" flipV="1">
            <a:off x="2797872" y="3491889"/>
            <a:ext cx="2392567" cy="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asellaDiTesto 90">
            <a:extLst>
              <a:ext uri="{FF2B5EF4-FFF2-40B4-BE49-F238E27FC236}">
                <a16:creationId xmlns:a16="http://schemas.microsoft.com/office/drawing/2014/main" id="{FADA1C12-C732-4CBF-96D0-605AE2912025}"/>
              </a:ext>
            </a:extLst>
          </p:cNvPr>
          <p:cNvSpPr txBox="1"/>
          <p:nvPr/>
        </p:nvSpPr>
        <p:spPr>
          <a:xfrm>
            <a:off x="225457" y="3168804"/>
            <a:ext cx="1596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Meta-</a:t>
            </a:r>
            <a:r>
              <a:rPr lang="it-IT" b="1" dirty="0" err="1"/>
              <a:t>blocking</a:t>
            </a:r>
            <a:r>
              <a:rPr lang="it-IT" b="1" dirty="0"/>
              <a:t> </a:t>
            </a:r>
            <a:r>
              <a:rPr lang="it-IT" b="1" dirty="0" err="1"/>
              <a:t>files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73643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DC997D-E8E4-4BB9-AC96-511295BBB7F2}"/>
              </a:ext>
            </a:extLst>
          </p:cNvPr>
          <p:cNvSpPr txBox="1"/>
          <p:nvPr/>
        </p:nvSpPr>
        <p:spPr>
          <a:xfrm>
            <a:off x="637053" y="222997"/>
            <a:ext cx="3092311" cy="7080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b="1" dirty="0">
                <a:solidFill>
                  <a:srgbClr val="FFFFFF"/>
                </a:solidFill>
                <a:latin typeface="Raleway"/>
              </a:rPr>
              <a:t>Lato client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4CAE749-D22B-42D8-B211-E3D0ACE2F6E7}"/>
              </a:ext>
            </a:extLst>
          </p:cNvPr>
          <p:cNvSpPr txBox="1"/>
          <p:nvPr/>
        </p:nvSpPr>
        <p:spPr>
          <a:xfrm>
            <a:off x="838200" y="1351506"/>
            <a:ext cx="5506145" cy="415498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200" dirty="0" err="1">
                <a:solidFill>
                  <a:srgbClr val="FFFFFF"/>
                </a:solidFill>
              </a:rPr>
              <a:t>AngularJS</a:t>
            </a:r>
            <a:r>
              <a:rPr lang="it-IT" sz="2200" dirty="0">
                <a:solidFill>
                  <a:srgbClr val="FFFFFF"/>
                </a:solidFill>
              </a:rPr>
              <a:t> fornisce un'architettura che segue il pattern MVC, composta da tre elementi:</a:t>
            </a:r>
          </a:p>
          <a:p>
            <a:pPr algn="just"/>
            <a:endParaRPr lang="it-IT" sz="2200" dirty="0">
              <a:solidFill>
                <a:srgbClr val="FFFFFF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200" b="1" dirty="0">
                <a:solidFill>
                  <a:srgbClr val="FFFFFF"/>
                </a:solidFill>
              </a:rPr>
              <a:t>Model</a:t>
            </a:r>
            <a:r>
              <a:rPr lang="it-IT" sz="2200" dirty="0">
                <a:solidFill>
                  <a:srgbClr val="FFFFFF"/>
                </a:solidFill>
              </a:rPr>
              <a:t>. Fornisce i metodi per accedere ai dati dell'applicazione; </a:t>
            </a:r>
          </a:p>
          <a:p>
            <a:pPr marL="342900" indent="-342900" algn="just">
              <a:buFont typeface="Arial"/>
              <a:buChar char="•"/>
            </a:pPr>
            <a:endParaRPr lang="it-IT" sz="2200" dirty="0">
              <a:solidFill>
                <a:srgbClr val="FFFFFF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200" b="1" dirty="0" err="1">
                <a:solidFill>
                  <a:srgbClr val="FFFFFF"/>
                </a:solidFill>
              </a:rPr>
              <a:t>View</a:t>
            </a:r>
            <a:r>
              <a:rPr lang="it-IT" sz="2200" dirty="0">
                <a:solidFill>
                  <a:srgbClr val="FFFFFF"/>
                </a:solidFill>
              </a:rPr>
              <a:t>. Visualizza i dati contenuti nel model e si occupa dell'interazione con l'utente; </a:t>
            </a:r>
          </a:p>
          <a:p>
            <a:pPr marL="342900" indent="-342900" algn="just">
              <a:buFont typeface="Arial"/>
              <a:buChar char="•"/>
            </a:pPr>
            <a:endParaRPr lang="it-IT" sz="2200" dirty="0">
              <a:solidFill>
                <a:srgbClr val="FFFFFF"/>
              </a:solidFill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200" b="1" dirty="0">
                <a:solidFill>
                  <a:srgbClr val="FFFFFF"/>
                </a:solidFill>
              </a:rPr>
              <a:t>Controller</a:t>
            </a:r>
            <a:r>
              <a:rPr lang="it-IT" sz="2200" dirty="0">
                <a:solidFill>
                  <a:srgbClr val="FFFFFF"/>
                </a:solidFill>
              </a:rPr>
              <a:t>. Rileva modifiche  di uno degli altri due componenti e di conseguenza aggiorna l'altro componente. </a:t>
            </a:r>
          </a:p>
        </p:txBody>
      </p:sp>
      <p:pic>
        <p:nvPicPr>
          <p:cNvPr id="7" name="Immagine 7" descr="Immagine che contiene testo&#10;&#10;Descrizione generata con affidabilità molto elevata">
            <a:extLst>
              <a:ext uri="{FF2B5EF4-FFF2-40B4-BE49-F238E27FC236}">
                <a16:creationId xmlns:a16="http://schemas.microsoft.com/office/drawing/2014/main" id="{39233223-D723-41B9-9A73-1433265B0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193" y="1838884"/>
            <a:ext cx="4632607" cy="3180229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8F18272-ACC0-4AD9-9AFB-481672341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z="1800" smtClean="0">
                <a:solidFill>
                  <a:schemeClr val="bg1"/>
                </a:solidFill>
                <a:latin typeface="Raleway"/>
              </a:rPr>
              <a:t>7</a:t>
            </a:fld>
            <a:endParaRPr lang="de-DE" sz="1800" dirty="0">
              <a:solidFill>
                <a:schemeClr val="bg1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12098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DC997D-E8E4-4BB9-AC96-511295BBB7F2}"/>
              </a:ext>
            </a:extLst>
          </p:cNvPr>
          <p:cNvSpPr txBox="1"/>
          <p:nvPr/>
        </p:nvSpPr>
        <p:spPr>
          <a:xfrm>
            <a:off x="304800" y="66675"/>
            <a:ext cx="6256338" cy="707886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b="1" dirty="0">
                <a:solidFill>
                  <a:srgbClr val="FFFFFF"/>
                </a:solidFill>
                <a:latin typeface="Raleway"/>
              </a:rPr>
              <a:t> Single-page Application</a:t>
            </a:r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111809-2EC6-44A8-9D24-BD78696B2EE3}"/>
              </a:ext>
            </a:extLst>
          </p:cNvPr>
          <p:cNvSpPr txBox="1"/>
          <p:nvPr/>
        </p:nvSpPr>
        <p:spPr>
          <a:xfrm>
            <a:off x="529091" y="946379"/>
            <a:ext cx="11133816" cy="212365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it-IT" sz="2200" dirty="0">
                <a:solidFill>
                  <a:srgbClr val="FFFFFF"/>
                </a:solidFill>
                <a:latin typeface="Raleway"/>
              </a:rPr>
              <a:t>Percezione di navigare tra pagine logiche diverse; in realtà vi sono dei frammenti di HTML (ciascuno con il proprio controller) che vengono caricati dinamicamente sulla stessa pagina, con nome "index.html";</a:t>
            </a:r>
          </a:p>
          <a:p>
            <a:pPr marL="342900" indent="-342900" algn="just">
              <a:buFont typeface="Arial"/>
              <a:buChar char="•"/>
            </a:pPr>
            <a:endParaRPr lang="it-IT" sz="2200" dirty="0">
              <a:solidFill>
                <a:srgbClr val="FFFFFF"/>
              </a:solidFill>
              <a:latin typeface="Raleway"/>
            </a:endParaRPr>
          </a:p>
          <a:p>
            <a:pPr marL="342900" indent="-342900" algn="just">
              <a:buFont typeface="Arial"/>
              <a:buChar char="•"/>
            </a:pPr>
            <a:r>
              <a:rPr lang="it-IT" sz="2200" dirty="0">
                <a:solidFill>
                  <a:srgbClr val="FFFFFF"/>
                </a:solidFill>
                <a:latin typeface="Raleway"/>
              </a:rPr>
              <a:t>Una pagina non viene aggiornata con un ricaricamento, ma con richieste AJAX che prendono dal server i dati per aggiornare la pagina dal lato del client;</a:t>
            </a:r>
          </a:p>
        </p:txBody>
      </p:sp>
      <p:pic>
        <p:nvPicPr>
          <p:cNvPr id="6" name="Immagine 6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id="{A10C5731-D462-4164-A46E-E19A318176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427" y="3307975"/>
            <a:ext cx="5837145" cy="2810437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298544E-B0D8-4536-8EF0-209AABABB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z="1800" smtClean="0">
                <a:solidFill>
                  <a:schemeClr val="bg1"/>
                </a:solidFill>
                <a:latin typeface="Raleway"/>
              </a:rPr>
              <a:t>8</a:t>
            </a:fld>
            <a:endParaRPr lang="de-DE" sz="1800" dirty="0">
              <a:solidFill>
                <a:schemeClr val="bg1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40159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2DC997D-E8E4-4BB9-AC96-511295BBB7F2}"/>
              </a:ext>
            </a:extLst>
          </p:cNvPr>
          <p:cNvSpPr txBox="1"/>
          <p:nvPr/>
        </p:nvSpPr>
        <p:spPr>
          <a:xfrm>
            <a:off x="514350" y="238125"/>
            <a:ext cx="3461689" cy="70802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4000" b="1" dirty="0">
                <a:solidFill>
                  <a:srgbClr val="FFFFFF"/>
                </a:solidFill>
                <a:latin typeface="Raleway"/>
              </a:rPr>
              <a:t>Lato server</a:t>
            </a:r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111809-2EC6-44A8-9D24-BD78696B2EE3}"/>
              </a:ext>
            </a:extLst>
          </p:cNvPr>
          <p:cNvSpPr txBox="1"/>
          <p:nvPr/>
        </p:nvSpPr>
        <p:spPr>
          <a:xfrm>
            <a:off x="529092" y="1064605"/>
            <a:ext cx="11133816" cy="144621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it-IT" sz="2200" dirty="0">
                <a:solidFill>
                  <a:srgbClr val="FFFFFF"/>
                </a:solidFill>
                <a:latin typeface="Raleway"/>
              </a:rPr>
              <a:t>Con </a:t>
            </a:r>
            <a:r>
              <a:rPr lang="it-IT" sz="2200" dirty="0" err="1">
                <a:solidFill>
                  <a:srgbClr val="FFFFFF"/>
                </a:solidFill>
                <a:latin typeface="Raleway"/>
              </a:rPr>
              <a:t>Flask</a:t>
            </a:r>
            <a:r>
              <a:rPr lang="it-IT" sz="2200" dirty="0">
                <a:solidFill>
                  <a:srgbClr val="FFFFFF"/>
                </a:solidFill>
                <a:latin typeface="Raleway"/>
              </a:rPr>
              <a:t> è stata dichiarata una funzione per servire l'unica pagina del sito. Tutte le altre funzioni sono state associate a un URL, attraverso il quale esse possono essere chiamate via AJAX. Si tratta delle funzioni per interagire con </a:t>
            </a:r>
            <a:r>
              <a:rPr lang="it-IT" sz="2200" dirty="0" err="1">
                <a:solidFill>
                  <a:srgbClr val="FFFFFF"/>
                </a:solidFill>
                <a:latin typeface="Raleway"/>
              </a:rPr>
              <a:t>SparkER</a:t>
            </a:r>
            <a:r>
              <a:rPr lang="it-IT" sz="2200" dirty="0">
                <a:solidFill>
                  <a:srgbClr val="FFFFFF"/>
                </a:solidFill>
                <a:latin typeface="Raleway"/>
              </a:rPr>
              <a:t>, con il collegamento a </a:t>
            </a:r>
            <a:r>
              <a:rPr lang="it-IT" sz="2200" dirty="0" err="1">
                <a:solidFill>
                  <a:srgbClr val="FFFFFF"/>
                </a:solidFill>
                <a:latin typeface="Raleway"/>
              </a:rPr>
              <a:t>telegram</a:t>
            </a:r>
            <a:r>
              <a:rPr lang="it-IT" sz="2200" dirty="0">
                <a:solidFill>
                  <a:srgbClr val="FFFFFF"/>
                </a:solidFill>
                <a:latin typeface="Raleway"/>
              </a:rPr>
              <a:t> e con le risorse sul server.</a:t>
            </a:r>
          </a:p>
        </p:txBody>
      </p:sp>
      <p:pic>
        <p:nvPicPr>
          <p:cNvPr id="10" name="Immagine 10" descr="Immagine che contiene testo, screenshot&#10;&#10;Descrizione generata con affidabilità molto elevata">
            <a:extLst>
              <a:ext uri="{FF2B5EF4-FFF2-40B4-BE49-F238E27FC236}">
                <a16:creationId xmlns:a16="http://schemas.microsoft.com/office/drawing/2014/main" id="{5CC8DCBF-6CCB-4F8D-B5CD-5777A4297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6" y="2714625"/>
            <a:ext cx="4720478" cy="3516340"/>
          </a:xfrm>
          <a:prstGeom prst="rect">
            <a:avLst/>
          </a:prstGeom>
        </p:spPr>
      </p:pic>
      <p:pic>
        <p:nvPicPr>
          <p:cNvPr id="12" name="Immagine 12" descr="Immagine che contiene testo&#10;&#10;Descrizione generata con affidabilità molto elevata">
            <a:extLst>
              <a:ext uri="{FF2B5EF4-FFF2-40B4-BE49-F238E27FC236}">
                <a16:creationId xmlns:a16="http://schemas.microsoft.com/office/drawing/2014/main" id="{CA1A496F-9BEA-4198-A0FE-6984AC60B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3367" y="2950602"/>
            <a:ext cx="4667557" cy="3049121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2C71CA-1F5C-44FE-BFCD-4DBF448BA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z="1800" smtClean="0">
                <a:solidFill>
                  <a:schemeClr val="bg1"/>
                </a:solidFill>
                <a:latin typeface="Raleway"/>
              </a:rPr>
              <a:t>9</a:t>
            </a:fld>
            <a:endParaRPr lang="de-DE" sz="1800" dirty="0">
              <a:solidFill>
                <a:schemeClr val="bg1"/>
              </a:solidFill>
              <a:latin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53795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</Words>
  <Application>Microsoft Office PowerPoint</Application>
  <PresentationFormat>Widescreen</PresentationFormat>
  <Paragraphs>110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Raleway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/>
  <cp:revision>105</cp:revision>
  <dcterms:created xsi:type="dcterms:W3CDTF">2012-07-30T23:18:30Z</dcterms:created>
  <dcterms:modified xsi:type="dcterms:W3CDTF">2018-01-31T10:31:03Z</dcterms:modified>
</cp:coreProperties>
</file>