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0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1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3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4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5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2" r:id="rId7"/>
    <p:sldId id="261" r:id="rId8"/>
    <p:sldId id="263" r:id="rId9"/>
    <p:sldId id="265" r:id="rId10"/>
    <p:sldId id="266" r:id="rId11"/>
  </p:sldIdLst>
  <p:sldSz cx="12192000" cy="6858000"/>
  <p:notesSz cx="6858000" cy="9144000"/>
  <p:embeddedFontLst>
    <p:embeddedFont>
      <p:font typeface="Roboto Light Italic" pitchFamily="2" charset="0"/>
      <p:italic r:id="rId13"/>
    </p:embeddedFont>
    <p:embeddedFont>
      <p:font typeface="Roboto Italic" pitchFamily="2" charset="0"/>
      <p:italic r:id="rId14"/>
    </p:embeddedFont>
    <p:embeddedFont>
      <p:font typeface="Roboto Thin" pitchFamily="2" charset="0"/>
      <p:regular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orbel" panose="020B0503020204020204" pitchFamily="34" charset="0"/>
      <p:regular r:id="rId18"/>
      <p:bold r:id="rId19"/>
      <p:italic r:id="rId20"/>
      <p:boldItalic r:id="rId21"/>
    </p:embeddedFont>
    <p:embeddedFont>
      <p:font typeface="Roboto" pitchFamily="2" charset="0"/>
      <p:regular r:id="rId22"/>
      <p:bold r:id="rId23"/>
      <p:italic r:id="rId24"/>
      <p:boldItalic r:id="rId25"/>
    </p:embeddedFont>
    <p:embeddedFont>
      <p:font typeface="Roboto Cn" pitchFamily="2" charset="0"/>
      <p:regular r:id="rId26"/>
      <p:bold r:id="rId27"/>
      <p:italic r:id="rId28"/>
      <p:boldItalic r:id="rId29"/>
    </p:embeddedFont>
    <p:embeddedFont>
      <p:font typeface="Roboto Condensed" pitchFamily="2" charset="0"/>
      <p:regular r:id="rId30"/>
    </p:embeddedFont>
    <p:embeddedFont>
      <p:font typeface="ＭＳ Ｐゴシック" panose="020B0600070205080204" pitchFamily="34" charset="-128"/>
      <p:regular r:id="rId31"/>
    </p:embeddedFont>
    <p:embeddedFont>
      <p:font typeface="Roboto Bold" pitchFamily="2" charset="0"/>
      <p:bold r:id="rId32"/>
    </p:embeddedFont>
    <p:embeddedFont>
      <p:font typeface="Roboto Light" pitchFamily="2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4D79"/>
    <a:srgbClr val="F1D8D9"/>
    <a:srgbClr val="949BA1"/>
    <a:srgbClr val="B6D7A8"/>
    <a:srgbClr val="FF7C80"/>
    <a:srgbClr val="FF5050"/>
    <a:srgbClr val="D89F39"/>
    <a:srgbClr val="003A5F"/>
    <a:srgbClr val="023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8" autoAdjust="0"/>
    <p:restoredTop sz="94384" autoAdjust="0"/>
  </p:normalViewPr>
  <p:slideViewPr>
    <p:cSldViewPr snapToGrid="0">
      <p:cViewPr varScale="1">
        <p:scale>
          <a:sx n="87" d="100"/>
          <a:sy n="87" d="100"/>
        </p:scale>
        <p:origin x="37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viewProps" Target="viewProps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le\Desktop\1.1%20-%20Scelta%20normalizzazion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Vale\Desktop\1.1%20-%20Scelta%20normalizzazioni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le\Desktop\1.1%20-%20Scelta%20normalizzazioni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le\Desktop\1.1%20-%20Scelta%20normalizzazioni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le\Desktop\1.1%20-%20Scelta%20normalizzazioni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le\Desktop\1.1%20-%20Scelta%20normalizzazioni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Vale\Desktop\1.1%20-%20Scelta%20normalizzazioni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Vale\Desktop\1.1%20-%20Scelta%20normalizzazioni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Vale\Desktop\1.1%20-%20Scelta%20normalizzazioni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Vale\Desktop\1.1%20-%20Scelta%20normalizzazioni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le\Desktop\1.1%20-%20Scelta%20normalizzazioni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le\Desktop\1.1%20-%20Scelta%20normalizzazion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le\Desktop\1.1%20-%20Scelta%20normalizzazioni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le\Desktop\1.1%20-%20Scelta%20normalizzazioni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Vale\Desktop\1.1%20-%20Scelta%20normalizzazioni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Vale\Desktop\1.1%20-%20Scelta%20normalizzazioni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Vale\Desktop\1.1%20-%20Scelta%20normalizzazioni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Vale\Desktop\1.1%20-%20Scelta%20normalizzazion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Vale\Desktop\1.1%20-%20Scelta%20normalizzazioni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Vale\Desktop\1.1%20-%20Scelta%20normalizzazioni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Vale\Desktop\1.1%20-%20Scelta%20normalizzazioni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Vale\Desktop\1.1%20-%20Scelta%20normalizzazioni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Vale\Desktop\1.1%20-%20Scelta%20normalizzazioni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Vale\Desktop\1.1%20-%20Scelta%20normalizzazioni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Vale\Desktop\1.1%20-%20Scelta%20normalizzazion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64D7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CE-471B-BC9E-F6887EB37FC0}"/>
              </c:ext>
            </c:extLst>
          </c:dPt>
          <c:dPt>
            <c:idx val="1"/>
            <c:invertIfNegative val="0"/>
            <c:bubble3D val="0"/>
            <c:spPr>
              <a:solidFill>
                <a:srgbClr val="A64D7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FCE-471B-BC9E-F6887EB37FC0}"/>
              </c:ext>
            </c:extLst>
          </c:dPt>
          <c:dPt>
            <c:idx val="2"/>
            <c:invertIfNegative val="0"/>
            <c:bubble3D val="0"/>
            <c:spPr>
              <a:solidFill>
                <a:srgbClr val="A64D7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CE-471B-BC9E-F6887EB37FC0}"/>
              </c:ext>
            </c:extLst>
          </c:dPt>
          <c:dPt>
            <c:idx val="3"/>
            <c:invertIfNegative val="0"/>
            <c:bubble3D val="0"/>
            <c:spPr>
              <a:solidFill>
                <a:srgbClr val="A64D7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FCE-471B-BC9E-F6887EB37F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itchFamily="2" charset="0"/>
                    <a:ea typeface="Roboto Thin" pitchFamily="2" charset="0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'[1.1 - Scelta normalizzazioni.xlsx]15 docenti'!$B$42:$B$45</c:f>
              <c:numCache>
                <c:formatCode>General</c:formatCode>
                <c:ptCount val="4"/>
                <c:pt idx="0">
                  <c:v>34</c:v>
                </c:pt>
                <c:pt idx="1">
                  <c:v>318.125</c:v>
                </c:pt>
                <c:pt idx="2">
                  <c:v>1301</c:v>
                </c:pt>
                <c:pt idx="3">
                  <c:v>24193.75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1-4A0F-9458-1CC50BFD29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0221599"/>
        <c:axId val="90222015"/>
      </c:barChart>
      <c:catAx>
        <c:axId val="90221599"/>
        <c:scaling>
          <c:orientation val="minMax"/>
        </c:scaling>
        <c:delete val="1"/>
        <c:axPos val="b"/>
        <c:numFmt formatCode="@" sourceLinked="0"/>
        <c:majorTickMark val="none"/>
        <c:minorTickMark val="none"/>
        <c:tickLblPos val="nextTo"/>
        <c:crossAx val="90222015"/>
        <c:crosses val="autoZero"/>
        <c:auto val="0"/>
        <c:lblAlgn val="ctr"/>
        <c:lblOffset val="100"/>
        <c:noMultiLvlLbl val="0"/>
      </c:catAx>
      <c:valAx>
        <c:axId val="90222015"/>
        <c:scaling>
          <c:orientation val="minMax"/>
          <c:max val="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it-IT"/>
          </a:p>
        </c:txPr>
        <c:crossAx val="90221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docenti'!$E$23</c:f>
              <c:numCache>
                <c:formatCode>General</c:formatCode>
                <c:ptCount val="1"/>
                <c:pt idx="0">
                  <c:v>92040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45-44D4-A887-76CB529EB32A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docenti'!$E$24</c:f>
              <c:numCache>
                <c:formatCode>General</c:formatCode>
                <c:ptCount val="1"/>
                <c:pt idx="0">
                  <c:v>1551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45-44D4-A887-76CB529EB32A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docenti'!$E$25</c:f>
              <c:numCache>
                <c:formatCode>General</c:formatCode>
                <c:ptCount val="1"/>
                <c:pt idx="0">
                  <c:v>121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745-44D4-A887-76CB529EB32A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docenti'!$E$26</c:f>
              <c:numCache>
                <c:formatCode>General</c:formatCode>
                <c:ptCount val="1"/>
                <c:pt idx="0">
                  <c:v>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745-44D4-A887-76CB529EB32A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docenti'!$E$27</c:f>
              <c:numCache>
                <c:formatCode>General</c:formatCode>
                <c:ptCount val="1"/>
                <c:pt idx="0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745-44D4-A887-76CB529EB32A}"/>
            </c:ext>
          </c:extLst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745-44D4-A887-76CB529EB32A}"/>
            </c:ext>
          </c:extLst>
        </c:ser>
        <c:ser>
          <c:idx val="6"/>
          <c:order val="6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745-44D4-A887-76CB529EB32A}"/>
            </c:ext>
          </c:extLst>
        </c:ser>
        <c:ser>
          <c:idx val="7"/>
          <c:order val="7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docenti'!$E$30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A745-44D4-A887-76CB529EB32A}"/>
            </c:ext>
          </c:extLst>
        </c:ser>
        <c:ser>
          <c:idx val="8"/>
          <c:order val="8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docenti'!$E$31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745-44D4-A887-76CB529EB32A}"/>
            </c:ext>
          </c:extLst>
        </c:ser>
        <c:ser>
          <c:idx val="9"/>
          <c:order val="9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A745-44D4-A887-76CB529EB32A}"/>
            </c:ext>
          </c:extLst>
        </c:ser>
        <c:ser>
          <c:idx val="10"/>
          <c:order val="1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A745-44D4-A887-76CB529EB32A}"/>
            </c:ext>
          </c:extLst>
        </c:ser>
        <c:ser>
          <c:idx val="11"/>
          <c:order val="1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A745-44D4-A887-76CB529EB32A}"/>
            </c:ext>
          </c:extLst>
        </c:ser>
        <c:ser>
          <c:idx val="12"/>
          <c:order val="1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A745-44D4-A887-76CB529EB32A}"/>
            </c:ext>
          </c:extLst>
        </c:ser>
        <c:ser>
          <c:idx val="13"/>
          <c:order val="1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A745-44D4-A887-76CB529EB32A}"/>
            </c:ext>
          </c:extLst>
        </c:ser>
        <c:ser>
          <c:idx val="14"/>
          <c:order val="1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A745-44D4-A887-76CB529EB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90134736"/>
        <c:axId val="-1190146704"/>
      </c:scatterChart>
      <c:valAx>
        <c:axId val="-1190134736"/>
        <c:scaling>
          <c:orientation val="minMax"/>
          <c:max val="1.1000000000000001"/>
          <c:min val="1"/>
        </c:scaling>
        <c:delete val="1"/>
        <c:axPos val="b"/>
        <c:majorTickMark val="out"/>
        <c:minorTickMark val="none"/>
        <c:tickLblPos val="nextTo"/>
        <c:crossAx val="-1190146704"/>
        <c:crosses val="autoZero"/>
        <c:crossBetween val="midCat"/>
      </c:valAx>
      <c:valAx>
        <c:axId val="-1190146704"/>
        <c:scaling>
          <c:orientation val="minMax"/>
          <c:max val="95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it-IT"/>
          </a:p>
        </c:txPr>
        <c:crossAx val="-1190134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64D79"/>
            </a:solidFill>
            <a:ln>
              <a:solidFill>
                <a:srgbClr val="A64D7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'[1.1 - Scelta normalizzazioni.xlsx]15 docenti'!$B$42:$B$45</c:f>
              <c:numCache>
                <c:formatCode>General</c:formatCode>
                <c:ptCount val="4"/>
                <c:pt idx="0">
                  <c:v>13.82</c:v>
                </c:pt>
                <c:pt idx="1">
                  <c:v>109.26</c:v>
                </c:pt>
                <c:pt idx="2">
                  <c:v>1176.8</c:v>
                </c:pt>
                <c:pt idx="3">
                  <c:v>18758.8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92-4ECE-B25C-9F48C2EA7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21599"/>
        <c:axId val="90222015"/>
      </c:barChart>
      <c:catAx>
        <c:axId val="90221599"/>
        <c:scaling>
          <c:orientation val="minMax"/>
        </c:scaling>
        <c:delete val="1"/>
        <c:axPos val="b"/>
        <c:numFmt formatCode="@" sourceLinked="0"/>
        <c:majorTickMark val="none"/>
        <c:minorTickMark val="none"/>
        <c:tickLblPos val="nextTo"/>
        <c:crossAx val="90222015"/>
        <c:crosses val="autoZero"/>
        <c:auto val="0"/>
        <c:lblAlgn val="ctr"/>
        <c:lblOffset val="100"/>
        <c:noMultiLvlLbl val="0"/>
      </c:catAx>
      <c:valAx>
        <c:axId val="90222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it-IT"/>
          </a:p>
        </c:txPr>
        <c:crossAx val="90221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1D8D9"/>
            </a:solidFill>
            <a:ln>
              <a:solidFill>
                <a:srgbClr val="F1D8D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'[1.1 - Scelta normalizzazioni.xlsx]15 docenti'!$B$46:$B$49</c:f>
              <c:numCache>
                <c:formatCode>General</c:formatCode>
                <c:ptCount val="4"/>
                <c:pt idx="0">
                  <c:v>17.3</c:v>
                </c:pt>
                <c:pt idx="1">
                  <c:v>7.5</c:v>
                </c:pt>
                <c:pt idx="2">
                  <c:v>11.4</c:v>
                </c:pt>
                <c:pt idx="3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C1-4E6C-A529-4C7F7813F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277487"/>
        <c:axId val="95289551"/>
      </c:barChart>
      <c:catAx>
        <c:axId val="95277487"/>
        <c:scaling>
          <c:orientation val="minMax"/>
        </c:scaling>
        <c:delete val="1"/>
        <c:axPos val="b"/>
        <c:majorTickMark val="none"/>
        <c:minorTickMark val="none"/>
        <c:tickLblPos val="nextTo"/>
        <c:crossAx val="95289551"/>
        <c:crosses val="autoZero"/>
        <c:auto val="1"/>
        <c:lblAlgn val="ctr"/>
        <c:lblOffset val="100"/>
        <c:noMultiLvlLbl val="0"/>
      </c:catAx>
      <c:valAx>
        <c:axId val="95289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t-IT"/>
          </a:p>
        </c:txPr>
        <c:crossAx val="95277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Tempi di esecuzione medi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221599"/>
        <c:axId val="90222015"/>
        <c:axId val="0"/>
      </c:bar3DChart>
      <c:catAx>
        <c:axId val="90221599"/>
        <c:scaling>
          <c:orientation val="minMax"/>
        </c:scaling>
        <c:delete val="1"/>
        <c:axPos val="b"/>
        <c:numFmt formatCode="@" sourceLinked="0"/>
        <c:majorTickMark val="none"/>
        <c:minorTickMark val="none"/>
        <c:tickLblPos val="nextTo"/>
        <c:crossAx val="90222015"/>
        <c:crosses val="autoZero"/>
        <c:auto val="0"/>
        <c:lblAlgn val="ctr"/>
        <c:lblOffset val="100"/>
        <c:noMultiLvlLbl val="0"/>
      </c:catAx>
      <c:valAx>
        <c:axId val="90222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0221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1D8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9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'[1.1 - Scelta normalizzazioni.xlsx]15 docenti'!$B$46:$B$49</c:f>
              <c:numCache>
                <c:formatCode>General</c:formatCode>
                <c:ptCount val="4"/>
                <c:pt idx="0">
                  <c:v>11.4</c:v>
                </c:pt>
                <c:pt idx="1">
                  <c:v>7.5</c:v>
                </c:pt>
                <c:pt idx="2">
                  <c:v>4.8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F9-4B2D-BBF9-F5631F3549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277487"/>
        <c:axId val="95289551"/>
      </c:barChart>
      <c:catAx>
        <c:axId val="95277487"/>
        <c:scaling>
          <c:orientation val="minMax"/>
        </c:scaling>
        <c:delete val="1"/>
        <c:axPos val="b"/>
        <c:majorTickMark val="none"/>
        <c:minorTickMark val="none"/>
        <c:tickLblPos val="nextTo"/>
        <c:crossAx val="95289551"/>
        <c:crosses val="autoZero"/>
        <c:auto val="1"/>
        <c:lblAlgn val="ctr"/>
        <c:lblOffset val="100"/>
        <c:noMultiLvlLbl val="0"/>
      </c:catAx>
      <c:valAx>
        <c:axId val="95289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t-IT" sz="9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it-IT"/>
          </a:p>
        </c:txPr>
        <c:crossAx val="95277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docenti'!$E$23</c:f>
              <c:numCache>
                <c:formatCode>General</c:formatCode>
                <c:ptCount val="1"/>
                <c:pt idx="0">
                  <c:v>420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7C1-4D4E-90AE-D14905807B5E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docenti'!$E$24</c:f>
              <c:numCache>
                <c:formatCode>General</c:formatCode>
                <c:ptCount val="1"/>
                <c:pt idx="0">
                  <c:v>295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7C1-4D4E-90AE-D14905807B5E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docenti'!$E$25</c:f>
              <c:numCache>
                <c:formatCode>General</c:formatCode>
                <c:ptCount val="1"/>
                <c:pt idx="0">
                  <c:v>5.34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7C1-4D4E-90AE-D14905807B5E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docenti'!$E$26</c:f>
              <c:numCache>
                <c:formatCode>General</c:formatCode>
                <c:ptCount val="1"/>
                <c:pt idx="0">
                  <c:v>6.4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7C1-4D4E-90AE-D14905807B5E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docenti'!$E$27</c:f>
              <c:numCache>
                <c:formatCode>General</c:formatCode>
                <c:ptCount val="1"/>
                <c:pt idx="0">
                  <c:v>3.8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7C1-4D4E-90AE-D14905807B5E}"/>
            </c:ext>
          </c:extLst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7C1-4D4E-90AE-D14905807B5E}"/>
            </c:ext>
          </c:extLst>
        </c:ser>
        <c:ser>
          <c:idx val="6"/>
          <c:order val="6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7C1-4D4E-90AE-D14905807B5E}"/>
            </c:ext>
          </c:extLst>
        </c:ser>
        <c:ser>
          <c:idx val="7"/>
          <c:order val="7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docenti'!$E$30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7C1-4D4E-90AE-D14905807B5E}"/>
            </c:ext>
          </c:extLst>
        </c:ser>
        <c:ser>
          <c:idx val="8"/>
          <c:order val="8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docenti'!$E$31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E7C1-4D4E-90AE-D14905807B5E}"/>
            </c:ext>
          </c:extLst>
        </c:ser>
        <c:ser>
          <c:idx val="9"/>
          <c:order val="9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7C1-4D4E-90AE-D14905807B5E}"/>
            </c:ext>
          </c:extLst>
        </c:ser>
        <c:ser>
          <c:idx val="10"/>
          <c:order val="1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E7C1-4D4E-90AE-D14905807B5E}"/>
            </c:ext>
          </c:extLst>
        </c:ser>
        <c:ser>
          <c:idx val="11"/>
          <c:order val="1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E7C1-4D4E-90AE-D14905807B5E}"/>
            </c:ext>
          </c:extLst>
        </c:ser>
        <c:ser>
          <c:idx val="12"/>
          <c:order val="1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E7C1-4D4E-90AE-D14905807B5E}"/>
            </c:ext>
          </c:extLst>
        </c:ser>
        <c:ser>
          <c:idx val="13"/>
          <c:order val="1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E7C1-4D4E-90AE-D14905807B5E}"/>
            </c:ext>
          </c:extLst>
        </c:ser>
        <c:ser>
          <c:idx val="14"/>
          <c:order val="1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E7C1-4D4E-90AE-D14905807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90134736"/>
        <c:axId val="-1190146704"/>
      </c:scatterChart>
      <c:valAx>
        <c:axId val="-1190134736"/>
        <c:scaling>
          <c:orientation val="minMax"/>
          <c:max val="1.1000000000000001"/>
          <c:min val="1"/>
        </c:scaling>
        <c:delete val="1"/>
        <c:axPos val="b"/>
        <c:majorTickMark val="out"/>
        <c:minorTickMark val="none"/>
        <c:tickLblPos val="nextTo"/>
        <c:crossAx val="-1190146704"/>
        <c:crosses val="autoZero"/>
        <c:crossBetween val="midCat"/>
      </c:valAx>
      <c:valAx>
        <c:axId val="-1190146704"/>
        <c:scaling>
          <c:orientation val="minMax"/>
          <c:max val="4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t-IT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it-IT"/>
          </a:p>
        </c:txPr>
        <c:crossAx val="-1190134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docenti'!$D$23</c:f>
              <c:numCache>
                <c:formatCode>General</c:formatCode>
                <c:ptCount val="1"/>
                <c:pt idx="0">
                  <c:v>160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F8C-47C4-936A-070E2E65154E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docenti'!$D$24</c:f>
              <c:numCache>
                <c:formatCode>General</c:formatCode>
                <c:ptCount val="1"/>
                <c:pt idx="0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F8C-47C4-936A-070E2E65154E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docenti'!$D$25</c:f>
              <c:numCache>
                <c:formatCode>General</c:formatCode>
                <c:ptCount val="1"/>
                <c:pt idx="0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F8C-47C4-936A-070E2E65154E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docenti'!$D$26</c:f>
              <c:numCache>
                <c:formatCode>General</c:formatCode>
                <c:ptCount val="1"/>
                <c:pt idx="0">
                  <c:v>47.7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F8C-47C4-936A-070E2E65154E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docenti'!$D$27</c:f>
              <c:numCache>
                <c:formatCode>General</c:formatCode>
                <c:ptCount val="1"/>
                <c:pt idx="0">
                  <c:v>21.452000000000002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F8C-47C4-936A-070E2E65154E}"/>
            </c:ext>
          </c:extLst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F8C-47C4-936A-070E2E65154E}"/>
            </c:ext>
          </c:extLst>
        </c:ser>
        <c:ser>
          <c:idx val="6"/>
          <c:order val="6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F8C-47C4-936A-070E2E65154E}"/>
            </c:ext>
          </c:extLst>
        </c:ser>
        <c:ser>
          <c:idx val="7"/>
          <c:order val="7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docenti'!$D$30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8F8C-47C4-936A-070E2E65154E}"/>
            </c:ext>
          </c:extLst>
        </c:ser>
        <c:ser>
          <c:idx val="8"/>
          <c:order val="8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docenti'!$D$31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8F8C-47C4-936A-070E2E65154E}"/>
            </c:ext>
          </c:extLst>
        </c:ser>
        <c:ser>
          <c:idx val="9"/>
          <c:order val="9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8F8C-47C4-936A-070E2E65154E}"/>
            </c:ext>
          </c:extLst>
        </c:ser>
        <c:ser>
          <c:idx val="10"/>
          <c:order val="1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8F8C-47C4-936A-070E2E65154E}"/>
            </c:ext>
          </c:extLst>
        </c:ser>
        <c:ser>
          <c:idx val="11"/>
          <c:order val="1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8F8C-47C4-936A-070E2E65154E}"/>
            </c:ext>
          </c:extLst>
        </c:ser>
        <c:ser>
          <c:idx val="12"/>
          <c:order val="1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8F8C-47C4-936A-070E2E65154E}"/>
            </c:ext>
          </c:extLst>
        </c:ser>
        <c:ser>
          <c:idx val="13"/>
          <c:order val="1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8F8C-47C4-936A-070E2E65154E}"/>
            </c:ext>
          </c:extLst>
        </c:ser>
        <c:ser>
          <c:idx val="14"/>
          <c:order val="1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8F8C-47C4-936A-070E2E651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90138000"/>
        <c:axId val="-1190137456"/>
      </c:scatterChart>
      <c:valAx>
        <c:axId val="-1190138000"/>
        <c:scaling>
          <c:orientation val="minMax"/>
          <c:max val="1.1000000000000001"/>
          <c:min val="1"/>
        </c:scaling>
        <c:delete val="1"/>
        <c:axPos val="b"/>
        <c:majorTickMark val="out"/>
        <c:minorTickMark val="none"/>
        <c:tickLblPos val="nextTo"/>
        <c:crossAx val="-1190137456"/>
        <c:crosses val="autoZero"/>
        <c:crossBetween val="midCat"/>
      </c:valAx>
      <c:valAx>
        <c:axId val="-1190137456"/>
        <c:scaling>
          <c:orientation val="minMax"/>
          <c:max val="45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t-IT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it-IT"/>
          </a:p>
        </c:txPr>
        <c:crossAx val="-1190138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docenti'!$C$23</c:f>
              <c:numCache>
                <c:formatCode>General</c:formatCode>
                <c:ptCount val="1"/>
                <c:pt idx="0">
                  <c:v>148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005-43DC-8B9D-2F1F080E13AF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docenti'!$C$24</c:f>
              <c:numCache>
                <c:formatCode>General</c:formatCode>
                <c:ptCount val="1"/>
                <c:pt idx="0">
                  <c:v>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005-43DC-8B9D-2F1F080E13AF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docenti'!$C$25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005-43DC-8B9D-2F1F080E13AF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docenti'!$C$26</c:f>
              <c:numCache>
                <c:formatCode>General</c:formatCode>
                <c:ptCount val="1"/>
                <c:pt idx="0">
                  <c:v>3.2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005-43DC-8B9D-2F1F080E13AF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docenti'!$C$27</c:f>
              <c:numCache>
                <c:formatCode>General</c:formatCode>
                <c:ptCount val="1"/>
                <c:pt idx="0">
                  <c:v>0.84199999999999997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005-43DC-8B9D-2F1F080E13AF}"/>
            </c:ext>
          </c:extLst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005-43DC-8B9D-2F1F080E13AF}"/>
            </c:ext>
          </c:extLst>
        </c:ser>
        <c:ser>
          <c:idx val="6"/>
          <c:order val="6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005-43DC-8B9D-2F1F080E13AF}"/>
            </c:ext>
          </c:extLst>
        </c:ser>
        <c:ser>
          <c:idx val="7"/>
          <c:order val="7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docenti'!$C$30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005-43DC-8B9D-2F1F080E13AF}"/>
            </c:ext>
          </c:extLst>
        </c:ser>
        <c:ser>
          <c:idx val="8"/>
          <c:order val="8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docenti'!$C$31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D005-43DC-8B9D-2F1F080E13AF}"/>
            </c:ext>
          </c:extLst>
        </c:ser>
        <c:ser>
          <c:idx val="9"/>
          <c:order val="9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D005-43DC-8B9D-2F1F080E13AF}"/>
            </c:ext>
          </c:extLst>
        </c:ser>
        <c:ser>
          <c:idx val="10"/>
          <c:order val="1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D005-43DC-8B9D-2F1F080E13AF}"/>
            </c:ext>
          </c:extLst>
        </c:ser>
        <c:ser>
          <c:idx val="11"/>
          <c:order val="1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D005-43DC-8B9D-2F1F080E13AF}"/>
            </c:ext>
          </c:extLst>
        </c:ser>
        <c:ser>
          <c:idx val="12"/>
          <c:order val="1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D005-43DC-8B9D-2F1F080E13AF}"/>
            </c:ext>
          </c:extLst>
        </c:ser>
        <c:ser>
          <c:idx val="13"/>
          <c:order val="1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D005-43DC-8B9D-2F1F080E13AF}"/>
            </c:ext>
          </c:extLst>
        </c:ser>
        <c:ser>
          <c:idx val="14"/>
          <c:order val="1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D005-43DC-8B9D-2F1F080E1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90135824"/>
        <c:axId val="-1190141264"/>
      </c:scatterChart>
      <c:valAx>
        <c:axId val="-1190135824"/>
        <c:scaling>
          <c:orientation val="minMax"/>
          <c:max val="1.1000000000000001"/>
          <c:min val="1"/>
        </c:scaling>
        <c:delete val="1"/>
        <c:axPos val="b"/>
        <c:majorTickMark val="out"/>
        <c:minorTickMark val="none"/>
        <c:tickLblPos val="nextTo"/>
        <c:crossAx val="-1190141264"/>
        <c:crosses val="autoZero"/>
        <c:crossBetween val="midCat"/>
      </c:valAx>
      <c:valAx>
        <c:axId val="-1190141264"/>
        <c:scaling>
          <c:orientation val="minMax"/>
          <c:max val="45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t-IT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it-IT"/>
          </a:p>
        </c:txPr>
        <c:crossAx val="-1190135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docenti'!$B$23</c:f>
              <c:numCache>
                <c:formatCode>General</c:formatCode>
                <c:ptCount val="1"/>
                <c:pt idx="0">
                  <c:v>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5C-4BE4-BFA1-E6F473A6301B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docenti'!$B$24</c:f>
              <c:numCache>
                <c:formatCode>General</c:formatCode>
                <c:ptCount val="1"/>
                <c:pt idx="0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5C-4BE4-BFA1-E6F473A6301B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docenti'!$B$25</c:f>
              <c:numCache>
                <c:formatCode>General</c:formatCode>
                <c:ptCount val="1"/>
                <c:pt idx="0">
                  <c:v>0.503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65C-4BE4-BFA1-E6F473A6301B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docenti'!$B$26</c:f>
              <c:numCache>
                <c:formatCode>General</c:formatCode>
                <c:ptCount val="1"/>
                <c:pt idx="0">
                  <c:v>0.437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65C-4BE4-BFA1-E6F473A6301B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docenti'!$B$27</c:f>
              <c:numCache>
                <c:formatCode>General</c:formatCode>
                <c:ptCount val="1"/>
                <c:pt idx="0">
                  <c:v>0.53600000000000003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65C-4BE4-BFA1-E6F473A6301B}"/>
            </c:ext>
          </c:extLst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65C-4BE4-BFA1-E6F473A6301B}"/>
            </c:ext>
          </c:extLst>
        </c:ser>
        <c:ser>
          <c:idx val="6"/>
          <c:order val="6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65C-4BE4-BFA1-E6F473A6301B}"/>
            </c:ext>
          </c:extLst>
        </c:ser>
        <c:ser>
          <c:idx val="7"/>
          <c:order val="7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docenti'!$B$30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A65C-4BE4-BFA1-E6F473A6301B}"/>
            </c:ext>
          </c:extLst>
        </c:ser>
        <c:ser>
          <c:idx val="8"/>
          <c:order val="8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docenti'!$B$31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65C-4BE4-BFA1-E6F473A6301B}"/>
            </c:ext>
          </c:extLst>
        </c:ser>
        <c:ser>
          <c:idx val="9"/>
          <c:order val="9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A65C-4BE4-BFA1-E6F473A6301B}"/>
            </c:ext>
          </c:extLst>
        </c:ser>
        <c:ser>
          <c:idx val="10"/>
          <c:order val="1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A65C-4BE4-BFA1-E6F473A6301B}"/>
            </c:ext>
          </c:extLst>
        </c:ser>
        <c:ser>
          <c:idx val="11"/>
          <c:order val="1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A65C-4BE4-BFA1-E6F473A6301B}"/>
            </c:ext>
          </c:extLst>
        </c:ser>
        <c:ser>
          <c:idx val="12"/>
          <c:order val="1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A65C-4BE4-BFA1-E6F473A6301B}"/>
            </c:ext>
          </c:extLst>
        </c:ser>
        <c:ser>
          <c:idx val="13"/>
          <c:order val="1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A65C-4BE4-BFA1-E6F473A6301B}"/>
            </c:ext>
          </c:extLst>
        </c:ser>
        <c:ser>
          <c:idx val="14"/>
          <c:order val="1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A65C-4BE4-BFA1-E6F473A63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90145072"/>
        <c:axId val="-1190147792"/>
      </c:scatterChart>
      <c:valAx>
        <c:axId val="-1190145072"/>
        <c:scaling>
          <c:orientation val="minMax"/>
          <c:max val="1.1000000000000001"/>
          <c:min val="1"/>
        </c:scaling>
        <c:delete val="1"/>
        <c:axPos val="b"/>
        <c:majorTickMark val="out"/>
        <c:minorTickMark val="none"/>
        <c:tickLblPos val="nextTo"/>
        <c:crossAx val="-1190147792"/>
        <c:crosses val="autoZero"/>
        <c:crossBetween val="midCat"/>
      </c:valAx>
      <c:valAx>
        <c:axId val="-1190147792"/>
        <c:scaling>
          <c:orientation val="minMax"/>
          <c:max val="45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t-IT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it-IT"/>
          </a:p>
        </c:txPr>
        <c:crossAx val="-1190145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it-IT" sz="9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Roboto Light" pitchFamily="2" charset="0"/>
          <a:ea typeface="Roboto Light" pitchFamily="2" charset="0"/>
          <a:cs typeface="+mn-cs"/>
        </a:defRPr>
      </a:pPr>
      <a:endParaRPr lang="it-IT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64D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'[1.1 - Scelta normalizzazioni.xlsx]15 docenti'!$B$42:$B$45</c:f>
              <c:numCache>
                <c:formatCode>General</c:formatCode>
                <c:ptCount val="4"/>
                <c:pt idx="0">
                  <c:v>7</c:v>
                </c:pt>
                <c:pt idx="1">
                  <c:v>47.13</c:v>
                </c:pt>
                <c:pt idx="2">
                  <c:v>67.86</c:v>
                </c:pt>
                <c:pt idx="3">
                  <c:v>152.316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1-43C0-91B9-F2BE8C041F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0221599"/>
        <c:axId val="90222015"/>
      </c:barChart>
      <c:catAx>
        <c:axId val="90221599"/>
        <c:scaling>
          <c:orientation val="minMax"/>
        </c:scaling>
        <c:delete val="1"/>
        <c:axPos val="b"/>
        <c:numFmt formatCode="@" sourceLinked="0"/>
        <c:majorTickMark val="none"/>
        <c:minorTickMark val="none"/>
        <c:tickLblPos val="nextTo"/>
        <c:crossAx val="90222015"/>
        <c:crosses val="autoZero"/>
        <c:auto val="0"/>
        <c:lblAlgn val="ctr"/>
        <c:lblOffset val="100"/>
        <c:noMultiLvlLbl val="0"/>
      </c:catAx>
      <c:valAx>
        <c:axId val="90222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t-IT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it-IT"/>
          </a:p>
        </c:txPr>
        <c:crossAx val="90221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1D8D9"/>
            </a:solidFill>
            <a:ln>
              <a:solidFill>
                <a:srgbClr val="F1D8D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'[1.1 - Scelta normalizzazioni.xlsx]15 docenti'!$B$46:$B$49</c:f>
              <c:numCache>
                <c:formatCode>General</c:formatCode>
                <c:ptCount val="4"/>
                <c:pt idx="0">
                  <c:v>21.02</c:v>
                </c:pt>
                <c:pt idx="1">
                  <c:v>7.8</c:v>
                </c:pt>
                <c:pt idx="2">
                  <c:v>11.2</c:v>
                </c:pt>
                <c:pt idx="3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94-4F25-8BBA-472EE1528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277487"/>
        <c:axId val="95289551"/>
      </c:barChart>
      <c:catAx>
        <c:axId val="95277487"/>
        <c:scaling>
          <c:orientation val="minMax"/>
        </c:scaling>
        <c:delete val="1"/>
        <c:axPos val="b"/>
        <c:majorTickMark val="none"/>
        <c:minorTickMark val="none"/>
        <c:tickLblPos val="nextTo"/>
        <c:crossAx val="95289551"/>
        <c:crosses val="autoZero"/>
        <c:auto val="1"/>
        <c:lblAlgn val="ctr"/>
        <c:lblOffset val="100"/>
        <c:noMultiLvlLbl val="0"/>
      </c:catAx>
      <c:valAx>
        <c:axId val="95289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it-IT"/>
          </a:p>
        </c:txPr>
        <c:crossAx val="95277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909520392297566E-2"/>
          <c:y val="5.1398086828550404E-2"/>
          <c:w val="0.86431916038751344"/>
          <c:h val="0.897203826342899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1D8D9"/>
            </a:solidFill>
            <a:ln>
              <a:solidFill>
                <a:srgbClr val="F1D8D9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it-IT" sz="900" b="0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Roboto Light" pitchFamily="2" charset="0"/>
                      <a:ea typeface="Roboto Light" pitchFamily="2" charset="0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1FE-4077-A55E-A8FEB89C0B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'[1.1 - Scelta normalizzazioni.xlsx]15 docenti'!$B$46:$B$49</c:f>
              <c:numCache>
                <c:formatCode>General</c:formatCode>
                <c:ptCount val="4"/>
                <c:pt idx="0">
                  <c:v>3.25</c:v>
                </c:pt>
                <c:pt idx="1">
                  <c:v>5.65</c:v>
                </c:pt>
                <c:pt idx="2">
                  <c:v>11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3-46FA-A984-E48AE37782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277487"/>
        <c:axId val="95289551"/>
      </c:barChart>
      <c:catAx>
        <c:axId val="95277487"/>
        <c:scaling>
          <c:orientation val="minMax"/>
        </c:scaling>
        <c:delete val="1"/>
        <c:axPos val="b"/>
        <c:majorTickMark val="none"/>
        <c:minorTickMark val="none"/>
        <c:tickLblPos val="nextTo"/>
        <c:crossAx val="95289551"/>
        <c:crosses val="autoZero"/>
        <c:auto val="1"/>
        <c:lblAlgn val="ctr"/>
        <c:lblOffset val="100"/>
        <c:noMultiLvlLbl val="0"/>
      </c:catAx>
      <c:valAx>
        <c:axId val="95289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t-IT" sz="9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it-IT"/>
          </a:p>
        </c:txPr>
        <c:crossAx val="95277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64D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9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'[1.1 - Scelta normalizzazioni.xlsx]15 docenti'!$B$42:$B$45</c:f>
              <c:numCache>
                <c:formatCode>General</c:formatCode>
                <c:ptCount val="4"/>
                <c:pt idx="0">
                  <c:v>2.91</c:v>
                </c:pt>
                <c:pt idx="1">
                  <c:v>22.82</c:v>
                </c:pt>
                <c:pt idx="2">
                  <c:v>28.39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9-49BC-9A3E-FB07B320D6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0221599"/>
        <c:axId val="90222015"/>
      </c:barChart>
      <c:catAx>
        <c:axId val="90221599"/>
        <c:scaling>
          <c:orientation val="minMax"/>
        </c:scaling>
        <c:delete val="1"/>
        <c:axPos val="b"/>
        <c:numFmt formatCode="@" sourceLinked="0"/>
        <c:majorTickMark val="none"/>
        <c:minorTickMark val="none"/>
        <c:tickLblPos val="nextTo"/>
        <c:crossAx val="90222015"/>
        <c:crosses val="autoZero"/>
        <c:auto val="0"/>
        <c:lblAlgn val="ctr"/>
        <c:lblOffset val="100"/>
        <c:noMultiLvlLbl val="0"/>
      </c:catAx>
      <c:valAx>
        <c:axId val="90222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t-IT" sz="9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it-IT"/>
          </a:p>
        </c:txPr>
        <c:crossAx val="90221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docenti'!$E$23</c:f>
              <c:numCache>
                <c:formatCode>General</c:formatCode>
                <c:ptCount val="1"/>
                <c:pt idx="0">
                  <c:v>112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91-44CC-B999-948AE83E5CF0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docenti'!$E$24</c:f>
              <c:numCache>
                <c:formatCode>General</c:formatCode>
                <c:ptCount val="1"/>
                <c:pt idx="0">
                  <c:v>14.72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991-44CC-B999-948AE83E5CF0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docenti'!$E$25</c:f>
              <c:numCache>
                <c:formatCode>General</c:formatCode>
                <c:ptCount val="1"/>
                <c:pt idx="0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991-44CC-B999-948AE83E5CF0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docenti'!$E$26</c:f>
              <c:numCache>
                <c:formatCode>General</c:formatCode>
                <c:ptCount val="1"/>
                <c:pt idx="0">
                  <c:v>2.15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991-44CC-B999-948AE83E5CF0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991-44CC-B999-948AE83E5CF0}"/>
            </c:ext>
          </c:extLst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991-44CC-B999-948AE83E5CF0}"/>
            </c:ext>
          </c:extLst>
        </c:ser>
        <c:ser>
          <c:idx val="6"/>
          <c:order val="6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5991-44CC-B999-948AE83E5CF0}"/>
            </c:ext>
          </c:extLst>
        </c:ser>
        <c:ser>
          <c:idx val="7"/>
          <c:order val="7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docenti'!$E$30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991-44CC-B999-948AE83E5CF0}"/>
            </c:ext>
          </c:extLst>
        </c:ser>
        <c:ser>
          <c:idx val="8"/>
          <c:order val="8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docenti'!$E$31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5991-44CC-B999-948AE83E5CF0}"/>
            </c:ext>
          </c:extLst>
        </c:ser>
        <c:ser>
          <c:idx val="9"/>
          <c:order val="9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5991-44CC-B999-948AE83E5CF0}"/>
            </c:ext>
          </c:extLst>
        </c:ser>
        <c:ser>
          <c:idx val="10"/>
          <c:order val="1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5991-44CC-B999-948AE83E5CF0}"/>
            </c:ext>
          </c:extLst>
        </c:ser>
        <c:ser>
          <c:idx val="11"/>
          <c:order val="1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5991-44CC-B999-948AE83E5CF0}"/>
            </c:ext>
          </c:extLst>
        </c:ser>
        <c:ser>
          <c:idx val="12"/>
          <c:order val="1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5991-44CC-B999-948AE83E5CF0}"/>
            </c:ext>
          </c:extLst>
        </c:ser>
        <c:ser>
          <c:idx val="13"/>
          <c:order val="1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5991-44CC-B999-948AE83E5CF0}"/>
            </c:ext>
          </c:extLst>
        </c:ser>
        <c:ser>
          <c:idx val="14"/>
          <c:order val="1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5991-44CC-B999-948AE83E5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90134736"/>
        <c:axId val="-1190146704"/>
      </c:scatterChart>
      <c:valAx>
        <c:axId val="-1190134736"/>
        <c:scaling>
          <c:orientation val="minMax"/>
          <c:max val="1.1000000000000001"/>
          <c:min val="1"/>
        </c:scaling>
        <c:delete val="1"/>
        <c:axPos val="b"/>
        <c:majorTickMark val="out"/>
        <c:minorTickMark val="none"/>
        <c:tickLblPos val="nextTo"/>
        <c:crossAx val="-1190146704"/>
        <c:crosses val="autoZero"/>
        <c:crossBetween val="midCat"/>
      </c:valAx>
      <c:valAx>
        <c:axId val="-1190146704"/>
        <c:scaling>
          <c:orientation val="minMax"/>
          <c:max val="11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t-IT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it-IT"/>
          </a:p>
        </c:txPr>
        <c:crossAx val="-1190134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docenti'!$D$23</c:f>
              <c:numCache>
                <c:formatCode>General</c:formatCode>
                <c:ptCount val="1"/>
                <c:pt idx="0">
                  <c:v>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21D-4B9A-8BCC-407C518D61ED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docenti'!$D$24</c:f>
              <c:numCache>
                <c:formatCode>General</c:formatCode>
                <c:ptCount val="1"/>
                <c:pt idx="0">
                  <c:v>23.98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21D-4B9A-8BCC-407C518D61ED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docenti'!$D$25</c:f>
              <c:numCache>
                <c:formatCode>General</c:formatCode>
                <c:ptCount val="1"/>
                <c:pt idx="0">
                  <c:v>7.3869999999999996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21D-4B9A-8BCC-407C518D61ED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docenti'!$D$26</c:f>
              <c:numCache>
                <c:formatCode>General</c:formatCode>
                <c:ptCount val="1"/>
                <c:pt idx="0">
                  <c:v>6.1870000000000003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21D-4B9A-8BCC-407C518D61ED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21D-4B9A-8BCC-407C518D61ED}"/>
            </c:ext>
          </c:extLst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21D-4B9A-8BCC-407C518D61ED}"/>
            </c:ext>
          </c:extLst>
        </c:ser>
        <c:ser>
          <c:idx val="6"/>
          <c:order val="6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21D-4B9A-8BCC-407C518D61ED}"/>
            </c:ext>
          </c:extLst>
        </c:ser>
        <c:ser>
          <c:idx val="7"/>
          <c:order val="7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docenti'!$D$30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821D-4B9A-8BCC-407C518D61ED}"/>
            </c:ext>
          </c:extLst>
        </c:ser>
        <c:ser>
          <c:idx val="8"/>
          <c:order val="8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docenti'!$D$31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821D-4B9A-8BCC-407C518D61ED}"/>
            </c:ext>
          </c:extLst>
        </c:ser>
        <c:ser>
          <c:idx val="9"/>
          <c:order val="9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821D-4B9A-8BCC-407C518D61ED}"/>
            </c:ext>
          </c:extLst>
        </c:ser>
        <c:ser>
          <c:idx val="10"/>
          <c:order val="1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821D-4B9A-8BCC-407C518D61ED}"/>
            </c:ext>
          </c:extLst>
        </c:ser>
        <c:ser>
          <c:idx val="11"/>
          <c:order val="1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821D-4B9A-8BCC-407C518D61ED}"/>
            </c:ext>
          </c:extLst>
        </c:ser>
        <c:ser>
          <c:idx val="12"/>
          <c:order val="1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821D-4B9A-8BCC-407C518D61ED}"/>
            </c:ext>
          </c:extLst>
        </c:ser>
        <c:ser>
          <c:idx val="13"/>
          <c:order val="1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821D-4B9A-8BCC-407C518D61ED}"/>
            </c:ext>
          </c:extLst>
        </c:ser>
        <c:ser>
          <c:idx val="14"/>
          <c:order val="1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821D-4B9A-8BCC-407C518D6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90138000"/>
        <c:axId val="-1190137456"/>
      </c:scatterChart>
      <c:valAx>
        <c:axId val="-1190138000"/>
        <c:scaling>
          <c:orientation val="minMax"/>
          <c:max val="1.1000000000000001"/>
          <c:min val="1"/>
        </c:scaling>
        <c:delete val="1"/>
        <c:axPos val="b"/>
        <c:majorTickMark val="out"/>
        <c:minorTickMark val="none"/>
        <c:tickLblPos val="nextTo"/>
        <c:crossAx val="-1190137456"/>
        <c:crosses val="autoZero"/>
        <c:crossBetween val="midCat"/>
      </c:valAx>
      <c:valAx>
        <c:axId val="-1190137456"/>
        <c:scaling>
          <c:orientation val="minMax"/>
          <c:max val="11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t-IT" sz="9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it-IT"/>
          </a:p>
        </c:txPr>
        <c:crossAx val="-1190138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docenti'!$C$23</c:f>
              <c:numCache>
                <c:formatCode>General</c:formatCode>
                <c:ptCount val="1"/>
                <c:pt idx="0">
                  <c:v>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8FE-4815-ADAD-92A0DA6C6773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docenti'!$C$24</c:f>
              <c:numCache>
                <c:formatCode>General</c:formatCode>
                <c:ptCount val="1"/>
                <c:pt idx="0">
                  <c:v>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8FE-4815-ADAD-92A0DA6C6773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docenti'!$C$25</c:f>
              <c:numCache>
                <c:formatCode>General</c:formatCode>
                <c:ptCount val="1"/>
                <c:pt idx="0">
                  <c:v>0.72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8FE-4815-ADAD-92A0DA6C6773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docenti'!$C$26</c:f>
              <c:numCache>
                <c:formatCode>General</c:formatCode>
                <c:ptCount val="1"/>
                <c:pt idx="0">
                  <c:v>0.56999999999999995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8FE-4815-ADAD-92A0DA6C6773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8FE-4815-ADAD-92A0DA6C6773}"/>
            </c:ext>
          </c:extLst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8FE-4815-ADAD-92A0DA6C6773}"/>
            </c:ext>
          </c:extLst>
        </c:ser>
        <c:ser>
          <c:idx val="6"/>
          <c:order val="6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8FE-4815-ADAD-92A0DA6C6773}"/>
            </c:ext>
          </c:extLst>
        </c:ser>
        <c:ser>
          <c:idx val="7"/>
          <c:order val="7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docenti'!$C$30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8FE-4815-ADAD-92A0DA6C6773}"/>
            </c:ext>
          </c:extLst>
        </c:ser>
        <c:ser>
          <c:idx val="8"/>
          <c:order val="8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docenti'!$C$31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28FE-4815-ADAD-92A0DA6C6773}"/>
            </c:ext>
          </c:extLst>
        </c:ser>
        <c:ser>
          <c:idx val="9"/>
          <c:order val="9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28FE-4815-ADAD-92A0DA6C6773}"/>
            </c:ext>
          </c:extLst>
        </c:ser>
        <c:ser>
          <c:idx val="10"/>
          <c:order val="1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28FE-4815-ADAD-92A0DA6C6773}"/>
            </c:ext>
          </c:extLst>
        </c:ser>
        <c:ser>
          <c:idx val="11"/>
          <c:order val="1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28FE-4815-ADAD-92A0DA6C6773}"/>
            </c:ext>
          </c:extLst>
        </c:ser>
        <c:ser>
          <c:idx val="12"/>
          <c:order val="1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28FE-4815-ADAD-92A0DA6C6773}"/>
            </c:ext>
          </c:extLst>
        </c:ser>
        <c:ser>
          <c:idx val="13"/>
          <c:order val="1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28FE-4815-ADAD-92A0DA6C6773}"/>
            </c:ext>
          </c:extLst>
        </c:ser>
        <c:ser>
          <c:idx val="14"/>
          <c:order val="1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28FE-4815-ADAD-92A0DA6C6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90135824"/>
        <c:axId val="-1190141264"/>
      </c:scatterChart>
      <c:valAx>
        <c:axId val="-1190135824"/>
        <c:scaling>
          <c:orientation val="minMax"/>
          <c:max val="1.1000000000000001"/>
          <c:min val="1"/>
        </c:scaling>
        <c:delete val="1"/>
        <c:axPos val="b"/>
        <c:majorTickMark val="out"/>
        <c:minorTickMark val="none"/>
        <c:tickLblPos val="nextTo"/>
        <c:crossAx val="-1190141264"/>
        <c:crosses val="autoZero"/>
        <c:crossBetween val="midCat"/>
      </c:valAx>
      <c:valAx>
        <c:axId val="-1190141264"/>
        <c:scaling>
          <c:orientation val="minMax"/>
          <c:max val="11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t-IT" sz="9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it-IT"/>
          </a:p>
        </c:txPr>
        <c:crossAx val="-1190135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docenti'!$B$23</c:f>
              <c:numCache>
                <c:formatCode>General</c:formatCode>
                <c:ptCount val="1"/>
                <c:pt idx="0">
                  <c:v>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35E-4D7F-A443-2C764449D73F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docenti'!$B$24</c:f>
              <c:numCache>
                <c:formatCode>General</c:formatCode>
                <c:ptCount val="1"/>
                <c:pt idx="0">
                  <c:v>2.33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35E-4D7F-A443-2C764449D73F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docenti'!$B$25</c:f>
              <c:numCache>
                <c:formatCode>General</c:formatCode>
                <c:ptCount val="1"/>
                <c:pt idx="0">
                  <c:v>0.20200000000000001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35E-4D7F-A443-2C764449D73F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docenti'!$B$26</c:f>
              <c:numCache>
                <c:formatCode>General</c:formatCode>
                <c:ptCount val="1"/>
                <c:pt idx="0">
                  <c:v>0.14299999999999999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35E-4D7F-A443-2C764449D73F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35E-4D7F-A443-2C764449D73F}"/>
            </c:ext>
          </c:extLst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35E-4D7F-A443-2C764449D73F}"/>
            </c:ext>
          </c:extLst>
        </c:ser>
        <c:ser>
          <c:idx val="6"/>
          <c:order val="6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35E-4D7F-A443-2C764449D73F}"/>
            </c:ext>
          </c:extLst>
        </c:ser>
        <c:ser>
          <c:idx val="7"/>
          <c:order val="7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docenti'!$B$30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35E-4D7F-A443-2C764449D73F}"/>
            </c:ext>
          </c:extLst>
        </c:ser>
        <c:ser>
          <c:idx val="8"/>
          <c:order val="8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docenti'!$B$31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35E-4D7F-A443-2C764449D73F}"/>
            </c:ext>
          </c:extLst>
        </c:ser>
        <c:ser>
          <c:idx val="9"/>
          <c:order val="9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135E-4D7F-A443-2C764449D73F}"/>
            </c:ext>
          </c:extLst>
        </c:ser>
        <c:ser>
          <c:idx val="10"/>
          <c:order val="1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135E-4D7F-A443-2C764449D73F}"/>
            </c:ext>
          </c:extLst>
        </c:ser>
        <c:ser>
          <c:idx val="11"/>
          <c:order val="1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135E-4D7F-A443-2C764449D73F}"/>
            </c:ext>
          </c:extLst>
        </c:ser>
        <c:ser>
          <c:idx val="12"/>
          <c:order val="1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135E-4D7F-A443-2C764449D73F}"/>
            </c:ext>
          </c:extLst>
        </c:ser>
        <c:ser>
          <c:idx val="13"/>
          <c:order val="1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135E-4D7F-A443-2C764449D73F}"/>
            </c:ext>
          </c:extLst>
        </c:ser>
        <c:ser>
          <c:idx val="14"/>
          <c:order val="1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135E-4D7F-A443-2C764449D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90145072"/>
        <c:axId val="-1190147792"/>
      </c:scatterChart>
      <c:valAx>
        <c:axId val="-1190145072"/>
        <c:scaling>
          <c:orientation val="minMax"/>
          <c:max val="1.1000000000000001"/>
          <c:min val="1"/>
        </c:scaling>
        <c:delete val="1"/>
        <c:axPos val="b"/>
        <c:majorTickMark val="out"/>
        <c:minorTickMark val="none"/>
        <c:tickLblPos val="nextTo"/>
        <c:crossAx val="-1190147792"/>
        <c:crosses val="autoZero"/>
        <c:crossBetween val="midCat"/>
      </c:valAx>
      <c:valAx>
        <c:axId val="-1190147792"/>
        <c:scaling>
          <c:orientation val="minMax"/>
          <c:max val="11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t-IT" sz="9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it-IT"/>
          </a:p>
        </c:txPr>
        <c:crossAx val="-1190145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docenti'!$B$23</c:f>
              <c:numCache>
                <c:formatCode>General</c:formatCode>
                <c:ptCount val="1"/>
                <c:pt idx="0">
                  <c:v>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68-42CB-B471-C2EE85805F1C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docenti'!$B$24</c:f>
              <c:numCache>
                <c:formatCode>General</c:formatCode>
                <c:ptCount val="1"/>
                <c:pt idx="0">
                  <c:v>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968-42CB-B471-C2EE85805F1C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docenti'!$B$25</c:f>
              <c:numCache>
                <c:formatCode>General</c:formatCode>
                <c:ptCount val="1"/>
                <c:pt idx="0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968-42CB-B471-C2EE85805F1C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docenti'!$B$26</c:f>
              <c:numCache>
                <c:formatCode>General</c:formatCode>
                <c:ptCount val="1"/>
                <c:pt idx="0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968-42CB-B471-C2EE85805F1C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968-42CB-B471-C2EE85805F1C}"/>
            </c:ext>
          </c:extLst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968-42CB-B471-C2EE85805F1C}"/>
            </c:ext>
          </c:extLst>
        </c:ser>
        <c:ser>
          <c:idx val="6"/>
          <c:order val="6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968-42CB-B471-C2EE85805F1C}"/>
            </c:ext>
          </c:extLst>
        </c:ser>
        <c:ser>
          <c:idx val="7"/>
          <c:order val="7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docenti'!$B$30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968-42CB-B471-C2EE85805F1C}"/>
            </c:ext>
          </c:extLst>
        </c:ser>
        <c:ser>
          <c:idx val="8"/>
          <c:order val="8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docenti'!$B$31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968-42CB-B471-C2EE85805F1C}"/>
            </c:ext>
          </c:extLst>
        </c:ser>
        <c:ser>
          <c:idx val="9"/>
          <c:order val="9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1968-42CB-B471-C2EE85805F1C}"/>
            </c:ext>
          </c:extLst>
        </c:ser>
        <c:ser>
          <c:idx val="10"/>
          <c:order val="1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1968-42CB-B471-C2EE85805F1C}"/>
            </c:ext>
          </c:extLst>
        </c:ser>
        <c:ser>
          <c:idx val="11"/>
          <c:order val="1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1968-42CB-B471-C2EE85805F1C}"/>
            </c:ext>
          </c:extLst>
        </c:ser>
        <c:ser>
          <c:idx val="12"/>
          <c:order val="1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1968-42CB-B471-C2EE85805F1C}"/>
            </c:ext>
          </c:extLst>
        </c:ser>
        <c:ser>
          <c:idx val="13"/>
          <c:order val="1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1968-42CB-B471-C2EE85805F1C}"/>
            </c:ext>
          </c:extLst>
        </c:ser>
        <c:ser>
          <c:idx val="14"/>
          <c:order val="1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1968-42CB-B471-C2EE85805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90145072"/>
        <c:axId val="-1190147792"/>
      </c:scatterChart>
      <c:valAx>
        <c:axId val="-1190145072"/>
        <c:scaling>
          <c:orientation val="minMax"/>
          <c:max val="1.1000000000000001"/>
          <c:min val="1"/>
        </c:scaling>
        <c:delete val="1"/>
        <c:axPos val="b"/>
        <c:majorTickMark val="out"/>
        <c:minorTickMark val="none"/>
        <c:tickLblPos val="nextTo"/>
        <c:crossAx val="-1190147792"/>
        <c:crosses val="autoZero"/>
        <c:crossBetween val="midCat"/>
      </c:valAx>
      <c:valAx>
        <c:axId val="-1190147792"/>
        <c:scaling>
          <c:orientation val="minMax"/>
          <c:max val="95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it-IT"/>
          </a:p>
        </c:txPr>
        <c:crossAx val="-1190145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docenti'!$C$23</c:f>
              <c:numCache>
                <c:formatCode>General</c:formatCode>
                <c:ptCount val="1"/>
                <c:pt idx="0">
                  <c:v>697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11-444F-8A98-1EC1642BE1AE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docenti'!$C$24</c:f>
              <c:numCache>
                <c:formatCode>General</c:formatCode>
                <c:ptCount val="1"/>
                <c:pt idx="0">
                  <c:v>449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B11-444F-8A98-1EC1642BE1AE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docenti'!$C$25</c:f>
              <c:numCache>
                <c:formatCode>General</c:formatCode>
                <c:ptCount val="1"/>
                <c:pt idx="0">
                  <c:v>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B11-444F-8A98-1EC1642BE1AE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docenti'!$C$26</c:f>
              <c:numCache>
                <c:formatCode>General</c:formatCode>
                <c:ptCount val="1"/>
                <c:pt idx="0">
                  <c:v>34.5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B11-444F-8A98-1EC1642BE1AE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B11-444F-8A98-1EC1642BE1AE}"/>
            </c:ext>
          </c:extLst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B11-444F-8A98-1EC1642BE1AE}"/>
            </c:ext>
          </c:extLst>
        </c:ser>
        <c:ser>
          <c:idx val="6"/>
          <c:order val="6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B11-444F-8A98-1EC1642BE1AE}"/>
            </c:ext>
          </c:extLst>
        </c:ser>
        <c:ser>
          <c:idx val="7"/>
          <c:order val="7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docenti'!$C$30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B11-444F-8A98-1EC1642BE1AE}"/>
            </c:ext>
          </c:extLst>
        </c:ser>
        <c:ser>
          <c:idx val="8"/>
          <c:order val="8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docenti'!$C$31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3B11-444F-8A98-1EC1642BE1AE}"/>
            </c:ext>
          </c:extLst>
        </c:ser>
        <c:ser>
          <c:idx val="9"/>
          <c:order val="9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3B11-444F-8A98-1EC1642BE1AE}"/>
            </c:ext>
          </c:extLst>
        </c:ser>
        <c:ser>
          <c:idx val="10"/>
          <c:order val="1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3B11-444F-8A98-1EC1642BE1AE}"/>
            </c:ext>
          </c:extLst>
        </c:ser>
        <c:ser>
          <c:idx val="11"/>
          <c:order val="1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3B11-444F-8A98-1EC1642BE1AE}"/>
            </c:ext>
          </c:extLst>
        </c:ser>
        <c:ser>
          <c:idx val="12"/>
          <c:order val="1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3B11-444F-8A98-1EC1642BE1AE}"/>
            </c:ext>
          </c:extLst>
        </c:ser>
        <c:ser>
          <c:idx val="13"/>
          <c:order val="1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3B11-444F-8A98-1EC1642BE1AE}"/>
            </c:ext>
          </c:extLst>
        </c:ser>
        <c:ser>
          <c:idx val="14"/>
          <c:order val="1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3B11-444F-8A98-1EC1642BE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90135824"/>
        <c:axId val="-1190141264"/>
      </c:scatterChart>
      <c:valAx>
        <c:axId val="-1190135824"/>
        <c:scaling>
          <c:orientation val="minMax"/>
          <c:max val="1.1000000000000001"/>
          <c:min val="1"/>
        </c:scaling>
        <c:delete val="1"/>
        <c:axPos val="b"/>
        <c:majorTickMark val="out"/>
        <c:minorTickMark val="none"/>
        <c:tickLblPos val="nextTo"/>
        <c:crossAx val="-1190141264"/>
        <c:crosses val="autoZero"/>
        <c:crossBetween val="midCat"/>
      </c:valAx>
      <c:valAx>
        <c:axId val="-1190141264"/>
        <c:scaling>
          <c:orientation val="minMax"/>
          <c:max val="95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it-IT"/>
          </a:p>
        </c:txPr>
        <c:crossAx val="-1190135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docenti'!$D$23</c:f>
              <c:numCache>
                <c:formatCode>General</c:formatCode>
                <c:ptCount val="1"/>
                <c:pt idx="0">
                  <c:v>2259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C4A-47A9-B18C-412B06616EFD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docenti'!$D$24</c:f>
              <c:numCache>
                <c:formatCode>General</c:formatCode>
                <c:ptCount val="1"/>
                <c:pt idx="0">
                  <c:v>2742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C4A-47A9-B18C-412B06616EFD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docenti'!$D$25</c:f>
              <c:numCache>
                <c:formatCode>General</c:formatCode>
                <c:ptCount val="1"/>
                <c:pt idx="0">
                  <c:v>121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C4A-47A9-B18C-412B06616EFD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docenti'!$D$26</c:f>
              <c:numCache>
                <c:formatCode>General</c:formatCode>
                <c:ptCount val="1"/>
                <c:pt idx="0">
                  <c:v>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C4A-47A9-B18C-412B06616EFD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C4A-47A9-B18C-412B06616EFD}"/>
            </c:ext>
          </c:extLst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C4A-47A9-B18C-412B06616EFD}"/>
            </c:ext>
          </c:extLst>
        </c:ser>
        <c:ser>
          <c:idx val="6"/>
          <c:order val="6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C4A-47A9-B18C-412B06616EFD}"/>
            </c:ext>
          </c:extLst>
        </c:ser>
        <c:ser>
          <c:idx val="7"/>
          <c:order val="7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docenti'!$D$30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C4A-47A9-B18C-412B06616EFD}"/>
            </c:ext>
          </c:extLst>
        </c:ser>
        <c:ser>
          <c:idx val="8"/>
          <c:order val="8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docenti'!$D$31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C4A-47A9-B18C-412B06616EFD}"/>
            </c:ext>
          </c:extLst>
        </c:ser>
        <c:ser>
          <c:idx val="9"/>
          <c:order val="9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0C4A-47A9-B18C-412B06616EFD}"/>
            </c:ext>
          </c:extLst>
        </c:ser>
        <c:ser>
          <c:idx val="10"/>
          <c:order val="1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0C4A-47A9-B18C-412B06616EFD}"/>
            </c:ext>
          </c:extLst>
        </c:ser>
        <c:ser>
          <c:idx val="11"/>
          <c:order val="1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0C4A-47A9-B18C-412B06616EFD}"/>
            </c:ext>
          </c:extLst>
        </c:ser>
        <c:ser>
          <c:idx val="12"/>
          <c:order val="1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0C4A-47A9-B18C-412B06616EFD}"/>
            </c:ext>
          </c:extLst>
        </c:ser>
        <c:ser>
          <c:idx val="13"/>
          <c:order val="1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0C4A-47A9-B18C-412B06616EFD}"/>
            </c:ext>
          </c:extLst>
        </c:ser>
        <c:ser>
          <c:idx val="14"/>
          <c:order val="1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0C4A-47A9-B18C-412B06616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90138000"/>
        <c:axId val="-1190137456"/>
      </c:scatterChart>
      <c:valAx>
        <c:axId val="-1190138000"/>
        <c:scaling>
          <c:orientation val="minMax"/>
          <c:max val="1.1000000000000001"/>
          <c:min val="1"/>
        </c:scaling>
        <c:delete val="1"/>
        <c:axPos val="b"/>
        <c:majorTickMark val="out"/>
        <c:minorTickMark val="none"/>
        <c:tickLblPos val="nextTo"/>
        <c:crossAx val="-1190137456"/>
        <c:crosses val="autoZero"/>
        <c:crossBetween val="midCat"/>
      </c:valAx>
      <c:valAx>
        <c:axId val="-1190137456"/>
        <c:scaling>
          <c:orientation val="minMax"/>
          <c:max val="95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it-IT"/>
          </a:p>
        </c:txPr>
        <c:crossAx val="-1190138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docenti'!$E$23</c:f>
              <c:numCache>
                <c:formatCode>General</c:formatCode>
                <c:ptCount val="1"/>
                <c:pt idx="0">
                  <c:v>94380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58D-47A2-B540-B9C8282B8414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docenti'!$E$24</c:f>
              <c:numCache>
                <c:formatCode>General</c:formatCode>
                <c:ptCount val="1"/>
                <c:pt idx="0">
                  <c:v>2295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58D-47A2-B540-B9C8282B8414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docenti'!$E$25</c:f>
              <c:numCache>
                <c:formatCode>General</c:formatCode>
                <c:ptCount val="1"/>
                <c:pt idx="0">
                  <c:v>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58D-47A2-B540-B9C8282B8414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docenti'!$E$26</c:f>
              <c:numCache>
                <c:formatCode>General</c:formatCode>
                <c:ptCount val="1"/>
                <c:pt idx="0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58D-47A2-B540-B9C8282B8414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58D-47A2-B540-B9C8282B8414}"/>
            </c:ext>
          </c:extLst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58D-47A2-B540-B9C8282B8414}"/>
            </c:ext>
          </c:extLst>
        </c:ser>
        <c:ser>
          <c:idx val="6"/>
          <c:order val="6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docenti'!$E$29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58D-47A2-B540-B9C8282B8414}"/>
            </c:ext>
          </c:extLst>
        </c:ser>
        <c:ser>
          <c:idx val="7"/>
          <c:order val="7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docenti'!$E$30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58D-47A2-B540-B9C8282B8414}"/>
            </c:ext>
          </c:extLst>
        </c:ser>
        <c:ser>
          <c:idx val="8"/>
          <c:order val="8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docenti'!$E$31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58D-47A2-B540-B9C8282B8414}"/>
            </c:ext>
          </c:extLst>
        </c:ser>
        <c:ser>
          <c:idx val="9"/>
          <c:order val="9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158D-47A2-B540-B9C8282B8414}"/>
            </c:ext>
          </c:extLst>
        </c:ser>
        <c:ser>
          <c:idx val="10"/>
          <c:order val="1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158D-47A2-B540-B9C8282B8414}"/>
            </c:ext>
          </c:extLst>
        </c:ser>
        <c:ser>
          <c:idx val="11"/>
          <c:order val="1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158D-47A2-B540-B9C8282B8414}"/>
            </c:ext>
          </c:extLst>
        </c:ser>
        <c:ser>
          <c:idx val="12"/>
          <c:order val="1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158D-47A2-B540-B9C8282B8414}"/>
            </c:ext>
          </c:extLst>
        </c:ser>
        <c:ser>
          <c:idx val="13"/>
          <c:order val="1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158D-47A2-B540-B9C8282B8414}"/>
            </c:ext>
          </c:extLst>
        </c:ser>
        <c:ser>
          <c:idx val="14"/>
          <c:order val="1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docenti'!$E$22</c:f>
              <c:strCache>
                <c:ptCount val="1"/>
                <c:pt idx="0">
                  <c:v>Norm3</c:v>
                </c:pt>
              </c:strCache>
            </c:strRef>
          </c:xVal>
          <c:yVal>
            <c:numRef>
              <c:f>'[1.1 - Scelta normalizzazioni.xlsx]15 docenti'!$E$37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158D-47A2-B540-B9C8282B8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90134736"/>
        <c:axId val="-1190146704"/>
      </c:scatterChart>
      <c:valAx>
        <c:axId val="-1190134736"/>
        <c:scaling>
          <c:orientation val="minMax"/>
          <c:max val="1.1000000000000001"/>
          <c:min val="1"/>
        </c:scaling>
        <c:delete val="1"/>
        <c:axPos val="b"/>
        <c:majorTickMark val="out"/>
        <c:minorTickMark val="none"/>
        <c:tickLblPos val="nextTo"/>
        <c:crossAx val="-1190146704"/>
        <c:crosses val="autoZero"/>
        <c:crossBetween val="midCat"/>
      </c:valAx>
      <c:valAx>
        <c:axId val="-1190146704"/>
        <c:scaling>
          <c:orientation val="minMax"/>
          <c:max val="95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it-IT"/>
          </a:p>
        </c:txPr>
        <c:crossAx val="-1190134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docenti'!$B$23</c:f>
              <c:numCache>
                <c:formatCode>General</c:formatCode>
                <c:ptCount val="1"/>
                <c:pt idx="0">
                  <c:v>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E38-4A06-A9DF-DE07B0625212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docenti'!$B$24</c:f>
              <c:numCache>
                <c:formatCode>General</c:formatCode>
                <c:ptCount val="1"/>
                <c:pt idx="0">
                  <c:v>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E38-4A06-A9DF-DE07B0625212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docenti'!$B$25</c:f>
              <c:numCache>
                <c:formatCode>General</c:formatCode>
                <c:ptCount val="1"/>
                <c:pt idx="0">
                  <c:v>2.8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E38-4A06-A9DF-DE07B0625212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docenti'!$B$26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E38-4A06-A9DF-DE07B0625212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docenti'!$B$27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E38-4A06-A9DF-DE07B0625212}"/>
            </c:ext>
          </c:extLst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E38-4A06-A9DF-DE07B0625212}"/>
            </c:ext>
          </c:extLst>
        </c:ser>
        <c:ser>
          <c:idx val="6"/>
          <c:order val="6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docenti'!$B$29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E38-4A06-A9DF-DE07B0625212}"/>
            </c:ext>
          </c:extLst>
        </c:ser>
        <c:ser>
          <c:idx val="7"/>
          <c:order val="7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docenti'!$B$30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E38-4A06-A9DF-DE07B0625212}"/>
            </c:ext>
          </c:extLst>
        </c:ser>
        <c:ser>
          <c:idx val="8"/>
          <c:order val="8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docenti'!$B$31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6E38-4A06-A9DF-DE07B0625212}"/>
            </c:ext>
          </c:extLst>
        </c:ser>
        <c:ser>
          <c:idx val="9"/>
          <c:order val="9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6E38-4A06-A9DF-DE07B0625212}"/>
            </c:ext>
          </c:extLst>
        </c:ser>
        <c:ser>
          <c:idx val="10"/>
          <c:order val="1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6E38-4A06-A9DF-DE07B0625212}"/>
            </c:ext>
          </c:extLst>
        </c:ser>
        <c:ser>
          <c:idx val="11"/>
          <c:order val="1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6E38-4A06-A9DF-DE07B0625212}"/>
            </c:ext>
          </c:extLst>
        </c:ser>
        <c:ser>
          <c:idx val="12"/>
          <c:order val="1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6E38-4A06-A9DF-DE07B0625212}"/>
            </c:ext>
          </c:extLst>
        </c:ser>
        <c:ser>
          <c:idx val="13"/>
          <c:order val="1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6E38-4A06-A9DF-DE07B0625212}"/>
            </c:ext>
          </c:extLst>
        </c:ser>
        <c:ser>
          <c:idx val="14"/>
          <c:order val="1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docenti'!$B$22</c:f>
              <c:strCache>
                <c:ptCount val="1"/>
                <c:pt idx="0">
                  <c:v>SQL Server</c:v>
                </c:pt>
              </c:strCache>
            </c:strRef>
          </c:xVal>
          <c:yVal>
            <c:numRef>
              <c:f>'[1.1 - Scelta normalizzazioni.xlsx]15 docenti'!$B$37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6E38-4A06-A9DF-DE07B0625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90145072"/>
        <c:axId val="-1190147792"/>
      </c:scatterChart>
      <c:valAx>
        <c:axId val="-1190145072"/>
        <c:scaling>
          <c:orientation val="minMax"/>
          <c:max val="1.1000000000000001"/>
          <c:min val="1"/>
        </c:scaling>
        <c:delete val="1"/>
        <c:axPos val="b"/>
        <c:majorTickMark val="out"/>
        <c:minorTickMark val="none"/>
        <c:tickLblPos val="nextTo"/>
        <c:crossAx val="-1190147792"/>
        <c:crosses val="autoZero"/>
        <c:crossBetween val="midCat"/>
      </c:valAx>
      <c:valAx>
        <c:axId val="-1190147792"/>
        <c:scaling>
          <c:orientation val="minMax"/>
          <c:max val="95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it-IT"/>
          </a:p>
        </c:txPr>
        <c:crossAx val="-1190145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docenti'!$C$23</c:f>
              <c:numCache>
                <c:formatCode>General</c:formatCode>
                <c:ptCount val="1"/>
                <c:pt idx="0">
                  <c:v>298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96F-4C53-9D71-BC7B8E3AC9D5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docenti'!$C$24</c:f>
              <c:numCache>
                <c:formatCode>General</c:formatCode>
                <c:ptCount val="1"/>
                <c:pt idx="0">
                  <c:v>197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96F-4C53-9D71-BC7B8E3AC9D5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docenti'!$C$25</c:f>
              <c:numCache>
                <c:formatCode>General</c:formatCode>
                <c:ptCount val="1"/>
                <c:pt idx="0">
                  <c:v>29.2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96F-4C53-9D71-BC7B8E3AC9D5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docenti'!$C$26</c:f>
              <c:numCache>
                <c:formatCode>General</c:formatCode>
                <c:ptCount val="1"/>
                <c:pt idx="0">
                  <c:v>16.7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96F-4C53-9D71-BC7B8E3AC9D5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docenti'!$C$27</c:f>
              <c:numCache>
                <c:formatCode>General</c:formatCode>
                <c:ptCount val="1"/>
                <c:pt idx="0">
                  <c:v>5.4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96F-4C53-9D71-BC7B8E3AC9D5}"/>
            </c:ext>
          </c:extLst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96F-4C53-9D71-BC7B8E3AC9D5}"/>
            </c:ext>
          </c:extLst>
        </c:ser>
        <c:ser>
          <c:idx val="6"/>
          <c:order val="6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docenti'!$C$29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96F-4C53-9D71-BC7B8E3AC9D5}"/>
            </c:ext>
          </c:extLst>
        </c:ser>
        <c:ser>
          <c:idx val="7"/>
          <c:order val="7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docenti'!$C$30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96F-4C53-9D71-BC7B8E3AC9D5}"/>
            </c:ext>
          </c:extLst>
        </c:ser>
        <c:ser>
          <c:idx val="8"/>
          <c:order val="8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docenti'!$C$31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696F-4C53-9D71-BC7B8E3AC9D5}"/>
            </c:ext>
          </c:extLst>
        </c:ser>
        <c:ser>
          <c:idx val="9"/>
          <c:order val="9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696F-4C53-9D71-BC7B8E3AC9D5}"/>
            </c:ext>
          </c:extLst>
        </c:ser>
        <c:ser>
          <c:idx val="10"/>
          <c:order val="1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696F-4C53-9D71-BC7B8E3AC9D5}"/>
            </c:ext>
          </c:extLst>
        </c:ser>
        <c:ser>
          <c:idx val="11"/>
          <c:order val="1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696F-4C53-9D71-BC7B8E3AC9D5}"/>
            </c:ext>
          </c:extLst>
        </c:ser>
        <c:ser>
          <c:idx val="12"/>
          <c:order val="1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696F-4C53-9D71-BC7B8E3AC9D5}"/>
            </c:ext>
          </c:extLst>
        </c:ser>
        <c:ser>
          <c:idx val="13"/>
          <c:order val="1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696F-4C53-9D71-BC7B8E3AC9D5}"/>
            </c:ext>
          </c:extLst>
        </c:ser>
        <c:ser>
          <c:idx val="14"/>
          <c:order val="1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docenti'!$C$22</c:f>
              <c:strCache>
                <c:ptCount val="1"/>
                <c:pt idx="0">
                  <c:v>Norm1</c:v>
                </c:pt>
              </c:strCache>
            </c:strRef>
          </c:xVal>
          <c:yVal>
            <c:numRef>
              <c:f>'[1.1 - Scelta normalizzazioni.xlsx]15 docenti'!$C$37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696F-4C53-9D71-BC7B8E3AC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90135824"/>
        <c:axId val="-1190141264"/>
      </c:scatterChart>
      <c:valAx>
        <c:axId val="-1190135824"/>
        <c:scaling>
          <c:orientation val="minMax"/>
          <c:max val="1.1000000000000001"/>
          <c:min val="1"/>
        </c:scaling>
        <c:delete val="1"/>
        <c:axPos val="b"/>
        <c:majorTickMark val="out"/>
        <c:minorTickMark val="none"/>
        <c:tickLblPos val="nextTo"/>
        <c:crossAx val="-1190141264"/>
        <c:crosses val="autoZero"/>
        <c:crossBetween val="midCat"/>
      </c:valAx>
      <c:valAx>
        <c:axId val="-1190141264"/>
        <c:scaling>
          <c:orientation val="minMax"/>
          <c:max val="95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it-IT"/>
          </a:p>
        </c:txPr>
        <c:crossAx val="-1190135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docenti'!$D$23</c:f>
              <c:numCache>
                <c:formatCode>General</c:formatCode>
                <c:ptCount val="1"/>
                <c:pt idx="0">
                  <c:v>4620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FA-441E-97B9-4D15227EF3CE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docenti'!$D$24</c:f>
              <c:numCache>
                <c:formatCode>General</c:formatCode>
                <c:ptCount val="1"/>
                <c:pt idx="0">
                  <c:v>933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1FA-441E-97B9-4D15227EF3CE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docenti'!$D$25</c:f>
              <c:numCache>
                <c:formatCode>General</c:formatCode>
                <c:ptCount val="1"/>
                <c:pt idx="0">
                  <c:v>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1FA-441E-97B9-4D15227EF3CE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docenti'!$D$26</c:f>
              <c:numCache>
                <c:formatCode>General</c:formatCode>
                <c:ptCount val="1"/>
                <c:pt idx="0">
                  <c:v>174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1FA-441E-97B9-4D15227EF3CE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docenti'!$D$27</c:f>
              <c:numCache>
                <c:formatCode>General</c:formatCode>
                <c:ptCount val="1"/>
                <c:pt idx="0">
                  <c:v>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1FA-441E-97B9-4D15227EF3CE}"/>
            </c:ext>
          </c:extLst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1FA-441E-97B9-4D15227EF3CE}"/>
            </c:ext>
          </c:extLst>
        </c:ser>
        <c:ser>
          <c:idx val="6"/>
          <c:order val="6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docenti'!$D$29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1FA-441E-97B9-4D15227EF3CE}"/>
            </c:ext>
          </c:extLst>
        </c:ser>
        <c:ser>
          <c:idx val="7"/>
          <c:order val="7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docenti'!$D$30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A1FA-441E-97B9-4D15227EF3CE}"/>
            </c:ext>
          </c:extLst>
        </c:ser>
        <c:ser>
          <c:idx val="8"/>
          <c:order val="8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docenti'!$D$31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1FA-441E-97B9-4D15227EF3CE}"/>
            </c:ext>
          </c:extLst>
        </c:ser>
        <c:ser>
          <c:idx val="9"/>
          <c:order val="9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A1FA-441E-97B9-4D15227EF3CE}"/>
            </c:ext>
          </c:extLst>
        </c:ser>
        <c:ser>
          <c:idx val="10"/>
          <c:order val="1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A1FA-441E-97B9-4D15227EF3CE}"/>
            </c:ext>
          </c:extLst>
        </c:ser>
        <c:ser>
          <c:idx val="11"/>
          <c:order val="1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A1FA-441E-97B9-4D15227EF3CE}"/>
            </c:ext>
          </c:extLst>
        </c:ser>
        <c:ser>
          <c:idx val="12"/>
          <c:order val="1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A1FA-441E-97B9-4D15227EF3CE}"/>
            </c:ext>
          </c:extLst>
        </c:ser>
        <c:ser>
          <c:idx val="13"/>
          <c:order val="1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A1FA-441E-97B9-4D15227EF3CE}"/>
            </c:ext>
          </c:extLst>
        </c:ser>
        <c:ser>
          <c:idx val="14"/>
          <c:order val="1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'[1.1 - Scelta normalizzazioni.xlsx]15 docenti'!$D$22</c:f>
              <c:strCache>
                <c:ptCount val="1"/>
                <c:pt idx="0">
                  <c:v>Norm2</c:v>
                </c:pt>
              </c:strCache>
            </c:strRef>
          </c:xVal>
          <c:yVal>
            <c:numRef>
              <c:f>'[1.1 - Scelta normalizzazioni.xlsx]15 docenti'!$D$37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A1FA-441E-97B9-4D15227EF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90138000"/>
        <c:axId val="-1190137456"/>
      </c:scatterChart>
      <c:valAx>
        <c:axId val="-1190138000"/>
        <c:scaling>
          <c:orientation val="minMax"/>
          <c:max val="1.1000000000000001"/>
          <c:min val="1"/>
        </c:scaling>
        <c:delete val="1"/>
        <c:axPos val="b"/>
        <c:majorTickMark val="out"/>
        <c:minorTickMark val="none"/>
        <c:tickLblPos val="nextTo"/>
        <c:crossAx val="-1190137456"/>
        <c:crosses val="autoZero"/>
        <c:crossBetween val="midCat"/>
      </c:valAx>
      <c:valAx>
        <c:axId val="-1190137456"/>
        <c:scaling>
          <c:orientation val="minMax"/>
          <c:max val="95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it-IT"/>
          </a:p>
        </c:txPr>
        <c:crossAx val="-1190138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FB398-D9B4-4921-8C42-FA204C93A017}" type="datetimeFigureOut">
              <a:rPr lang="it-IT" smtClean="0"/>
              <a:t>16/10/2016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C1FB9-0065-40F8-BB5B-BCFA0A2D8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68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C1FB9-0065-40F8-BB5B-BCFA0A2D830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52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8755-575A-4D23-9581-3C5760AA8737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3CB6-ED15-4254-BAA2-8F37C6F982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7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803B-8BAD-4407-B571-399E20C5DBA7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3CB6-ED15-4254-BAA2-8F37C6F982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88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7057-2C3D-441B-86D4-E1048FBE9E6F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3CB6-ED15-4254-BAA2-8F37C6F982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09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99CA-C796-4969-940F-E8E7899EE619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3CB6-ED15-4254-BAA2-8F37C6F982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96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BE0-97AF-490E-BE42-490BA19F68ED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3CB6-ED15-4254-BAA2-8F37C6F982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09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6D03-025B-4707-A21A-079DD4B10281}" type="datetime1">
              <a:rPr lang="it-IT" smtClean="0"/>
              <a:t>16/10/2016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3CB6-ED15-4254-BAA2-8F37C6F982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12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B3E5-FB0D-4DF5-BF8D-7208CB2EB3CE}" type="datetime1">
              <a:rPr lang="it-IT" smtClean="0"/>
              <a:t>16/10/2016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3CB6-ED15-4254-BAA2-8F37C6F982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30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E018-6F3A-4C3A-9FBB-01C8C25703A6}" type="datetime1">
              <a:rPr lang="it-IT" smtClean="0"/>
              <a:t>16/10/2016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3CB6-ED15-4254-BAA2-8F37C6F982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07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2861-0907-4FB8-B4BD-C3D34A8441BE}" type="datetime1">
              <a:rPr lang="it-IT" smtClean="0"/>
              <a:t>16/10/2016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3CB6-ED15-4254-BAA2-8F37C6F982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29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BF84-46EE-44C4-9DAB-5C043ACCF951}" type="datetime1">
              <a:rPr lang="it-IT" smtClean="0"/>
              <a:t>16/10/2016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3CB6-ED15-4254-BAA2-8F37C6F982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33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2EDD-E91F-49C9-9092-054DAD1E906D}" type="datetime1">
              <a:rPr lang="it-IT" smtClean="0"/>
              <a:t>16/10/2016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3CB6-ED15-4254-BAA2-8F37C6F982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11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B25E2-F4FD-4FE3-B7E5-4D85E0E19E5D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93CB6-ED15-4254-BAA2-8F37C6F982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83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chart" Target="../charts/chart12.xml"/><Relationship Id="rId18" Type="http://schemas.openxmlformats.org/officeDocument/2006/relationships/chart" Target="../charts/chart17.xml"/><Relationship Id="rId26" Type="http://schemas.openxmlformats.org/officeDocument/2006/relationships/chart" Target="../charts/chart25.xml"/><Relationship Id="rId3" Type="http://schemas.openxmlformats.org/officeDocument/2006/relationships/chart" Target="../charts/chart2.xml"/><Relationship Id="rId21" Type="http://schemas.openxmlformats.org/officeDocument/2006/relationships/chart" Target="../charts/chart20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17" Type="http://schemas.openxmlformats.org/officeDocument/2006/relationships/chart" Target="../charts/chart16.xml"/><Relationship Id="rId25" Type="http://schemas.openxmlformats.org/officeDocument/2006/relationships/chart" Target="../charts/chart24.xml"/><Relationship Id="rId2" Type="http://schemas.openxmlformats.org/officeDocument/2006/relationships/chart" Target="../charts/chart1.xml"/><Relationship Id="rId16" Type="http://schemas.openxmlformats.org/officeDocument/2006/relationships/chart" Target="../charts/chart15.xml"/><Relationship Id="rId20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24" Type="http://schemas.openxmlformats.org/officeDocument/2006/relationships/chart" Target="../charts/chart23.xml"/><Relationship Id="rId5" Type="http://schemas.openxmlformats.org/officeDocument/2006/relationships/chart" Target="../charts/chart4.xml"/><Relationship Id="rId15" Type="http://schemas.openxmlformats.org/officeDocument/2006/relationships/chart" Target="../charts/chart14.xml"/><Relationship Id="rId23" Type="http://schemas.openxmlformats.org/officeDocument/2006/relationships/chart" Target="../charts/chart22.xml"/><Relationship Id="rId10" Type="http://schemas.openxmlformats.org/officeDocument/2006/relationships/chart" Target="../charts/chart9.xml"/><Relationship Id="rId19" Type="http://schemas.openxmlformats.org/officeDocument/2006/relationships/chart" Target="../charts/chart18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Relationship Id="rId14" Type="http://schemas.openxmlformats.org/officeDocument/2006/relationships/chart" Target="../charts/chart13.xml"/><Relationship Id="rId22" Type="http://schemas.openxmlformats.org/officeDocument/2006/relationships/chart" Target="../charts/char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3055" y="2361064"/>
            <a:ext cx="9725891" cy="1801306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Studio comparativo sulle performance</a:t>
            </a:r>
            <a:br>
              <a:rPr lang="it-IT" sz="3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</a:br>
            <a:r>
              <a:rPr lang="it-IT" sz="3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di MS SQL Server, PostgreSQL, </a:t>
            </a:r>
            <a:br>
              <a:rPr lang="it-IT" sz="3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</a:br>
            <a:r>
              <a:rPr lang="it-IT" sz="3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Oracle XE e MySQL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6209732"/>
            <a:ext cx="9144000" cy="344609"/>
          </a:xfrm>
        </p:spPr>
        <p:txBody>
          <a:bodyPr>
            <a:normAutofit lnSpcReduction="10000"/>
          </a:bodyPr>
          <a:lstStyle/>
          <a:p>
            <a:r>
              <a:rPr lang="it-IT" sz="2000" dirty="0">
                <a:solidFill>
                  <a:schemeClr val="bg1"/>
                </a:solidFill>
                <a:latin typeface="Roboto Thin" pitchFamily="2" charset="0"/>
                <a:ea typeface="Roboto Thin" pitchFamily="2" charset="0"/>
              </a:rPr>
              <a:t>Anno Accademico 2015 - 2016</a:t>
            </a:r>
          </a:p>
        </p:txBody>
      </p:sp>
      <p:sp>
        <p:nvSpPr>
          <p:cNvPr id="5" name="Rettangolo 4"/>
          <p:cNvSpPr/>
          <p:nvPr/>
        </p:nvSpPr>
        <p:spPr>
          <a:xfrm>
            <a:off x="2488442" y="484613"/>
            <a:ext cx="721511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it-IT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Università degli Studi di Modena e Reggio Emilia</a:t>
            </a:r>
          </a:p>
        </p:txBody>
      </p:sp>
      <p:sp>
        <p:nvSpPr>
          <p:cNvPr id="6" name="Rettangolo 5"/>
          <p:cNvSpPr/>
          <p:nvPr/>
        </p:nvSpPr>
        <p:spPr>
          <a:xfrm>
            <a:off x="3047998" y="127418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Dipartimento di Ingegneria “Enzo Ferrari” 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Corso di Laurea in Ingegneria Informatica</a:t>
            </a:r>
          </a:p>
        </p:txBody>
      </p:sp>
      <p:sp>
        <p:nvSpPr>
          <p:cNvPr id="7" name="Rettangolo 6"/>
          <p:cNvSpPr/>
          <p:nvPr/>
        </p:nvSpPr>
        <p:spPr>
          <a:xfrm>
            <a:off x="8527575" y="4734017"/>
            <a:ext cx="2351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Candidato:</a:t>
            </a:r>
          </a:p>
          <a:p>
            <a:pPr algn="r"/>
            <a:r>
              <a:rPr lang="it-IT" sz="20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Valentina Costi</a:t>
            </a:r>
          </a:p>
        </p:txBody>
      </p:sp>
      <p:sp>
        <p:nvSpPr>
          <p:cNvPr id="8" name="Rettangolo 7"/>
          <p:cNvSpPr/>
          <p:nvPr/>
        </p:nvSpPr>
        <p:spPr>
          <a:xfrm>
            <a:off x="1221473" y="4762232"/>
            <a:ext cx="2533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Relatore:</a:t>
            </a:r>
          </a:p>
          <a:p>
            <a:r>
              <a:rPr lang="it-IT" sz="20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Sonia Bergamaschi</a:t>
            </a:r>
          </a:p>
        </p:txBody>
      </p:sp>
      <p:sp>
        <p:nvSpPr>
          <p:cNvPr id="9" name="Rettangolo 8"/>
          <p:cNvSpPr/>
          <p:nvPr/>
        </p:nvSpPr>
        <p:spPr>
          <a:xfrm>
            <a:off x="0" y="1"/>
            <a:ext cx="12192000" cy="468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3CB6-ED15-4254-BAA2-8F37C6F9823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35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3054" y="1728018"/>
            <a:ext cx="9725891" cy="1801306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Grazie per l’attenzione</a:t>
            </a:r>
          </a:p>
        </p:txBody>
      </p:sp>
      <p:sp>
        <p:nvSpPr>
          <p:cNvPr id="9" name="Rettangolo 8"/>
          <p:cNvSpPr/>
          <p:nvPr/>
        </p:nvSpPr>
        <p:spPr>
          <a:xfrm>
            <a:off x="0" y="1"/>
            <a:ext cx="12192000" cy="468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3CB6-ED15-4254-BAA2-8F37C6F9823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2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60776" y="1145004"/>
            <a:ext cx="10515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00" dirty="0">
                <a:solidFill>
                  <a:schemeClr val="bg2">
                    <a:lumMod val="25000"/>
                  </a:schemeClr>
                </a:solidFill>
                <a:latin typeface="Roboto Light Italic" pitchFamily="2" charset="0"/>
                <a:ea typeface="Roboto Light Italic" pitchFamily="2" charset="0"/>
              </a:rPr>
              <a:t>Sistema software che permette di creare, memorizzare, gestire e interrogare database,</a:t>
            </a:r>
          </a:p>
          <a:p>
            <a:r>
              <a:rPr lang="it-IT" sz="1900" dirty="0">
                <a:solidFill>
                  <a:schemeClr val="bg2">
                    <a:lumMod val="25000"/>
                  </a:schemeClr>
                </a:solidFill>
                <a:latin typeface="Roboto Light Italic" pitchFamily="2" charset="0"/>
                <a:ea typeface="Roboto Light Italic" pitchFamily="2" charset="0"/>
              </a:rPr>
              <a:t>ponendosi come interfaccia tra i dati immagazzinati nel DB e l’utente o i programmi applicativi.</a:t>
            </a:r>
          </a:p>
          <a:p>
            <a:endParaRPr lang="it-IT" sz="2000" dirty="0">
              <a:latin typeface="Roboto Thin" pitchFamily="2" charset="0"/>
              <a:ea typeface="Roboto Thin" pitchFamily="2" charset="0"/>
            </a:endParaRPr>
          </a:p>
          <a:p>
            <a:r>
              <a:rPr lang="it-IT" sz="2000" dirty="0">
                <a:latin typeface="Roboto Thin" pitchFamily="2" charset="0"/>
                <a:ea typeface="Roboto Thin" pitchFamily="2" charset="0"/>
              </a:rPr>
              <a:t>             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6354225" y="2267334"/>
            <a:ext cx="3250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900" dirty="0">
                <a:solidFill>
                  <a:schemeClr val="bg2">
                    <a:lumMod val="25000"/>
                  </a:schemeClr>
                </a:solidFill>
                <a:latin typeface="Roboto Condensed" pitchFamily="2" charset="0"/>
                <a:ea typeface="Roboto Condensed" pitchFamily="2" charset="0"/>
              </a:rPr>
              <a:t>flessibilità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Thin" pitchFamily="2" charset="0"/>
                <a:ea typeface="Roboto Thin" pitchFamily="2" charset="0"/>
              </a:rPr>
              <a:t> </a:t>
            </a:r>
            <a:r>
              <a:rPr lang="it-IT" sz="19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e </a:t>
            </a:r>
            <a:r>
              <a:rPr lang="it-IT" sz="1900" dirty="0">
                <a:solidFill>
                  <a:schemeClr val="bg2">
                    <a:lumMod val="25000"/>
                  </a:schemeClr>
                </a:solidFill>
                <a:latin typeface="Roboto Condensed" pitchFamily="2" charset="0"/>
                <a:ea typeface="Roboto Condensed" pitchFamily="2" charset="0"/>
              </a:rPr>
              <a:t>velocità</a:t>
            </a:r>
            <a:r>
              <a:rPr lang="it-IT" sz="19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 differenti</a:t>
            </a:r>
          </a:p>
        </p:txBody>
      </p:sp>
      <p:sp>
        <p:nvSpPr>
          <p:cNvPr id="8" name="Rettangolo 7"/>
          <p:cNvSpPr/>
          <p:nvPr/>
        </p:nvSpPr>
        <p:spPr>
          <a:xfrm>
            <a:off x="1678416" y="2259009"/>
            <a:ext cx="656548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Diverse aziende producono</a:t>
            </a:r>
          </a:p>
          <a:p>
            <a:r>
              <a:rPr lang="it-IT" sz="19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differenti versioni</a:t>
            </a:r>
          </a:p>
        </p:txBody>
      </p:sp>
      <p:grpSp>
        <p:nvGrpSpPr>
          <p:cNvPr id="25" name="Gruppo 24"/>
          <p:cNvGrpSpPr/>
          <p:nvPr/>
        </p:nvGrpSpPr>
        <p:grpSpPr>
          <a:xfrm>
            <a:off x="1795380" y="2991641"/>
            <a:ext cx="900000" cy="1774721"/>
            <a:chOff x="2787445" y="3113125"/>
            <a:chExt cx="900000" cy="1774721"/>
          </a:xfrm>
        </p:grpSpPr>
        <p:cxnSp>
          <p:nvCxnSpPr>
            <p:cNvPr id="11" name="Connettore diritto 10"/>
            <p:cNvCxnSpPr/>
            <p:nvPr/>
          </p:nvCxnSpPr>
          <p:spPr>
            <a:xfrm>
              <a:off x="2787445" y="3113125"/>
              <a:ext cx="0" cy="1774721"/>
            </a:xfrm>
            <a:prstGeom prst="line">
              <a:avLst/>
            </a:prstGeom>
            <a:ln>
              <a:solidFill>
                <a:srgbClr val="B6D7A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>
              <a:off x="2787445" y="3498631"/>
              <a:ext cx="900000" cy="0"/>
            </a:xfrm>
            <a:prstGeom prst="straightConnector1">
              <a:avLst/>
            </a:prstGeom>
            <a:ln>
              <a:solidFill>
                <a:srgbClr val="B6D7A8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2 43"/>
            <p:cNvCxnSpPr/>
            <p:nvPr/>
          </p:nvCxnSpPr>
          <p:spPr>
            <a:xfrm>
              <a:off x="2787445" y="3840712"/>
              <a:ext cx="900000" cy="0"/>
            </a:xfrm>
            <a:prstGeom prst="straightConnector1">
              <a:avLst/>
            </a:prstGeom>
            <a:ln>
              <a:solidFill>
                <a:srgbClr val="B6D7A8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2 45"/>
            <p:cNvCxnSpPr/>
            <p:nvPr/>
          </p:nvCxnSpPr>
          <p:spPr>
            <a:xfrm>
              <a:off x="2787445" y="4887846"/>
              <a:ext cx="900000" cy="0"/>
            </a:xfrm>
            <a:prstGeom prst="straightConnector1">
              <a:avLst/>
            </a:prstGeom>
            <a:ln>
              <a:solidFill>
                <a:srgbClr val="B6D7A8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2 46"/>
            <p:cNvCxnSpPr/>
            <p:nvPr/>
          </p:nvCxnSpPr>
          <p:spPr>
            <a:xfrm>
              <a:off x="2787445" y="4524053"/>
              <a:ext cx="900000" cy="0"/>
            </a:xfrm>
            <a:prstGeom prst="straightConnector1">
              <a:avLst/>
            </a:prstGeom>
            <a:ln>
              <a:solidFill>
                <a:srgbClr val="B6D7A8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2 48"/>
            <p:cNvCxnSpPr/>
            <p:nvPr/>
          </p:nvCxnSpPr>
          <p:spPr>
            <a:xfrm>
              <a:off x="2787445" y="4175008"/>
              <a:ext cx="900000" cy="0"/>
            </a:xfrm>
            <a:prstGeom prst="straightConnector1">
              <a:avLst/>
            </a:prstGeom>
            <a:ln>
              <a:solidFill>
                <a:srgbClr val="B6D7A8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tangolo 22"/>
          <p:cNvSpPr/>
          <p:nvPr/>
        </p:nvSpPr>
        <p:spPr>
          <a:xfrm>
            <a:off x="3052524" y="3192479"/>
            <a:ext cx="1704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MS SQL Server</a:t>
            </a:r>
          </a:p>
        </p:txBody>
      </p:sp>
      <p:sp>
        <p:nvSpPr>
          <p:cNvPr id="54" name="Rettangolo 53"/>
          <p:cNvSpPr/>
          <p:nvPr/>
        </p:nvSpPr>
        <p:spPr>
          <a:xfrm>
            <a:off x="3052526" y="3534560"/>
            <a:ext cx="1391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PostgreSQL</a:t>
            </a:r>
          </a:p>
        </p:txBody>
      </p:sp>
      <p:sp>
        <p:nvSpPr>
          <p:cNvPr id="56" name="Rettangolo 55"/>
          <p:cNvSpPr/>
          <p:nvPr/>
        </p:nvSpPr>
        <p:spPr>
          <a:xfrm>
            <a:off x="3052526" y="3868856"/>
            <a:ext cx="11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Oracle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Roboto Thin" pitchFamily="2" charset="0"/>
                <a:ea typeface="Roboto Thin" pitchFamily="2" charset="0"/>
              </a:rPr>
              <a:t> 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XE</a:t>
            </a:r>
          </a:p>
        </p:txBody>
      </p:sp>
      <p:sp>
        <p:nvSpPr>
          <p:cNvPr id="57" name="Rettangolo 56"/>
          <p:cNvSpPr/>
          <p:nvPr/>
        </p:nvSpPr>
        <p:spPr>
          <a:xfrm>
            <a:off x="3052526" y="4217901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MySQL</a:t>
            </a:r>
          </a:p>
        </p:txBody>
      </p:sp>
      <p:sp>
        <p:nvSpPr>
          <p:cNvPr id="60" name="Rettangolo 59"/>
          <p:cNvSpPr/>
          <p:nvPr/>
        </p:nvSpPr>
        <p:spPr>
          <a:xfrm>
            <a:off x="3052526" y="4572485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Etc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Roboto Thin" pitchFamily="2" charset="0"/>
                <a:ea typeface="Roboto Thin" pitchFamily="2" charset="0"/>
              </a:rPr>
              <a:t>.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0" name="Connettore 2 69"/>
          <p:cNvCxnSpPr/>
          <p:nvPr/>
        </p:nvCxnSpPr>
        <p:spPr>
          <a:xfrm>
            <a:off x="7795643" y="2675031"/>
            <a:ext cx="0" cy="504000"/>
          </a:xfrm>
          <a:prstGeom prst="straightConnector1">
            <a:avLst/>
          </a:prstGeom>
          <a:ln>
            <a:solidFill>
              <a:srgbClr val="B6D7A8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6818132" y="3335841"/>
            <a:ext cx="1955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solidFill>
                  <a:srgbClr val="B6D7A8"/>
                </a:solidFill>
                <a:latin typeface="Roboto Condensed" pitchFamily="2" charset="0"/>
                <a:ea typeface="Roboto Condensed" pitchFamily="2" charset="0"/>
              </a:rPr>
              <a:t>Valutazione delle </a:t>
            </a:r>
          </a:p>
          <a:p>
            <a:pPr algn="ctr"/>
            <a:r>
              <a:rPr lang="it-IT" sz="2000" dirty="0">
                <a:solidFill>
                  <a:srgbClr val="B6D7A8"/>
                </a:solidFill>
                <a:latin typeface="Roboto Condensed" pitchFamily="2" charset="0"/>
                <a:ea typeface="Roboto Condensed" pitchFamily="2" charset="0"/>
              </a:rPr>
              <a:t>Performance</a:t>
            </a:r>
          </a:p>
        </p:txBody>
      </p:sp>
      <p:cxnSp>
        <p:nvCxnSpPr>
          <p:cNvPr id="71" name="Connettore 2 70"/>
          <p:cNvCxnSpPr/>
          <p:nvPr/>
        </p:nvCxnSpPr>
        <p:spPr>
          <a:xfrm flipH="1" flipV="1">
            <a:off x="4961158" y="3719226"/>
            <a:ext cx="1393066" cy="0"/>
          </a:xfrm>
          <a:prstGeom prst="straightConnector1">
            <a:avLst/>
          </a:prstGeom>
          <a:ln>
            <a:solidFill>
              <a:srgbClr val="B6D7A8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71"/>
          <p:cNvSpPr/>
          <p:nvPr/>
        </p:nvSpPr>
        <p:spPr>
          <a:xfrm>
            <a:off x="6593709" y="5752119"/>
            <a:ext cx="240380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9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tramite </a:t>
            </a:r>
            <a:r>
              <a:rPr lang="it-IT" sz="1900" dirty="0">
                <a:solidFill>
                  <a:schemeClr val="bg2">
                    <a:lumMod val="25000"/>
                  </a:schemeClr>
                </a:solidFill>
                <a:latin typeface="Roboto Condensed" pitchFamily="2" charset="0"/>
                <a:ea typeface="Roboto Condensed" pitchFamily="2" charset="0"/>
              </a:rPr>
              <a:t>Full Outer Join</a:t>
            </a:r>
            <a:endParaRPr lang="it-IT" sz="1900" dirty="0">
              <a:solidFill>
                <a:schemeClr val="bg2">
                  <a:lumMod val="25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0" y="-19512"/>
            <a:ext cx="12191999" cy="840158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   </a:t>
            </a:r>
            <a:r>
              <a:rPr lang="it-IT" sz="2800" dirty="0" err="1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DataBase</a:t>
            </a:r>
            <a:r>
              <a:rPr lang="it-IT" sz="28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 Management System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1" y="812760"/>
            <a:ext cx="12191999" cy="175529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BBBDB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3" name="Gruppo 32"/>
          <p:cNvGrpSpPr/>
          <p:nvPr/>
        </p:nvGrpSpPr>
        <p:grpSpPr>
          <a:xfrm>
            <a:off x="1254869" y="2339476"/>
            <a:ext cx="276058" cy="255826"/>
            <a:chOff x="5680871" y="5620118"/>
            <a:chExt cx="392108" cy="343793"/>
          </a:xfrm>
        </p:grpSpPr>
        <p:sp>
          <p:nvSpPr>
            <p:cNvPr id="34" name="Freeform 13"/>
            <p:cNvSpPr>
              <a:spLocks noChangeAspect="1" noChangeArrowheads="1"/>
            </p:cNvSpPr>
            <p:nvPr/>
          </p:nvSpPr>
          <p:spPr bwMode="auto">
            <a:xfrm>
              <a:off x="5680871" y="5620118"/>
              <a:ext cx="211929" cy="343793"/>
            </a:xfrm>
            <a:custGeom>
              <a:avLst/>
              <a:gdLst>
                <a:gd name="T0" fmla="*/ 0 w 199"/>
                <a:gd name="T1" fmla="*/ 280 h 322"/>
                <a:gd name="T2" fmla="*/ 122 w 199"/>
                <a:gd name="T3" fmla="*/ 158 h 322"/>
                <a:gd name="T4" fmla="*/ 0 w 199"/>
                <a:gd name="T5" fmla="*/ 36 h 322"/>
                <a:gd name="T6" fmla="*/ 36 w 199"/>
                <a:gd name="T7" fmla="*/ 0 h 322"/>
                <a:gd name="T8" fmla="*/ 198 w 199"/>
                <a:gd name="T9" fmla="*/ 158 h 322"/>
                <a:gd name="T10" fmla="*/ 36 w 199"/>
                <a:gd name="T11" fmla="*/ 321 h 322"/>
                <a:gd name="T12" fmla="*/ 0 w 199"/>
                <a:gd name="T13" fmla="*/ 28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322">
                  <a:moveTo>
                    <a:pt x="0" y="280"/>
                  </a:moveTo>
                  <a:lnTo>
                    <a:pt x="122" y="158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198" y="158"/>
                  </a:lnTo>
                  <a:lnTo>
                    <a:pt x="36" y="321"/>
                  </a:lnTo>
                  <a:lnTo>
                    <a:pt x="0" y="280"/>
                  </a:lnTo>
                </a:path>
              </a:pathLst>
            </a:custGeom>
            <a:solidFill>
              <a:srgbClr val="B6D7A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3"/>
            <p:cNvSpPr>
              <a:spLocks noChangeAspect="1" noChangeArrowheads="1"/>
            </p:cNvSpPr>
            <p:nvPr/>
          </p:nvSpPr>
          <p:spPr bwMode="auto">
            <a:xfrm>
              <a:off x="5861050" y="5620118"/>
              <a:ext cx="211929" cy="343793"/>
            </a:xfrm>
            <a:custGeom>
              <a:avLst/>
              <a:gdLst>
                <a:gd name="T0" fmla="*/ 0 w 199"/>
                <a:gd name="T1" fmla="*/ 280 h 322"/>
                <a:gd name="T2" fmla="*/ 122 w 199"/>
                <a:gd name="T3" fmla="*/ 158 h 322"/>
                <a:gd name="T4" fmla="*/ 0 w 199"/>
                <a:gd name="T5" fmla="*/ 36 h 322"/>
                <a:gd name="T6" fmla="*/ 36 w 199"/>
                <a:gd name="T7" fmla="*/ 0 h 322"/>
                <a:gd name="T8" fmla="*/ 198 w 199"/>
                <a:gd name="T9" fmla="*/ 158 h 322"/>
                <a:gd name="T10" fmla="*/ 36 w 199"/>
                <a:gd name="T11" fmla="*/ 321 h 322"/>
                <a:gd name="T12" fmla="*/ 0 w 199"/>
                <a:gd name="T13" fmla="*/ 28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322">
                  <a:moveTo>
                    <a:pt x="0" y="280"/>
                  </a:moveTo>
                  <a:lnTo>
                    <a:pt x="122" y="158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198" y="158"/>
                  </a:lnTo>
                  <a:lnTo>
                    <a:pt x="36" y="321"/>
                  </a:lnTo>
                  <a:lnTo>
                    <a:pt x="0" y="280"/>
                  </a:lnTo>
                </a:path>
              </a:pathLst>
            </a:custGeom>
            <a:solidFill>
              <a:srgbClr val="B6D7A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8" name="Connettore 2 37"/>
          <p:cNvCxnSpPr/>
          <p:nvPr/>
        </p:nvCxnSpPr>
        <p:spPr>
          <a:xfrm>
            <a:off x="5052579" y="2494666"/>
            <a:ext cx="1198404" cy="0"/>
          </a:xfrm>
          <a:prstGeom prst="straightConnector1">
            <a:avLst/>
          </a:prstGeom>
          <a:ln>
            <a:solidFill>
              <a:srgbClr val="B6D7A8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6089086" y="4036373"/>
            <a:ext cx="341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DBMS più adatti in base a 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Roboto Condensed" pitchFamily="2" charset="0"/>
                <a:ea typeface="Roboto Condensed" pitchFamily="2" charset="0"/>
              </a:rPr>
              <a:t>criteri</a:t>
            </a:r>
          </a:p>
        </p:txBody>
      </p:sp>
      <p:grpSp>
        <p:nvGrpSpPr>
          <p:cNvPr id="4" name="Gruppo 3"/>
          <p:cNvGrpSpPr>
            <a:grpSpLocks noChangeAspect="1"/>
          </p:cNvGrpSpPr>
          <p:nvPr/>
        </p:nvGrpSpPr>
        <p:grpSpPr>
          <a:xfrm>
            <a:off x="7115169" y="4620945"/>
            <a:ext cx="1360951" cy="485292"/>
            <a:chOff x="1769875" y="5068757"/>
            <a:chExt cx="2624913" cy="936000"/>
          </a:xfrm>
        </p:grpSpPr>
        <p:sp>
          <p:nvSpPr>
            <p:cNvPr id="37" name="Oval 31"/>
            <p:cNvSpPr>
              <a:spLocks noChangeAspect="1"/>
            </p:cNvSpPr>
            <p:nvPr/>
          </p:nvSpPr>
          <p:spPr>
            <a:xfrm>
              <a:off x="1769875" y="5068757"/>
              <a:ext cx="936000" cy="936000"/>
            </a:xfrm>
            <a:prstGeom prst="ellipse">
              <a:avLst/>
            </a:prstGeom>
            <a:solidFill>
              <a:srgbClr val="A64D79"/>
            </a:solidFill>
            <a:ln w="12700">
              <a:noFill/>
            </a:ln>
            <a:effectLst>
              <a:outerShdw blurRad="50800" dist="254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endParaRPr>
            </a:p>
          </p:txBody>
        </p:sp>
        <p:grpSp>
          <p:nvGrpSpPr>
            <p:cNvPr id="39" name="Gruppo 38"/>
            <p:cNvGrpSpPr>
              <a:grpSpLocks noChangeAspect="1"/>
            </p:cNvGrpSpPr>
            <p:nvPr/>
          </p:nvGrpSpPr>
          <p:grpSpPr>
            <a:xfrm>
              <a:off x="1995858" y="5270009"/>
              <a:ext cx="504001" cy="504000"/>
              <a:chOff x="5830892" y="604588"/>
              <a:chExt cx="261231" cy="261230"/>
            </a:xfrm>
          </p:grpSpPr>
          <p:sp>
            <p:nvSpPr>
              <p:cNvPr id="52" name="Freeform 8"/>
              <p:cNvSpPr>
                <a:spLocks noChangeArrowheads="1"/>
              </p:cNvSpPr>
              <p:nvPr/>
            </p:nvSpPr>
            <p:spPr bwMode="auto">
              <a:xfrm>
                <a:off x="5830892" y="604588"/>
                <a:ext cx="261231" cy="261230"/>
              </a:xfrm>
              <a:custGeom>
                <a:avLst/>
                <a:gdLst>
                  <a:gd name="T0" fmla="*/ 270 w 537"/>
                  <a:gd name="T1" fmla="*/ 0 h 537"/>
                  <a:gd name="T2" fmla="*/ 0 w 537"/>
                  <a:gd name="T3" fmla="*/ 271 h 537"/>
                  <a:gd name="T4" fmla="*/ 270 w 537"/>
                  <a:gd name="T5" fmla="*/ 536 h 537"/>
                  <a:gd name="T6" fmla="*/ 536 w 537"/>
                  <a:gd name="T7" fmla="*/ 271 h 537"/>
                  <a:gd name="T8" fmla="*/ 270 w 537"/>
                  <a:gd name="T9" fmla="*/ 0 h 537"/>
                  <a:gd name="T10" fmla="*/ 270 w 537"/>
                  <a:gd name="T11" fmla="*/ 485 h 537"/>
                  <a:gd name="T12" fmla="*/ 56 w 537"/>
                  <a:gd name="T13" fmla="*/ 271 h 537"/>
                  <a:gd name="T14" fmla="*/ 270 w 537"/>
                  <a:gd name="T15" fmla="*/ 56 h 537"/>
                  <a:gd name="T16" fmla="*/ 485 w 537"/>
                  <a:gd name="T17" fmla="*/ 271 h 537"/>
                  <a:gd name="T18" fmla="*/ 270 w 537"/>
                  <a:gd name="T19" fmla="*/ 485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7" h="537">
                    <a:moveTo>
                      <a:pt x="270" y="0"/>
                    </a:moveTo>
                    <a:cubicBezTo>
                      <a:pt x="122" y="0"/>
                      <a:pt x="0" y="123"/>
                      <a:pt x="0" y="271"/>
                    </a:cubicBezTo>
                    <a:cubicBezTo>
                      <a:pt x="0" y="419"/>
                      <a:pt x="122" y="536"/>
                      <a:pt x="270" y="536"/>
                    </a:cubicBezTo>
                    <a:cubicBezTo>
                      <a:pt x="419" y="536"/>
                      <a:pt x="536" y="419"/>
                      <a:pt x="536" y="271"/>
                    </a:cubicBezTo>
                    <a:cubicBezTo>
                      <a:pt x="536" y="123"/>
                      <a:pt x="419" y="0"/>
                      <a:pt x="270" y="0"/>
                    </a:cubicBezTo>
                    <a:close/>
                    <a:moveTo>
                      <a:pt x="270" y="485"/>
                    </a:moveTo>
                    <a:cubicBezTo>
                      <a:pt x="153" y="485"/>
                      <a:pt x="56" y="388"/>
                      <a:pt x="56" y="271"/>
                    </a:cubicBezTo>
                    <a:cubicBezTo>
                      <a:pt x="56" y="153"/>
                      <a:pt x="153" y="56"/>
                      <a:pt x="270" y="56"/>
                    </a:cubicBezTo>
                    <a:cubicBezTo>
                      <a:pt x="388" y="56"/>
                      <a:pt x="485" y="153"/>
                      <a:pt x="485" y="271"/>
                    </a:cubicBezTo>
                    <a:cubicBezTo>
                      <a:pt x="485" y="388"/>
                      <a:pt x="388" y="485"/>
                      <a:pt x="270" y="4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9"/>
              <p:cNvSpPr>
                <a:spLocks noChangeArrowheads="1"/>
              </p:cNvSpPr>
              <p:nvPr/>
            </p:nvSpPr>
            <p:spPr bwMode="auto">
              <a:xfrm>
                <a:off x="5948661" y="670967"/>
                <a:ext cx="77084" cy="119909"/>
              </a:xfrm>
              <a:custGeom>
                <a:avLst/>
                <a:gdLst>
                  <a:gd name="T0" fmla="*/ 36 w 159"/>
                  <a:gd name="T1" fmla="*/ 0 h 246"/>
                  <a:gd name="T2" fmla="*/ 0 w 159"/>
                  <a:gd name="T3" fmla="*/ 0 h 246"/>
                  <a:gd name="T4" fmla="*/ 0 w 159"/>
                  <a:gd name="T5" fmla="*/ 158 h 246"/>
                  <a:gd name="T6" fmla="*/ 138 w 159"/>
                  <a:gd name="T7" fmla="*/ 245 h 246"/>
                  <a:gd name="T8" fmla="*/ 158 w 159"/>
                  <a:gd name="T9" fmla="*/ 209 h 246"/>
                  <a:gd name="T10" fmla="*/ 36 w 159"/>
                  <a:gd name="T11" fmla="*/ 138 h 246"/>
                  <a:gd name="T12" fmla="*/ 36 w 159"/>
                  <a:gd name="T1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246">
                    <a:moveTo>
                      <a:pt x="36" y="0"/>
                    </a:moveTo>
                    <a:lnTo>
                      <a:pt x="0" y="0"/>
                    </a:lnTo>
                    <a:lnTo>
                      <a:pt x="0" y="158"/>
                    </a:lnTo>
                    <a:lnTo>
                      <a:pt x="138" y="245"/>
                    </a:lnTo>
                    <a:lnTo>
                      <a:pt x="158" y="209"/>
                    </a:lnTo>
                    <a:lnTo>
                      <a:pt x="36" y="138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" name="Oval 31"/>
            <p:cNvSpPr>
              <a:spLocks noChangeAspect="1"/>
            </p:cNvSpPr>
            <p:nvPr/>
          </p:nvSpPr>
          <p:spPr>
            <a:xfrm>
              <a:off x="3458788" y="5068757"/>
              <a:ext cx="936000" cy="936000"/>
            </a:xfrm>
            <a:prstGeom prst="ellipse">
              <a:avLst/>
            </a:prstGeom>
            <a:solidFill>
              <a:srgbClr val="A64D79"/>
            </a:solidFill>
            <a:ln w="12700">
              <a:noFill/>
            </a:ln>
            <a:effectLst>
              <a:outerShdw blurRad="50800" dist="254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42" name="Freeform 24"/>
            <p:cNvSpPr>
              <a:spLocks noChangeAspect="1" noChangeArrowheads="1"/>
            </p:cNvSpPr>
            <p:nvPr/>
          </p:nvSpPr>
          <p:spPr bwMode="auto">
            <a:xfrm>
              <a:off x="3678442" y="5284757"/>
              <a:ext cx="504000" cy="504000"/>
            </a:xfrm>
            <a:custGeom>
              <a:avLst/>
              <a:gdLst>
                <a:gd name="T0" fmla="*/ 320 w 478"/>
                <a:gd name="T1" fmla="*/ 162 h 478"/>
                <a:gd name="T2" fmla="*/ 157 w 478"/>
                <a:gd name="T3" fmla="*/ 162 h 478"/>
                <a:gd name="T4" fmla="*/ 157 w 478"/>
                <a:gd name="T5" fmla="*/ 320 h 478"/>
                <a:gd name="T6" fmla="*/ 320 w 478"/>
                <a:gd name="T7" fmla="*/ 320 h 478"/>
                <a:gd name="T8" fmla="*/ 320 w 478"/>
                <a:gd name="T9" fmla="*/ 162 h 478"/>
                <a:gd name="T10" fmla="*/ 264 w 478"/>
                <a:gd name="T11" fmla="*/ 269 h 478"/>
                <a:gd name="T12" fmla="*/ 213 w 478"/>
                <a:gd name="T13" fmla="*/ 269 h 478"/>
                <a:gd name="T14" fmla="*/ 213 w 478"/>
                <a:gd name="T15" fmla="*/ 213 h 478"/>
                <a:gd name="T16" fmla="*/ 264 w 478"/>
                <a:gd name="T17" fmla="*/ 213 h 478"/>
                <a:gd name="T18" fmla="*/ 264 w 478"/>
                <a:gd name="T19" fmla="*/ 269 h 478"/>
                <a:gd name="T20" fmla="*/ 477 w 478"/>
                <a:gd name="T21" fmla="*/ 213 h 478"/>
                <a:gd name="T22" fmla="*/ 477 w 478"/>
                <a:gd name="T23" fmla="*/ 162 h 478"/>
                <a:gd name="T24" fmla="*/ 427 w 478"/>
                <a:gd name="T25" fmla="*/ 162 h 478"/>
                <a:gd name="T26" fmla="*/ 427 w 478"/>
                <a:gd name="T27" fmla="*/ 107 h 478"/>
                <a:gd name="T28" fmla="*/ 371 w 478"/>
                <a:gd name="T29" fmla="*/ 56 h 478"/>
                <a:gd name="T30" fmla="*/ 320 w 478"/>
                <a:gd name="T31" fmla="*/ 56 h 478"/>
                <a:gd name="T32" fmla="*/ 320 w 478"/>
                <a:gd name="T33" fmla="*/ 0 h 478"/>
                <a:gd name="T34" fmla="*/ 264 w 478"/>
                <a:gd name="T35" fmla="*/ 0 h 478"/>
                <a:gd name="T36" fmla="*/ 264 w 478"/>
                <a:gd name="T37" fmla="*/ 56 h 478"/>
                <a:gd name="T38" fmla="*/ 213 w 478"/>
                <a:gd name="T39" fmla="*/ 56 h 478"/>
                <a:gd name="T40" fmla="*/ 213 w 478"/>
                <a:gd name="T41" fmla="*/ 0 h 478"/>
                <a:gd name="T42" fmla="*/ 157 w 478"/>
                <a:gd name="T43" fmla="*/ 0 h 478"/>
                <a:gd name="T44" fmla="*/ 157 w 478"/>
                <a:gd name="T45" fmla="*/ 56 h 478"/>
                <a:gd name="T46" fmla="*/ 107 w 478"/>
                <a:gd name="T47" fmla="*/ 56 h 478"/>
                <a:gd name="T48" fmla="*/ 51 w 478"/>
                <a:gd name="T49" fmla="*/ 107 h 478"/>
                <a:gd name="T50" fmla="*/ 51 w 478"/>
                <a:gd name="T51" fmla="*/ 162 h 478"/>
                <a:gd name="T52" fmla="*/ 0 w 478"/>
                <a:gd name="T53" fmla="*/ 162 h 478"/>
                <a:gd name="T54" fmla="*/ 0 w 478"/>
                <a:gd name="T55" fmla="*/ 213 h 478"/>
                <a:gd name="T56" fmla="*/ 51 w 478"/>
                <a:gd name="T57" fmla="*/ 213 h 478"/>
                <a:gd name="T58" fmla="*/ 51 w 478"/>
                <a:gd name="T59" fmla="*/ 269 h 478"/>
                <a:gd name="T60" fmla="*/ 0 w 478"/>
                <a:gd name="T61" fmla="*/ 269 h 478"/>
                <a:gd name="T62" fmla="*/ 0 w 478"/>
                <a:gd name="T63" fmla="*/ 320 h 478"/>
                <a:gd name="T64" fmla="*/ 51 w 478"/>
                <a:gd name="T65" fmla="*/ 320 h 478"/>
                <a:gd name="T66" fmla="*/ 51 w 478"/>
                <a:gd name="T67" fmla="*/ 376 h 478"/>
                <a:gd name="T68" fmla="*/ 107 w 478"/>
                <a:gd name="T69" fmla="*/ 427 h 478"/>
                <a:gd name="T70" fmla="*/ 157 w 478"/>
                <a:gd name="T71" fmla="*/ 427 h 478"/>
                <a:gd name="T72" fmla="*/ 157 w 478"/>
                <a:gd name="T73" fmla="*/ 477 h 478"/>
                <a:gd name="T74" fmla="*/ 213 w 478"/>
                <a:gd name="T75" fmla="*/ 477 h 478"/>
                <a:gd name="T76" fmla="*/ 213 w 478"/>
                <a:gd name="T77" fmla="*/ 427 h 478"/>
                <a:gd name="T78" fmla="*/ 264 w 478"/>
                <a:gd name="T79" fmla="*/ 427 h 478"/>
                <a:gd name="T80" fmla="*/ 264 w 478"/>
                <a:gd name="T81" fmla="*/ 477 h 478"/>
                <a:gd name="T82" fmla="*/ 320 w 478"/>
                <a:gd name="T83" fmla="*/ 477 h 478"/>
                <a:gd name="T84" fmla="*/ 320 w 478"/>
                <a:gd name="T85" fmla="*/ 427 h 478"/>
                <a:gd name="T86" fmla="*/ 371 w 478"/>
                <a:gd name="T87" fmla="*/ 427 h 478"/>
                <a:gd name="T88" fmla="*/ 427 w 478"/>
                <a:gd name="T89" fmla="*/ 376 h 478"/>
                <a:gd name="T90" fmla="*/ 427 w 478"/>
                <a:gd name="T91" fmla="*/ 320 h 478"/>
                <a:gd name="T92" fmla="*/ 477 w 478"/>
                <a:gd name="T93" fmla="*/ 320 h 478"/>
                <a:gd name="T94" fmla="*/ 477 w 478"/>
                <a:gd name="T95" fmla="*/ 269 h 478"/>
                <a:gd name="T96" fmla="*/ 427 w 478"/>
                <a:gd name="T97" fmla="*/ 269 h 478"/>
                <a:gd name="T98" fmla="*/ 427 w 478"/>
                <a:gd name="T99" fmla="*/ 213 h 478"/>
                <a:gd name="T100" fmla="*/ 477 w 478"/>
                <a:gd name="T101" fmla="*/ 213 h 478"/>
                <a:gd name="T102" fmla="*/ 371 w 478"/>
                <a:gd name="T103" fmla="*/ 376 h 478"/>
                <a:gd name="T104" fmla="*/ 107 w 478"/>
                <a:gd name="T105" fmla="*/ 376 h 478"/>
                <a:gd name="T106" fmla="*/ 107 w 478"/>
                <a:gd name="T107" fmla="*/ 107 h 478"/>
                <a:gd name="T108" fmla="*/ 371 w 478"/>
                <a:gd name="T109" fmla="*/ 107 h 478"/>
                <a:gd name="T110" fmla="*/ 371 w 478"/>
                <a:gd name="T111" fmla="*/ 37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8" h="478">
                  <a:moveTo>
                    <a:pt x="320" y="162"/>
                  </a:moveTo>
                  <a:lnTo>
                    <a:pt x="157" y="162"/>
                  </a:lnTo>
                  <a:lnTo>
                    <a:pt x="157" y="320"/>
                  </a:lnTo>
                  <a:lnTo>
                    <a:pt x="320" y="320"/>
                  </a:lnTo>
                  <a:lnTo>
                    <a:pt x="320" y="162"/>
                  </a:lnTo>
                  <a:close/>
                  <a:moveTo>
                    <a:pt x="264" y="269"/>
                  </a:moveTo>
                  <a:lnTo>
                    <a:pt x="213" y="269"/>
                  </a:lnTo>
                  <a:lnTo>
                    <a:pt x="213" y="213"/>
                  </a:lnTo>
                  <a:lnTo>
                    <a:pt x="264" y="213"/>
                  </a:lnTo>
                  <a:lnTo>
                    <a:pt x="264" y="269"/>
                  </a:lnTo>
                  <a:close/>
                  <a:moveTo>
                    <a:pt x="477" y="213"/>
                  </a:moveTo>
                  <a:lnTo>
                    <a:pt x="477" y="162"/>
                  </a:lnTo>
                  <a:lnTo>
                    <a:pt x="427" y="162"/>
                  </a:lnTo>
                  <a:lnTo>
                    <a:pt x="427" y="107"/>
                  </a:lnTo>
                  <a:cubicBezTo>
                    <a:pt x="427" y="81"/>
                    <a:pt x="401" y="56"/>
                    <a:pt x="371" y="56"/>
                  </a:cubicBezTo>
                  <a:lnTo>
                    <a:pt x="320" y="56"/>
                  </a:lnTo>
                  <a:lnTo>
                    <a:pt x="320" y="0"/>
                  </a:lnTo>
                  <a:lnTo>
                    <a:pt x="264" y="0"/>
                  </a:lnTo>
                  <a:lnTo>
                    <a:pt x="264" y="56"/>
                  </a:lnTo>
                  <a:lnTo>
                    <a:pt x="213" y="56"/>
                  </a:lnTo>
                  <a:lnTo>
                    <a:pt x="213" y="0"/>
                  </a:lnTo>
                  <a:lnTo>
                    <a:pt x="157" y="0"/>
                  </a:lnTo>
                  <a:lnTo>
                    <a:pt x="157" y="56"/>
                  </a:lnTo>
                  <a:lnTo>
                    <a:pt x="107" y="56"/>
                  </a:lnTo>
                  <a:cubicBezTo>
                    <a:pt x="76" y="56"/>
                    <a:pt x="51" y="81"/>
                    <a:pt x="51" y="107"/>
                  </a:cubicBezTo>
                  <a:lnTo>
                    <a:pt x="51" y="162"/>
                  </a:lnTo>
                  <a:lnTo>
                    <a:pt x="0" y="162"/>
                  </a:lnTo>
                  <a:lnTo>
                    <a:pt x="0" y="213"/>
                  </a:lnTo>
                  <a:lnTo>
                    <a:pt x="51" y="213"/>
                  </a:lnTo>
                  <a:lnTo>
                    <a:pt x="51" y="269"/>
                  </a:lnTo>
                  <a:lnTo>
                    <a:pt x="0" y="269"/>
                  </a:lnTo>
                  <a:lnTo>
                    <a:pt x="0" y="320"/>
                  </a:lnTo>
                  <a:lnTo>
                    <a:pt x="51" y="320"/>
                  </a:lnTo>
                  <a:lnTo>
                    <a:pt x="51" y="376"/>
                  </a:lnTo>
                  <a:cubicBezTo>
                    <a:pt x="51" y="401"/>
                    <a:pt x="76" y="427"/>
                    <a:pt x="107" y="427"/>
                  </a:cubicBezTo>
                  <a:lnTo>
                    <a:pt x="157" y="427"/>
                  </a:lnTo>
                  <a:lnTo>
                    <a:pt x="157" y="477"/>
                  </a:lnTo>
                  <a:lnTo>
                    <a:pt x="213" y="477"/>
                  </a:lnTo>
                  <a:lnTo>
                    <a:pt x="213" y="427"/>
                  </a:lnTo>
                  <a:lnTo>
                    <a:pt x="264" y="427"/>
                  </a:lnTo>
                  <a:lnTo>
                    <a:pt x="264" y="477"/>
                  </a:lnTo>
                  <a:lnTo>
                    <a:pt x="320" y="477"/>
                  </a:lnTo>
                  <a:lnTo>
                    <a:pt x="320" y="427"/>
                  </a:lnTo>
                  <a:lnTo>
                    <a:pt x="371" y="427"/>
                  </a:lnTo>
                  <a:cubicBezTo>
                    <a:pt x="401" y="427"/>
                    <a:pt x="427" y="401"/>
                    <a:pt x="427" y="376"/>
                  </a:cubicBezTo>
                  <a:lnTo>
                    <a:pt x="427" y="320"/>
                  </a:lnTo>
                  <a:lnTo>
                    <a:pt x="477" y="320"/>
                  </a:lnTo>
                  <a:lnTo>
                    <a:pt x="477" y="269"/>
                  </a:lnTo>
                  <a:lnTo>
                    <a:pt x="427" y="269"/>
                  </a:lnTo>
                  <a:lnTo>
                    <a:pt x="427" y="213"/>
                  </a:lnTo>
                  <a:lnTo>
                    <a:pt x="477" y="213"/>
                  </a:lnTo>
                  <a:close/>
                  <a:moveTo>
                    <a:pt x="371" y="376"/>
                  </a:moveTo>
                  <a:lnTo>
                    <a:pt x="107" y="376"/>
                  </a:lnTo>
                  <a:lnTo>
                    <a:pt x="107" y="107"/>
                  </a:lnTo>
                  <a:lnTo>
                    <a:pt x="371" y="107"/>
                  </a:lnTo>
                  <a:lnTo>
                    <a:pt x="371" y="3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CasellaDiTesto 54"/>
          <p:cNvSpPr txBox="1"/>
          <p:nvPr/>
        </p:nvSpPr>
        <p:spPr>
          <a:xfrm>
            <a:off x="7031153" y="5210583"/>
            <a:ext cx="653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Tempo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7795609" y="5203066"/>
            <a:ext cx="1010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Utilizzo CPU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3CB6-ED15-4254-BAA2-8F37C6F9823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47746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31"/>
          <p:cNvSpPr>
            <a:spLocks noChangeAspect="1"/>
          </p:cNvSpPr>
          <p:nvPr/>
        </p:nvSpPr>
        <p:spPr>
          <a:xfrm>
            <a:off x="9459762" y="1336732"/>
            <a:ext cx="1702800" cy="1702800"/>
          </a:xfrm>
          <a:prstGeom prst="ellipse">
            <a:avLst/>
          </a:prstGeom>
          <a:solidFill>
            <a:srgbClr val="B6D7A8"/>
          </a:solidFill>
          <a:ln w="12700"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22" name="Oval 31"/>
          <p:cNvSpPr>
            <a:spLocks noChangeAspect="1"/>
          </p:cNvSpPr>
          <p:nvPr/>
        </p:nvSpPr>
        <p:spPr>
          <a:xfrm>
            <a:off x="6665360" y="1347900"/>
            <a:ext cx="1702800" cy="1702800"/>
          </a:xfrm>
          <a:prstGeom prst="ellipse">
            <a:avLst/>
          </a:prstGeom>
          <a:solidFill>
            <a:srgbClr val="B6D7A8"/>
          </a:solidFill>
          <a:ln w="12700"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21" name="Oval 31"/>
          <p:cNvSpPr>
            <a:spLocks noChangeAspect="1"/>
          </p:cNvSpPr>
          <p:nvPr/>
        </p:nvSpPr>
        <p:spPr>
          <a:xfrm>
            <a:off x="3823796" y="1336732"/>
            <a:ext cx="1702800" cy="1702800"/>
          </a:xfrm>
          <a:prstGeom prst="ellipse">
            <a:avLst/>
          </a:prstGeom>
          <a:solidFill>
            <a:srgbClr val="B6D7A8"/>
          </a:solidFill>
          <a:ln w="12700"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831288" y="1983082"/>
            <a:ext cx="17027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200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PostgreSQL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6788661" y="1983082"/>
            <a:ext cx="14173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200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Oracle XE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9758769" y="1983081"/>
            <a:ext cx="11047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200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MySQL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1843548" y="3215148"/>
            <a:ext cx="0" cy="900000"/>
          </a:xfrm>
          <a:prstGeom prst="line">
            <a:avLst/>
          </a:prstGeom>
          <a:ln w="22225">
            <a:solidFill>
              <a:srgbClr val="949BA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/>
          <p:cNvCxnSpPr/>
          <p:nvPr/>
        </p:nvCxnSpPr>
        <p:spPr>
          <a:xfrm>
            <a:off x="4694903" y="3215148"/>
            <a:ext cx="0" cy="900000"/>
          </a:xfrm>
          <a:prstGeom prst="line">
            <a:avLst/>
          </a:prstGeom>
          <a:ln w="22225">
            <a:solidFill>
              <a:srgbClr val="949BA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/>
          <p:cNvCxnSpPr/>
          <p:nvPr/>
        </p:nvCxnSpPr>
        <p:spPr>
          <a:xfrm>
            <a:off x="7516761" y="3215148"/>
            <a:ext cx="0" cy="900000"/>
          </a:xfrm>
          <a:prstGeom prst="line">
            <a:avLst/>
          </a:prstGeom>
          <a:ln w="22225">
            <a:solidFill>
              <a:srgbClr val="949BA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/>
          <p:cNvCxnSpPr/>
          <p:nvPr/>
        </p:nvCxnSpPr>
        <p:spPr>
          <a:xfrm>
            <a:off x="10333703" y="3215148"/>
            <a:ext cx="0" cy="900000"/>
          </a:xfrm>
          <a:prstGeom prst="line">
            <a:avLst/>
          </a:prstGeom>
          <a:ln w="22225">
            <a:solidFill>
              <a:srgbClr val="949BA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896013" y="4281308"/>
            <a:ext cx="1895069" cy="132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TSQL</a:t>
            </a:r>
          </a:p>
          <a:p>
            <a:pPr algn="ctr"/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Clustering</a:t>
            </a:r>
          </a:p>
          <a:p>
            <a:pPr algn="ctr"/>
            <a:r>
              <a:rPr lang="it-IT" sz="2000" dirty="0" err="1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Mirroring</a:t>
            </a:r>
            <a:endParaRPr lang="it-IT" sz="2000" dirty="0">
              <a:solidFill>
                <a:schemeClr val="bg2">
                  <a:lumMod val="25000"/>
                </a:schemeClr>
              </a:solidFill>
              <a:latin typeface="Roboto Light" pitchFamily="2" charset="0"/>
              <a:ea typeface="Roboto Light" pitchFamily="2" charset="0"/>
            </a:endParaRPr>
          </a:p>
          <a:p>
            <a:pPr algn="ctr"/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OS - Windows 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3523046" y="4226593"/>
            <a:ext cx="2314219" cy="1652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ORDBMS</a:t>
            </a:r>
          </a:p>
          <a:p>
            <a:pPr algn="ctr"/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ANSI SQL 2008</a:t>
            </a:r>
          </a:p>
          <a:p>
            <a:pPr algn="ctr"/>
            <a:r>
              <a:rPr lang="it-IT" sz="2000" dirty="0" err="1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Customizable</a:t>
            </a:r>
            <a:endParaRPr lang="it-IT" sz="2000" dirty="0">
              <a:solidFill>
                <a:schemeClr val="bg2">
                  <a:lumMod val="25000"/>
                </a:schemeClr>
              </a:solidFill>
              <a:latin typeface="Roboto Light" pitchFamily="2" charset="0"/>
              <a:ea typeface="Roboto Light" pitchFamily="2" charset="0"/>
            </a:endParaRPr>
          </a:p>
          <a:p>
            <a:pPr algn="ctr"/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OS – Windows,</a:t>
            </a:r>
          </a:p>
          <a:p>
            <a:pPr algn="ctr"/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Linux, Unix, OSX</a:t>
            </a:r>
          </a:p>
        </p:txBody>
      </p:sp>
      <p:sp>
        <p:nvSpPr>
          <p:cNvPr id="41" name="Rettangolo 40"/>
          <p:cNvSpPr/>
          <p:nvPr/>
        </p:nvSpPr>
        <p:spPr>
          <a:xfrm>
            <a:off x="6569228" y="4222317"/>
            <a:ext cx="1895069" cy="1622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Limitazioni:</a:t>
            </a:r>
          </a:p>
          <a:p>
            <a:pPr algn="ctr"/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1 CPU, 1GB RAM, 4GB dati</a:t>
            </a:r>
          </a:p>
          <a:p>
            <a:pPr algn="ctr"/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OS – Windows, Linux, OSX</a:t>
            </a:r>
          </a:p>
        </p:txBody>
      </p:sp>
      <p:sp>
        <p:nvSpPr>
          <p:cNvPr id="42" name="Rettangolo 41"/>
          <p:cNvSpPr/>
          <p:nvPr/>
        </p:nvSpPr>
        <p:spPr>
          <a:xfrm>
            <a:off x="9032061" y="4281309"/>
            <a:ext cx="2558207" cy="1831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ANSI SQL ‘99</a:t>
            </a:r>
          </a:p>
          <a:p>
            <a:pPr algn="ctr"/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Tra i più noti:</a:t>
            </a:r>
          </a:p>
          <a:p>
            <a:pPr algn="ctr"/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Google, FB, Adobe, </a:t>
            </a:r>
            <a:r>
              <a:rPr lang="it-IT" sz="2000" dirty="0" err="1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WordPress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 e </a:t>
            </a:r>
            <a:r>
              <a:rPr lang="it-IT" sz="2000" dirty="0" err="1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Joomla</a:t>
            </a:r>
            <a:endParaRPr lang="it-IT" sz="2000" dirty="0">
              <a:solidFill>
                <a:schemeClr val="bg2">
                  <a:lumMod val="25000"/>
                </a:schemeClr>
              </a:solidFill>
              <a:latin typeface="Roboto Light" pitchFamily="2" charset="0"/>
              <a:ea typeface="Roboto Light" pitchFamily="2" charset="0"/>
            </a:endParaRPr>
          </a:p>
          <a:p>
            <a:pPr algn="ctr"/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OS – Windows, Linux, OSX</a:t>
            </a:r>
          </a:p>
        </p:txBody>
      </p:sp>
      <p:sp>
        <p:nvSpPr>
          <p:cNvPr id="51" name="Titolo 1"/>
          <p:cNvSpPr>
            <a:spLocks noGrp="1"/>
          </p:cNvSpPr>
          <p:nvPr>
            <p:ph type="title"/>
          </p:nvPr>
        </p:nvSpPr>
        <p:spPr>
          <a:xfrm>
            <a:off x="660776" y="11169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B6D7A8"/>
                </a:solidFill>
                <a:latin typeface="Roboto Condensed" pitchFamily="2" charset="0"/>
                <a:ea typeface="Roboto Condensed" pitchFamily="2" charset="0"/>
              </a:rPr>
              <a:t>DBMS oggetto d’analisi</a:t>
            </a:r>
          </a:p>
        </p:txBody>
      </p:sp>
      <p:sp>
        <p:nvSpPr>
          <p:cNvPr id="52" name="Rettangolo 51"/>
          <p:cNvSpPr/>
          <p:nvPr/>
        </p:nvSpPr>
        <p:spPr>
          <a:xfrm>
            <a:off x="0" y="1"/>
            <a:ext cx="12192000" cy="468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 31"/>
          <p:cNvSpPr>
            <a:spLocks noChangeAspect="1"/>
          </p:cNvSpPr>
          <p:nvPr/>
        </p:nvSpPr>
        <p:spPr>
          <a:xfrm>
            <a:off x="992147" y="1347900"/>
            <a:ext cx="1702800" cy="1702800"/>
          </a:xfrm>
          <a:prstGeom prst="ellipse">
            <a:avLst/>
          </a:prstGeom>
          <a:solidFill>
            <a:srgbClr val="B6D7A8"/>
          </a:solidFill>
          <a:ln w="12700"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latin typeface="Roboto Bold" pitchFamily="2" charset="0"/>
                <a:ea typeface="Roboto Bold" pitchFamily="2" charset="0"/>
              </a:rPr>
              <a:t>MS SQL Server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74" y="1181902"/>
            <a:ext cx="635019" cy="635019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3CB6-ED15-4254-BAA2-8F37C6F9823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39762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/>
          <p:cNvSpPr/>
          <p:nvPr/>
        </p:nvSpPr>
        <p:spPr>
          <a:xfrm>
            <a:off x="0" y="-19512"/>
            <a:ext cx="12191999" cy="890326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   </a:t>
            </a:r>
            <a:r>
              <a:rPr lang="it-IT" sz="28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Struttura della base di dati</a:t>
            </a:r>
          </a:p>
        </p:txBody>
      </p:sp>
      <p:sp>
        <p:nvSpPr>
          <p:cNvPr id="7" name="Rettangolo 6"/>
          <p:cNvSpPr/>
          <p:nvPr/>
        </p:nvSpPr>
        <p:spPr>
          <a:xfrm>
            <a:off x="1" y="870816"/>
            <a:ext cx="12191999" cy="175529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BBBDB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60776" y="1290340"/>
            <a:ext cx="111763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949BA1"/>
                </a:solidFill>
                <a:latin typeface="Roboto Light" pitchFamily="2" charset="0"/>
                <a:ea typeface="Roboto Light" pitchFamily="2" charset="0"/>
              </a:rPr>
              <a:t>       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Dati messi a disposizione dall’organo americano </a:t>
            </a:r>
            <a:r>
              <a:rPr lang="it-IT" i="1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U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.S. Department of Transportation’s Bureau of                	               </a:t>
            </a:r>
            <a:r>
              <a:rPr lang="en-US" i="1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     Transportation Statistics</a:t>
            </a:r>
          </a:p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      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7,009,725 record.</a:t>
            </a:r>
            <a:endParaRPr lang="it-IT" dirty="0">
              <a:solidFill>
                <a:schemeClr val="bg2">
                  <a:lumMod val="25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grpSp>
        <p:nvGrpSpPr>
          <p:cNvPr id="32" name="Gruppo 31"/>
          <p:cNvGrpSpPr>
            <a:grpSpLocks noChangeAspect="1"/>
          </p:cNvGrpSpPr>
          <p:nvPr/>
        </p:nvGrpSpPr>
        <p:grpSpPr>
          <a:xfrm>
            <a:off x="920714" y="2049153"/>
            <a:ext cx="123179" cy="108000"/>
            <a:chOff x="5680871" y="5620118"/>
            <a:chExt cx="392108" cy="343793"/>
          </a:xfrm>
        </p:grpSpPr>
        <p:sp>
          <p:nvSpPr>
            <p:cNvPr id="33" name="Freeform 13"/>
            <p:cNvSpPr>
              <a:spLocks noChangeAspect="1" noChangeArrowheads="1"/>
            </p:cNvSpPr>
            <p:nvPr/>
          </p:nvSpPr>
          <p:spPr bwMode="auto">
            <a:xfrm>
              <a:off x="5680871" y="5620118"/>
              <a:ext cx="211929" cy="343793"/>
            </a:xfrm>
            <a:custGeom>
              <a:avLst/>
              <a:gdLst>
                <a:gd name="T0" fmla="*/ 0 w 199"/>
                <a:gd name="T1" fmla="*/ 280 h 322"/>
                <a:gd name="T2" fmla="*/ 122 w 199"/>
                <a:gd name="T3" fmla="*/ 158 h 322"/>
                <a:gd name="T4" fmla="*/ 0 w 199"/>
                <a:gd name="T5" fmla="*/ 36 h 322"/>
                <a:gd name="T6" fmla="*/ 36 w 199"/>
                <a:gd name="T7" fmla="*/ 0 h 322"/>
                <a:gd name="T8" fmla="*/ 198 w 199"/>
                <a:gd name="T9" fmla="*/ 158 h 322"/>
                <a:gd name="T10" fmla="*/ 36 w 199"/>
                <a:gd name="T11" fmla="*/ 321 h 322"/>
                <a:gd name="T12" fmla="*/ 0 w 199"/>
                <a:gd name="T13" fmla="*/ 28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322">
                  <a:moveTo>
                    <a:pt x="0" y="280"/>
                  </a:moveTo>
                  <a:lnTo>
                    <a:pt x="122" y="158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198" y="158"/>
                  </a:lnTo>
                  <a:lnTo>
                    <a:pt x="36" y="321"/>
                  </a:lnTo>
                  <a:lnTo>
                    <a:pt x="0" y="280"/>
                  </a:lnTo>
                </a:path>
              </a:pathLst>
            </a:custGeom>
            <a:solidFill>
              <a:srgbClr val="B6D7A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949BA1"/>
                </a:solidFill>
              </a:endParaRPr>
            </a:p>
          </p:txBody>
        </p:sp>
        <p:sp>
          <p:nvSpPr>
            <p:cNvPr id="34" name="Freeform 13"/>
            <p:cNvSpPr>
              <a:spLocks noChangeAspect="1" noChangeArrowheads="1"/>
            </p:cNvSpPr>
            <p:nvPr/>
          </p:nvSpPr>
          <p:spPr bwMode="auto">
            <a:xfrm>
              <a:off x="5861050" y="5620118"/>
              <a:ext cx="211929" cy="343793"/>
            </a:xfrm>
            <a:custGeom>
              <a:avLst/>
              <a:gdLst>
                <a:gd name="T0" fmla="*/ 0 w 199"/>
                <a:gd name="T1" fmla="*/ 280 h 322"/>
                <a:gd name="T2" fmla="*/ 122 w 199"/>
                <a:gd name="T3" fmla="*/ 158 h 322"/>
                <a:gd name="T4" fmla="*/ 0 w 199"/>
                <a:gd name="T5" fmla="*/ 36 h 322"/>
                <a:gd name="T6" fmla="*/ 36 w 199"/>
                <a:gd name="T7" fmla="*/ 0 h 322"/>
                <a:gd name="T8" fmla="*/ 198 w 199"/>
                <a:gd name="T9" fmla="*/ 158 h 322"/>
                <a:gd name="T10" fmla="*/ 36 w 199"/>
                <a:gd name="T11" fmla="*/ 321 h 322"/>
                <a:gd name="T12" fmla="*/ 0 w 199"/>
                <a:gd name="T13" fmla="*/ 28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322">
                  <a:moveTo>
                    <a:pt x="0" y="280"/>
                  </a:moveTo>
                  <a:lnTo>
                    <a:pt x="122" y="158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198" y="158"/>
                  </a:lnTo>
                  <a:lnTo>
                    <a:pt x="36" y="321"/>
                  </a:lnTo>
                  <a:lnTo>
                    <a:pt x="0" y="280"/>
                  </a:lnTo>
                </a:path>
              </a:pathLst>
            </a:custGeom>
            <a:solidFill>
              <a:srgbClr val="B6D7A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949BA1"/>
                </a:solidFill>
              </a:endParaRPr>
            </a:p>
          </p:txBody>
        </p:sp>
      </p:grp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21407"/>
              </p:ext>
            </p:extLst>
          </p:nvPr>
        </p:nvGraphicFramePr>
        <p:xfrm>
          <a:off x="1669140" y="2283492"/>
          <a:ext cx="8853718" cy="3464167"/>
        </p:xfrm>
        <a:graphic>
          <a:graphicData uri="http://schemas.openxmlformats.org/drawingml/2006/table">
            <a:tbl>
              <a:tblPr firstRow="1" firstCol="1">
                <a:tableStyleId>{2D5ABB26-0587-4C30-8999-92F81FD0307C}</a:tableStyleId>
              </a:tblPr>
              <a:tblGrid>
                <a:gridCol w="1646819">
                  <a:extLst>
                    <a:ext uri="{9D8B030D-6E8A-4147-A177-3AD203B41FA5}">
                      <a16:colId xmlns:a16="http://schemas.microsoft.com/office/drawing/2014/main" val="3887500571"/>
                    </a:ext>
                  </a:extLst>
                </a:gridCol>
                <a:gridCol w="5382283">
                  <a:extLst>
                    <a:ext uri="{9D8B030D-6E8A-4147-A177-3AD203B41FA5}">
                      <a16:colId xmlns:a16="http://schemas.microsoft.com/office/drawing/2014/main" val="2978050552"/>
                    </a:ext>
                  </a:extLst>
                </a:gridCol>
                <a:gridCol w="1824616">
                  <a:extLst>
                    <a:ext uri="{9D8B030D-6E8A-4147-A177-3AD203B41FA5}">
                      <a16:colId xmlns:a16="http://schemas.microsoft.com/office/drawing/2014/main" val="768681013"/>
                    </a:ext>
                  </a:extLst>
                </a:gridCol>
              </a:tblGrid>
              <a:tr h="5953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Nome</a:t>
                      </a:r>
                      <a:endParaRPr lang="it-IT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Significato</a:t>
                      </a:r>
                      <a:endParaRPr lang="it-IT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Numero di righe</a:t>
                      </a:r>
                      <a:endParaRPr lang="it-IT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6656060"/>
                  </a:ext>
                </a:extLst>
              </a:tr>
              <a:tr h="3484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Flight_1_1</a:t>
                      </a:r>
                      <a:endParaRPr lang="it-IT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Distanza non specificata o, se lo è, inferiore a 350km</a:t>
                      </a:r>
                      <a:endParaRPr lang="it-IT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2,006,447</a:t>
                      </a:r>
                      <a:endParaRPr lang="it-IT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4137138"/>
                  </a:ext>
                </a:extLst>
              </a:tr>
              <a:tr h="3484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Flight_1_2</a:t>
                      </a:r>
                      <a:endParaRPr lang="it-IT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Voli con provenienza o diretti ad “ATL”</a:t>
                      </a:r>
                      <a:endParaRPr lang="it-IT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829,034</a:t>
                      </a:r>
                      <a:endParaRPr lang="it-IT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5257611"/>
                  </a:ext>
                </a:extLst>
              </a:tr>
              <a:tr h="3484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Flight_1_3</a:t>
                      </a:r>
                      <a:endParaRPr lang="it-IT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Uniquecarrier</a:t>
                      </a:r>
                      <a:r>
                        <a:rPr lang="it-IT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='B6'</a:t>
                      </a:r>
                      <a:endParaRPr lang="it-IT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196,091</a:t>
                      </a:r>
                      <a:endParaRPr lang="it-IT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5637060"/>
                  </a:ext>
                </a:extLst>
              </a:tr>
              <a:tr h="3672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Flight_2_1</a:t>
                      </a:r>
                      <a:endParaRPr lang="it-IT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CRSDepTime</a:t>
                      </a:r>
                      <a:r>
                        <a:rPr lang="it-IT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 &gt; 920 e </a:t>
                      </a:r>
                      <a:r>
                        <a:rPr lang="it-IT" sz="16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CRSArrTime</a:t>
                      </a:r>
                      <a:r>
                        <a:rPr lang="it-IT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 &lt; 1200</a:t>
                      </a:r>
                      <a:endParaRPr lang="it-IT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499,799</a:t>
                      </a:r>
                      <a:endParaRPr lang="it-IT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217226"/>
                  </a:ext>
                </a:extLst>
              </a:tr>
              <a:tr h="3985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Flight_2_2</a:t>
                      </a:r>
                      <a:endParaRPr lang="it-IT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Orario di partenza non disponibile (</a:t>
                      </a:r>
                      <a:r>
                        <a:rPr lang="it-IT" sz="16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DepTime</a:t>
                      </a:r>
                      <a:r>
                        <a:rPr lang="it-IT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=’NA’)</a:t>
                      </a:r>
                      <a:endParaRPr lang="it-IT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136,246</a:t>
                      </a:r>
                      <a:endParaRPr lang="it-IT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7512947"/>
                  </a:ext>
                </a:extLst>
              </a:tr>
              <a:tr h="3570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Flight_2_3</a:t>
                      </a:r>
                      <a:endParaRPr lang="it-IT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CrsDepTime</a:t>
                      </a:r>
                      <a:r>
                        <a:rPr lang="it-IT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 &gt; 700 </a:t>
                      </a:r>
                      <a:endParaRPr lang="it-IT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6,351,272</a:t>
                      </a:r>
                      <a:endParaRPr lang="it-IT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1269587"/>
                  </a:ext>
                </a:extLst>
              </a:tr>
              <a:tr h="3502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Flight_3_1</a:t>
                      </a:r>
                      <a:endParaRPr lang="it-IT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Voli cancellati</a:t>
                      </a:r>
                      <a:endParaRPr lang="it-IT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137,434</a:t>
                      </a:r>
                      <a:endParaRPr lang="it-IT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5792475"/>
                  </a:ext>
                </a:extLst>
              </a:tr>
              <a:tr h="3502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Flight_3_2</a:t>
                      </a:r>
                      <a:endParaRPr lang="it-IT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Ritardo &gt; 60</a:t>
                      </a:r>
                      <a:endParaRPr lang="it-IT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380,530</a:t>
                      </a:r>
                      <a:endParaRPr lang="it-IT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9976539"/>
                  </a:ext>
                </a:extLst>
              </a:tr>
            </a:tbl>
          </a:graphicData>
        </a:graphic>
      </p:graphicFrame>
      <p:sp>
        <p:nvSpPr>
          <p:cNvPr id="20" name="Rettangolo con angoli arrotondati 19"/>
          <p:cNvSpPr/>
          <p:nvPr/>
        </p:nvSpPr>
        <p:spPr>
          <a:xfrm>
            <a:off x="1175657" y="2352167"/>
            <a:ext cx="7387772" cy="35986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6" name="Connettore diritto 15"/>
          <p:cNvCxnSpPr/>
          <p:nvPr/>
        </p:nvCxnSpPr>
        <p:spPr>
          <a:xfrm flipV="1">
            <a:off x="1567539" y="2786742"/>
            <a:ext cx="8748000" cy="0"/>
          </a:xfrm>
          <a:prstGeom prst="line">
            <a:avLst/>
          </a:prstGeom>
          <a:ln w="15875">
            <a:solidFill>
              <a:srgbClr val="B6D7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o 37"/>
          <p:cNvGrpSpPr>
            <a:grpSpLocks noChangeAspect="1"/>
          </p:cNvGrpSpPr>
          <p:nvPr/>
        </p:nvGrpSpPr>
        <p:grpSpPr>
          <a:xfrm>
            <a:off x="925701" y="1434545"/>
            <a:ext cx="123179" cy="108000"/>
            <a:chOff x="5680871" y="5620118"/>
            <a:chExt cx="392108" cy="343793"/>
          </a:xfrm>
        </p:grpSpPr>
        <p:sp>
          <p:nvSpPr>
            <p:cNvPr id="39" name="Freeform 13"/>
            <p:cNvSpPr>
              <a:spLocks noChangeAspect="1" noChangeArrowheads="1"/>
            </p:cNvSpPr>
            <p:nvPr/>
          </p:nvSpPr>
          <p:spPr bwMode="auto">
            <a:xfrm>
              <a:off x="5680871" y="5620118"/>
              <a:ext cx="211929" cy="343793"/>
            </a:xfrm>
            <a:custGeom>
              <a:avLst/>
              <a:gdLst>
                <a:gd name="T0" fmla="*/ 0 w 199"/>
                <a:gd name="T1" fmla="*/ 280 h 322"/>
                <a:gd name="T2" fmla="*/ 122 w 199"/>
                <a:gd name="T3" fmla="*/ 158 h 322"/>
                <a:gd name="T4" fmla="*/ 0 w 199"/>
                <a:gd name="T5" fmla="*/ 36 h 322"/>
                <a:gd name="T6" fmla="*/ 36 w 199"/>
                <a:gd name="T7" fmla="*/ 0 h 322"/>
                <a:gd name="T8" fmla="*/ 198 w 199"/>
                <a:gd name="T9" fmla="*/ 158 h 322"/>
                <a:gd name="T10" fmla="*/ 36 w 199"/>
                <a:gd name="T11" fmla="*/ 321 h 322"/>
                <a:gd name="T12" fmla="*/ 0 w 199"/>
                <a:gd name="T13" fmla="*/ 28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322">
                  <a:moveTo>
                    <a:pt x="0" y="280"/>
                  </a:moveTo>
                  <a:lnTo>
                    <a:pt x="122" y="158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198" y="158"/>
                  </a:lnTo>
                  <a:lnTo>
                    <a:pt x="36" y="321"/>
                  </a:lnTo>
                  <a:lnTo>
                    <a:pt x="0" y="280"/>
                  </a:lnTo>
                </a:path>
              </a:pathLst>
            </a:custGeom>
            <a:solidFill>
              <a:srgbClr val="B6D7A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949BA1"/>
                </a:solidFill>
              </a:endParaRPr>
            </a:p>
          </p:txBody>
        </p:sp>
        <p:sp>
          <p:nvSpPr>
            <p:cNvPr id="40" name="Freeform 13"/>
            <p:cNvSpPr>
              <a:spLocks noChangeAspect="1" noChangeArrowheads="1"/>
            </p:cNvSpPr>
            <p:nvPr/>
          </p:nvSpPr>
          <p:spPr bwMode="auto">
            <a:xfrm>
              <a:off x="5861050" y="5620118"/>
              <a:ext cx="211929" cy="343793"/>
            </a:xfrm>
            <a:custGeom>
              <a:avLst/>
              <a:gdLst>
                <a:gd name="T0" fmla="*/ 0 w 199"/>
                <a:gd name="T1" fmla="*/ 280 h 322"/>
                <a:gd name="T2" fmla="*/ 122 w 199"/>
                <a:gd name="T3" fmla="*/ 158 h 322"/>
                <a:gd name="T4" fmla="*/ 0 w 199"/>
                <a:gd name="T5" fmla="*/ 36 h 322"/>
                <a:gd name="T6" fmla="*/ 36 w 199"/>
                <a:gd name="T7" fmla="*/ 0 h 322"/>
                <a:gd name="T8" fmla="*/ 198 w 199"/>
                <a:gd name="T9" fmla="*/ 158 h 322"/>
                <a:gd name="T10" fmla="*/ 36 w 199"/>
                <a:gd name="T11" fmla="*/ 321 h 322"/>
                <a:gd name="T12" fmla="*/ 0 w 199"/>
                <a:gd name="T13" fmla="*/ 28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322">
                  <a:moveTo>
                    <a:pt x="0" y="280"/>
                  </a:moveTo>
                  <a:lnTo>
                    <a:pt x="122" y="158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198" y="158"/>
                  </a:lnTo>
                  <a:lnTo>
                    <a:pt x="36" y="321"/>
                  </a:lnTo>
                  <a:lnTo>
                    <a:pt x="0" y="280"/>
                  </a:lnTo>
                </a:path>
              </a:pathLst>
            </a:custGeom>
            <a:solidFill>
              <a:srgbClr val="B6D7A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949BA1"/>
                </a:solidFill>
              </a:endParaRPr>
            </a:p>
          </p:txBody>
        </p:sp>
      </p:grpSp>
      <p:sp>
        <p:nvSpPr>
          <p:cNvPr id="21" name="CasellaDiTesto 20"/>
          <p:cNvSpPr txBox="1"/>
          <p:nvPr/>
        </p:nvSpPr>
        <p:spPr>
          <a:xfrm>
            <a:off x="2638882" y="3013886"/>
            <a:ext cx="4091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Create con riguardo alla 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Condensed" pitchFamily="2" charset="0"/>
                <a:ea typeface="Roboto Condensed" pitchFamily="2" charset="0"/>
              </a:rPr>
              <a:t>dimensione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669140" y="4259137"/>
            <a:ext cx="2310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Analisi 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Condensed" pitchFamily="2" charset="0"/>
                <a:ea typeface="Roboto Condensed" pitchFamily="2" charset="0"/>
              </a:rPr>
              <a:t>comparativa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 </a:t>
            </a:r>
          </a:p>
          <a:p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tra DBMS diversi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5281393" y="4241397"/>
            <a:ext cx="1935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Analisi 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Condensed" pitchFamily="2" charset="0"/>
                <a:ea typeface="Roboto Condensed" pitchFamily="2" charset="0"/>
              </a:rPr>
              <a:t>interna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 </a:t>
            </a:r>
          </a:p>
          <a:p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ai singoli DBMS</a:t>
            </a:r>
          </a:p>
        </p:txBody>
      </p:sp>
      <p:cxnSp>
        <p:nvCxnSpPr>
          <p:cNvPr id="50" name="Connettore diritto 49"/>
          <p:cNvCxnSpPr/>
          <p:nvPr/>
        </p:nvCxnSpPr>
        <p:spPr>
          <a:xfrm flipH="1">
            <a:off x="3338287" y="3515639"/>
            <a:ext cx="628810" cy="725758"/>
          </a:xfrm>
          <a:prstGeom prst="line">
            <a:avLst/>
          </a:prstGeom>
          <a:ln w="22225">
            <a:solidFill>
              <a:srgbClr val="949BA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/>
          <p:cNvCxnSpPr/>
          <p:nvPr/>
        </p:nvCxnSpPr>
        <p:spPr>
          <a:xfrm>
            <a:off x="5558978" y="3505965"/>
            <a:ext cx="537023" cy="702236"/>
          </a:xfrm>
          <a:prstGeom prst="line">
            <a:avLst/>
          </a:prstGeom>
          <a:ln w="22225">
            <a:solidFill>
              <a:srgbClr val="949BA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po 44"/>
          <p:cNvGrpSpPr/>
          <p:nvPr/>
        </p:nvGrpSpPr>
        <p:grpSpPr>
          <a:xfrm>
            <a:off x="2137511" y="2914653"/>
            <a:ext cx="7674319" cy="2088695"/>
            <a:chOff x="2137509" y="2914651"/>
            <a:chExt cx="7674319" cy="2088695"/>
          </a:xfrm>
        </p:grpSpPr>
        <p:grpSp>
          <p:nvGrpSpPr>
            <p:cNvPr id="42" name="Gruppo 41"/>
            <p:cNvGrpSpPr/>
            <p:nvPr/>
          </p:nvGrpSpPr>
          <p:grpSpPr>
            <a:xfrm>
              <a:off x="2137509" y="3014798"/>
              <a:ext cx="5158785" cy="1415772"/>
              <a:chOff x="1058227" y="4765973"/>
              <a:chExt cx="5158785" cy="1415772"/>
            </a:xfrm>
          </p:grpSpPr>
          <p:sp>
            <p:nvSpPr>
              <p:cNvPr id="65" name="CasellaDiTesto 64"/>
              <p:cNvSpPr txBox="1"/>
              <p:nvPr/>
            </p:nvSpPr>
            <p:spPr>
              <a:xfrm>
                <a:off x="1058227" y="4765973"/>
                <a:ext cx="5158785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>
                    <a:solidFill>
                      <a:srgbClr val="A64D79"/>
                    </a:solidFill>
                    <a:latin typeface="Roboto Condensed" pitchFamily="2" charset="0"/>
                    <a:ea typeface="Roboto Condensed" pitchFamily="2" charset="0"/>
                  </a:rPr>
                  <a:t>Gruppo 1</a:t>
                </a:r>
                <a:br>
                  <a:rPr lang="it-IT" sz="2400" dirty="0">
                    <a:solidFill>
                      <a:srgbClr val="A64D79"/>
                    </a:solidFill>
                    <a:latin typeface="Roboto Condensed" pitchFamily="2" charset="0"/>
                    <a:ea typeface="Roboto Condensed" pitchFamily="2" charset="0"/>
                  </a:rPr>
                </a:br>
                <a:r>
                  <a:rPr lang="it-IT" sz="1400" dirty="0">
                    <a:solidFill>
                      <a:srgbClr val="A64D79"/>
                    </a:solidFill>
                    <a:latin typeface="Roboto Condensed" pitchFamily="2" charset="0"/>
                    <a:ea typeface="Roboto Condensed" pitchFamily="2" charset="0"/>
                  </a:rPr>
                  <a:t> </a:t>
                </a:r>
                <a:endParaRPr lang="it-IT" sz="2400" dirty="0">
                  <a:solidFill>
                    <a:srgbClr val="A64D79"/>
                  </a:solidFill>
                  <a:latin typeface="Roboto Condensed" pitchFamily="2" charset="0"/>
                  <a:ea typeface="Roboto Condensed" pitchFamily="2" charset="0"/>
                </a:endParaRPr>
              </a:p>
              <a:p>
                <a:r>
                  <a:rPr lang="it-IT" sz="2400" dirty="0">
                    <a:solidFill>
                      <a:schemeClr val="bg2">
                        <a:lumMod val="25000"/>
                      </a:schemeClr>
                    </a:solidFill>
                    <a:latin typeface="Roboto Light" pitchFamily="2" charset="0"/>
                    <a:ea typeface="Roboto Light" pitchFamily="2" charset="0"/>
                  </a:rPr>
                  <a:t>Numero massimo di righe elaborate: </a:t>
                </a:r>
              </a:p>
              <a:p>
                <a:r>
                  <a:rPr lang="it-IT" sz="2400" dirty="0">
                    <a:solidFill>
                      <a:schemeClr val="bg2">
                        <a:lumMod val="25000"/>
                      </a:schemeClr>
                    </a:solidFill>
                    <a:latin typeface="Roboto Light" pitchFamily="2" charset="0"/>
                    <a:ea typeface="Roboto Light" pitchFamily="2" charset="0"/>
                  </a:rPr>
                  <a:t>     9,186,753</a:t>
                </a:r>
                <a:endParaRPr lang="it-IT" dirty="0">
                  <a:solidFill>
                    <a:schemeClr val="bg2">
                      <a:lumMod val="25000"/>
                    </a:schemeClr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grpSp>
            <p:nvGrpSpPr>
              <p:cNvPr id="66" name="Gruppo 65"/>
              <p:cNvGrpSpPr>
                <a:grpSpLocks noChangeAspect="1"/>
              </p:cNvGrpSpPr>
              <p:nvPr/>
            </p:nvGrpSpPr>
            <p:grpSpPr>
              <a:xfrm>
                <a:off x="1214720" y="5871969"/>
                <a:ext cx="205299" cy="180000"/>
                <a:chOff x="5680871" y="5620118"/>
                <a:chExt cx="392108" cy="343793"/>
              </a:xfrm>
            </p:grpSpPr>
            <p:sp>
              <p:nvSpPr>
                <p:cNvPr id="67" name="Freeform 13"/>
                <p:cNvSpPr>
                  <a:spLocks noChangeAspect="1" noChangeArrowheads="1"/>
                </p:cNvSpPr>
                <p:nvPr/>
              </p:nvSpPr>
              <p:spPr bwMode="auto">
                <a:xfrm>
                  <a:off x="5680871" y="5620118"/>
                  <a:ext cx="211929" cy="343793"/>
                </a:xfrm>
                <a:custGeom>
                  <a:avLst/>
                  <a:gdLst>
                    <a:gd name="T0" fmla="*/ 0 w 199"/>
                    <a:gd name="T1" fmla="*/ 280 h 322"/>
                    <a:gd name="T2" fmla="*/ 122 w 199"/>
                    <a:gd name="T3" fmla="*/ 158 h 322"/>
                    <a:gd name="T4" fmla="*/ 0 w 199"/>
                    <a:gd name="T5" fmla="*/ 36 h 322"/>
                    <a:gd name="T6" fmla="*/ 36 w 199"/>
                    <a:gd name="T7" fmla="*/ 0 h 322"/>
                    <a:gd name="T8" fmla="*/ 198 w 199"/>
                    <a:gd name="T9" fmla="*/ 158 h 322"/>
                    <a:gd name="T10" fmla="*/ 36 w 199"/>
                    <a:gd name="T11" fmla="*/ 321 h 322"/>
                    <a:gd name="T12" fmla="*/ 0 w 199"/>
                    <a:gd name="T13" fmla="*/ 28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9" h="322">
                      <a:moveTo>
                        <a:pt x="0" y="280"/>
                      </a:moveTo>
                      <a:lnTo>
                        <a:pt x="122" y="158"/>
                      </a:lnTo>
                      <a:lnTo>
                        <a:pt x="0" y="36"/>
                      </a:lnTo>
                      <a:lnTo>
                        <a:pt x="36" y="0"/>
                      </a:lnTo>
                      <a:lnTo>
                        <a:pt x="198" y="158"/>
                      </a:lnTo>
                      <a:lnTo>
                        <a:pt x="36" y="321"/>
                      </a:lnTo>
                      <a:lnTo>
                        <a:pt x="0" y="280"/>
                      </a:lnTo>
                    </a:path>
                  </a:pathLst>
                </a:custGeom>
                <a:solidFill>
                  <a:srgbClr val="A64D79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ChangeAspect="1" noChangeArrowheads="1"/>
                </p:cNvSpPr>
                <p:nvPr/>
              </p:nvSpPr>
              <p:spPr bwMode="auto">
                <a:xfrm>
                  <a:off x="5861050" y="5620118"/>
                  <a:ext cx="211929" cy="343793"/>
                </a:xfrm>
                <a:custGeom>
                  <a:avLst/>
                  <a:gdLst>
                    <a:gd name="T0" fmla="*/ 0 w 199"/>
                    <a:gd name="T1" fmla="*/ 280 h 322"/>
                    <a:gd name="T2" fmla="*/ 122 w 199"/>
                    <a:gd name="T3" fmla="*/ 158 h 322"/>
                    <a:gd name="T4" fmla="*/ 0 w 199"/>
                    <a:gd name="T5" fmla="*/ 36 h 322"/>
                    <a:gd name="T6" fmla="*/ 36 w 199"/>
                    <a:gd name="T7" fmla="*/ 0 h 322"/>
                    <a:gd name="T8" fmla="*/ 198 w 199"/>
                    <a:gd name="T9" fmla="*/ 158 h 322"/>
                    <a:gd name="T10" fmla="*/ 36 w 199"/>
                    <a:gd name="T11" fmla="*/ 321 h 322"/>
                    <a:gd name="T12" fmla="*/ 0 w 199"/>
                    <a:gd name="T13" fmla="*/ 28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9" h="322">
                      <a:moveTo>
                        <a:pt x="0" y="280"/>
                      </a:moveTo>
                      <a:lnTo>
                        <a:pt x="122" y="158"/>
                      </a:lnTo>
                      <a:lnTo>
                        <a:pt x="0" y="36"/>
                      </a:lnTo>
                      <a:lnTo>
                        <a:pt x="36" y="0"/>
                      </a:lnTo>
                      <a:lnTo>
                        <a:pt x="198" y="158"/>
                      </a:lnTo>
                      <a:lnTo>
                        <a:pt x="36" y="321"/>
                      </a:lnTo>
                      <a:lnTo>
                        <a:pt x="0" y="280"/>
                      </a:lnTo>
                    </a:path>
                  </a:pathLst>
                </a:custGeom>
                <a:solidFill>
                  <a:srgbClr val="A64D79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43" name="Rettangolo con angoli arrotondati 42"/>
            <p:cNvSpPr/>
            <p:nvPr/>
          </p:nvSpPr>
          <p:spPr>
            <a:xfrm>
              <a:off x="8614595" y="2914651"/>
              <a:ext cx="1197233" cy="279399"/>
            </a:xfrm>
            <a:prstGeom prst="roundRect">
              <a:avLst/>
            </a:prstGeom>
            <a:noFill/>
            <a:ln w="19050">
              <a:solidFill>
                <a:srgbClr val="A64D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73" name="Rettangolo con angoli arrotondati 72"/>
            <p:cNvSpPr/>
            <p:nvPr/>
          </p:nvSpPr>
          <p:spPr>
            <a:xfrm>
              <a:off x="8610588" y="3256240"/>
              <a:ext cx="1197233" cy="279399"/>
            </a:xfrm>
            <a:prstGeom prst="roundRect">
              <a:avLst/>
            </a:prstGeom>
            <a:noFill/>
            <a:ln w="19050">
              <a:solidFill>
                <a:srgbClr val="A64D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74" name="Rettangolo con angoli arrotondati 73"/>
            <p:cNvSpPr/>
            <p:nvPr/>
          </p:nvSpPr>
          <p:spPr>
            <a:xfrm>
              <a:off x="8610588" y="4723947"/>
              <a:ext cx="1197233" cy="279399"/>
            </a:xfrm>
            <a:prstGeom prst="roundRect">
              <a:avLst/>
            </a:prstGeom>
            <a:noFill/>
            <a:ln w="19050">
              <a:solidFill>
                <a:srgbClr val="A64D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28" name="Freeform 21"/>
          <p:cNvSpPr>
            <a:spLocks noChangeAspect="1" noChangeArrowheads="1"/>
          </p:cNvSpPr>
          <p:nvPr/>
        </p:nvSpPr>
        <p:spPr bwMode="auto">
          <a:xfrm>
            <a:off x="11048070" y="603763"/>
            <a:ext cx="508422" cy="504000"/>
          </a:xfrm>
          <a:custGeom>
            <a:avLst/>
            <a:gdLst>
              <a:gd name="T0" fmla="*/ 256 w 508"/>
              <a:gd name="T1" fmla="*/ 0 h 504"/>
              <a:gd name="T2" fmla="*/ 0 w 508"/>
              <a:gd name="T3" fmla="*/ 252 h 504"/>
              <a:gd name="T4" fmla="*/ 256 w 508"/>
              <a:gd name="T5" fmla="*/ 503 h 504"/>
              <a:gd name="T6" fmla="*/ 507 w 508"/>
              <a:gd name="T7" fmla="*/ 252 h 504"/>
              <a:gd name="T8" fmla="*/ 256 w 508"/>
              <a:gd name="T9" fmla="*/ 0 h 504"/>
              <a:gd name="T10" fmla="*/ 280 w 508"/>
              <a:gd name="T11" fmla="*/ 377 h 504"/>
              <a:gd name="T12" fmla="*/ 227 w 508"/>
              <a:gd name="T13" fmla="*/ 377 h 504"/>
              <a:gd name="T14" fmla="*/ 227 w 508"/>
              <a:gd name="T15" fmla="*/ 329 h 504"/>
              <a:gd name="T16" fmla="*/ 280 w 508"/>
              <a:gd name="T17" fmla="*/ 329 h 504"/>
              <a:gd name="T18" fmla="*/ 280 w 508"/>
              <a:gd name="T19" fmla="*/ 377 h 504"/>
              <a:gd name="T20" fmla="*/ 280 w 508"/>
              <a:gd name="T21" fmla="*/ 276 h 504"/>
              <a:gd name="T22" fmla="*/ 227 w 508"/>
              <a:gd name="T23" fmla="*/ 276 h 504"/>
              <a:gd name="T24" fmla="*/ 227 w 508"/>
              <a:gd name="T25" fmla="*/ 126 h 504"/>
              <a:gd name="T26" fmla="*/ 280 w 508"/>
              <a:gd name="T27" fmla="*/ 126 h 504"/>
              <a:gd name="T28" fmla="*/ 280 w 508"/>
              <a:gd name="T29" fmla="*/ 276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8" h="504">
                <a:moveTo>
                  <a:pt x="256" y="0"/>
                </a:moveTo>
                <a:cubicBezTo>
                  <a:pt x="116" y="0"/>
                  <a:pt x="0" y="111"/>
                  <a:pt x="0" y="252"/>
                </a:cubicBezTo>
                <a:cubicBezTo>
                  <a:pt x="0" y="392"/>
                  <a:pt x="118" y="503"/>
                  <a:pt x="256" y="503"/>
                </a:cubicBezTo>
                <a:cubicBezTo>
                  <a:pt x="394" y="503"/>
                  <a:pt x="507" y="392"/>
                  <a:pt x="507" y="252"/>
                </a:cubicBezTo>
                <a:cubicBezTo>
                  <a:pt x="507" y="111"/>
                  <a:pt x="391" y="0"/>
                  <a:pt x="256" y="0"/>
                </a:cubicBezTo>
                <a:close/>
                <a:moveTo>
                  <a:pt x="280" y="377"/>
                </a:moveTo>
                <a:lnTo>
                  <a:pt x="227" y="377"/>
                </a:lnTo>
                <a:lnTo>
                  <a:pt x="227" y="329"/>
                </a:lnTo>
                <a:lnTo>
                  <a:pt x="280" y="329"/>
                </a:lnTo>
                <a:lnTo>
                  <a:pt x="280" y="377"/>
                </a:lnTo>
                <a:close/>
                <a:moveTo>
                  <a:pt x="280" y="276"/>
                </a:moveTo>
                <a:lnTo>
                  <a:pt x="227" y="276"/>
                </a:lnTo>
                <a:lnTo>
                  <a:pt x="227" y="126"/>
                </a:lnTo>
                <a:lnTo>
                  <a:pt x="280" y="126"/>
                </a:lnTo>
                <a:lnTo>
                  <a:pt x="280" y="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grpSp>
        <p:nvGrpSpPr>
          <p:cNvPr id="29" name="Gruppo 28"/>
          <p:cNvGrpSpPr/>
          <p:nvPr/>
        </p:nvGrpSpPr>
        <p:grpSpPr>
          <a:xfrm>
            <a:off x="2134155" y="2914651"/>
            <a:ext cx="7685039" cy="1521458"/>
            <a:chOff x="2134153" y="2914651"/>
            <a:chExt cx="7685039" cy="1521458"/>
          </a:xfrm>
        </p:grpSpPr>
        <p:grpSp>
          <p:nvGrpSpPr>
            <p:cNvPr id="30" name="Gruppo 29"/>
            <p:cNvGrpSpPr/>
            <p:nvPr/>
          </p:nvGrpSpPr>
          <p:grpSpPr>
            <a:xfrm>
              <a:off x="2134153" y="3020337"/>
              <a:ext cx="5158785" cy="1415772"/>
              <a:chOff x="1054871" y="4771512"/>
              <a:chExt cx="5158785" cy="1415772"/>
            </a:xfrm>
          </p:grpSpPr>
          <p:sp>
            <p:nvSpPr>
              <p:cNvPr id="37" name="CasellaDiTesto 36"/>
              <p:cNvSpPr txBox="1"/>
              <p:nvPr/>
            </p:nvSpPr>
            <p:spPr>
              <a:xfrm>
                <a:off x="1054871" y="4771512"/>
                <a:ext cx="5158785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>
                    <a:solidFill>
                      <a:srgbClr val="A64D79"/>
                    </a:solidFill>
                    <a:latin typeface="Roboto Condensed" pitchFamily="2" charset="0"/>
                    <a:ea typeface="Roboto Condensed" pitchFamily="2" charset="0"/>
                  </a:rPr>
                  <a:t>Gruppo 2</a:t>
                </a:r>
                <a:br>
                  <a:rPr lang="it-IT" sz="2400" dirty="0">
                    <a:solidFill>
                      <a:srgbClr val="A64D79"/>
                    </a:solidFill>
                    <a:latin typeface="Roboto Condensed" pitchFamily="2" charset="0"/>
                    <a:ea typeface="Roboto Condensed" pitchFamily="2" charset="0"/>
                  </a:rPr>
                </a:br>
                <a:r>
                  <a:rPr lang="it-IT" sz="1400" dirty="0">
                    <a:solidFill>
                      <a:srgbClr val="A64D79"/>
                    </a:solidFill>
                    <a:latin typeface="Roboto Condensed" pitchFamily="2" charset="0"/>
                    <a:ea typeface="Roboto Condensed" pitchFamily="2" charset="0"/>
                  </a:rPr>
                  <a:t> </a:t>
                </a:r>
                <a:endParaRPr lang="it-IT" sz="2400" dirty="0">
                  <a:solidFill>
                    <a:srgbClr val="A64D79"/>
                  </a:solidFill>
                  <a:latin typeface="Roboto Condensed" pitchFamily="2" charset="0"/>
                  <a:ea typeface="Roboto Condensed" pitchFamily="2" charset="0"/>
                </a:endParaRPr>
              </a:p>
              <a:p>
                <a:r>
                  <a:rPr lang="it-IT" sz="2400" dirty="0">
                    <a:solidFill>
                      <a:schemeClr val="bg2">
                        <a:lumMod val="25000"/>
                      </a:schemeClr>
                    </a:solidFill>
                    <a:latin typeface="Roboto Light" pitchFamily="2" charset="0"/>
                    <a:ea typeface="Roboto Light" pitchFamily="2" charset="0"/>
                  </a:rPr>
                  <a:t>Numero massimo di righe elaborate: </a:t>
                </a:r>
              </a:p>
              <a:p>
                <a:r>
                  <a:rPr lang="it-IT" sz="2400" dirty="0">
                    <a:solidFill>
                      <a:schemeClr val="bg2">
                        <a:lumMod val="25000"/>
                      </a:schemeClr>
                    </a:solidFill>
                    <a:latin typeface="Roboto Light" pitchFamily="2" charset="0"/>
                    <a:ea typeface="Roboto Light" pitchFamily="2" charset="0"/>
                  </a:rPr>
                  <a:t>     3,335,280</a:t>
                </a:r>
                <a:endParaRPr lang="it-IT" dirty="0">
                  <a:solidFill>
                    <a:schemeClr val="bg2">
                      <a:lumMod val="25000"/>
                    </a:schemeClr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grpSp>
            <p:nvGrpSpPr>
              <p:cNvPr id="41" name="Gruppo 40"/>
              <p:cNvGrpSpPr>
                <a:grpSpLocks noChangeAspect="1"/>
              </p:cNvGrpSpPr>
              <p:nvPr/>
            </p:nvGrpSpPr>
            <p:grpSpPr>
              <a:xfrm>
                <a:off x="1214720" y="5871969"/>
                <a:ext cx="205299" cy="180000"/>
                <a:chOff x="5680871" y="5620118"/>
                <a:chExt cx="392108" cy="343793"/>
              </a:xfrm>
            </p:grpSpPr>
            <p:sp>
              <p:nvSpPr>
                <p:cNvPr id="44" name="Freeform 13"/>
                <p:cNvSpPr>
                  <a:spLocks noChangeAspect="1" noChangeArrowheads="1"/>
                </p:cNvSpPr>
                <p:nvPr/>
              </p:nvSpPr>
              <p:spPr bwMode="auto">
                <a:xfrm>
                  <a:off x="5680871" y="5620118"/>
                  <a:ext cx="211929" cy="343793"/>
                </a:xfrm>
                <a:custGeom>
                  <a:avLst/>
                  <a:gdLst>
                    <a:gd name="T0" fmla="*/ 0 w 199"/>
                    <a:gd name="T1" fmla="*/ 280 h 322"/>
                    <a:gd name="T2" fmla="*/ 122 w 199"/>
                    <a:gd name="T3" fmla="*/ 158 h 322"/>
                    <a:gd name="T4" fmla="*/ 0 w 199"/>
                    <a:gd name="T5" fmla="*/ 36 h 322"/>
                    <a:gd name="T6" fmla="*/ 36 w 199"/>
                    <a:gd name="T7" fmla="*/ 0 h 322"/>
                    <a:gd name="T8" fmla="*/ 198 w 199"/>
                    <a:gd name="T9" fmla="*/ 158 h 322"/>
                    <a:gd name="T10" fmla="*/ 36 w 199"/>
                    <a:gd name="T11" fmla="*/ 321 h 322"/>
                    <a:gd name="T12" fmla="*/ 0 w 199"/>
                    <a:gd name="T13" fmla="*/ 28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9" h="322">
                      <a:moveTo>
                        <a:pt x="0" y="280"/>
                      </a:moveTo>
                      <a:lnTo>
                        <a:pt x="122" y="158"/>
                      </a:lnTo>
                      <a:lnTo>
                        <a:pt x="0" y="36"/>
                      </a:lnTo>
                      <a:lnTo>
                        <a:pt x="36" y="0"/>
                      </a:lnTo>
                      <a:lnTo>
                        <a:pt x="198" y="158"/>
                      </a:lnTo>
                      <a:lnTo>
                        <a:pt x="36" y="321"/>
                      </a:lnTo>
                      <a:lnTo>
                        <a:pt x="0" y="280"/>
                      </a:lnTo>
                    </a:path>
                  </a:pathLst>
                </a:custGeom>
                <a:solidFill>
                  <a:srgbClr val="A64D79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46" name="Freeform 13"/>
                <p:cNvSpPr>
                  <a:spLocks noChangeAspect="1" noChangeArrowheads="1"/>
                </p:cNvSpPr>
                <p:nvPr/>
              </p:nvSpPr>
              <p:spPr bwMode="auto">
                <a:xfrm>
                  <a:off x="5861050" y="5620118"/>
                  <a:ext cx="211929" cy="343793"/>
                </a:xfrm>
                <a:custGeom>
                  <a:avLst/>
                  <a:gdLst>
                    <a:gd name="T0" fmla="*/ 0 w 199"/>
                    <a:gd name="T1" fmla="*/ 280 h 322"/>
                    <a:gd name="T2" fmla="*/ 122 w 199"/>
                    <a:gd name="T3" fmla="*/ 158 h 322"/>
                    <a:gd name="T4" fmla="*/ 0 w 199"/>
                    <a:gd name="T5" fmla="*/ 36 h 322"/>
                    <a:gd name="T6" fmla="*/ 36 w 199"/>
                    <a:gd name="T7" fmla="*/ 0 h 322"/>
                    <a:gd name="T8" fmla="*/ 198 w 199"/>
                    <a:gd name="T9" fmla="*/ 158 h 322"/>
                    <a:gd name="T10" fmla="*/ 36 w 199"/>
                    <a:gd name="T11" fmla="*/ 321 h 322"/>
                    <a:gd name="T12" fmla="*/ 0 w 199"/>
                    <a:gd name="T13" fmla="*/ 28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9" h="322">
                      <a:moveTo>
                        <a:pt x="0" y="280"/>
                      </a:moveTo>
                      <a:lnTo>
                        <a:pt x="122" y="158"/>
                      </a:lnTo>
                      <a:lnTo>
                        <a:pt x="0" y="36"/>
                      </a:lnTo>
                      <a:lnTo>
                        <a:pt x="36" y="0"/>
                      </a:lnTo>
                      <a:lnTo>
                        <a:pt x="198" y="158"/>
                      </a:lnTo>
                      <a:lnTo>
                        <a:pt x="36" y="321"/>
                      </a:lnTo>
                      <a:lnTo>
                        <a:pt x="0" y="280"/>
                      </a:lnTo>
                    </a:path>
                  </a:pathLst>
                </a:custGeom>
                <a:solidFill>
                  <a:srgbClr val="A64D79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31" name="Rettangolo con angoli arrotondati 30"/>
            <p:cNvSpPr/>
            <p:nvPr/>
          </p:nvSpPr>
          <p:spPr>
            <a:xfrm>
              <a:off x="8614595" y="2914651"/>
              <a:ext cx="1197233" cy="279399"/>
            </a:xfrm>
            <a:prstGeom prst="roundRect">
              <a:avLst/>
            </a:prstGeom>
            <a:noFill/>
            <a:ln w="19050">
              <a:solidFill>
                <a:srgbClr val="A64D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5" name="Rettangolo con angoli arrotondati 34"/>
            <p:cNvSpPr/>
            <p:nvPr/>
          </p:nvSpPr>
          <p:spPr>
            <a:xfrm>
              <a:off x="8610588" y="3256240"/>
              <a:ext cx="1197233" cy="279399"/>
            </a:xfrm>
            <a:prstGeom prst="roundRect">
              <a:avLst/>
            </a:prstGeom>
            <a:noFill/>
            <a:ln w="19050">
              <a:solidFill>
                <a:srgbClr val="A64D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6" name="Rettangolo con angoli arrotondati 35"/>
            <p:cNvSpPr/>
            <p:nvPr/>
          </p:nvSpPr>
          <p:spPr>
            <a:xfrm>
              <a:off x="8621959" y="3968342"/>
              <a:ext cx="1197233" cy="279399"/>
            </a:xfrm>
            <a:prstGeom prst="roundRect">
              <a:avLst/>
            </a:prstGeom>
            <a:noFill/>
            <a:ln w="19050">
              <a:solidFill>
                <a:srgbClr val="A64D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47" name="Gruppo 46"/>
          <p:cNvGrpSpPr/>
          <p:nvPr/>
        </p:nvGrpSpPr>
        <p:grpSpPr>
          <a:xfrm>
            <a:off x="2121467" y="3011723"/>
            <a:ext cx="7697727" cy="2680289"/>
            <a:chOff x="2121465" y="3028361"/>
            <a:chExt cx="7697727" cy="2680289"/>
          </a:xfrm>
        </p:grpSpPr>
        <p:grpSp>
          <p:nvGrpSpPr>
            <p:cNvPr id="49" name="Gruppo 48"/>
            <p:cNvGrpSpPr/>
            <p:nvPr/>
          </p:nvGrpSpPr>
          <p:grpSpPr>
            <a:xfrm>
              <a:off x="2121465" y="3028361"/>
              <a:ext cx="5158785" cy="1415772"/>
              <a:chOff x="1042183" y="4779536"/>
              <a:chExt cx="5158785" cy="1415772"/>
            </a:xfrm>
          </p:grpSpPr>
          <p:sp>
            <p:nvSpPr>
              <p:cNvPr id="55" name="CasellaDiTesto 54"/>
              <p:cNvSpPr txBox="1"/>
              <p:nvPr/>
            </p:nvSpPr>
            <p:spPr>
              <a:xfrm>
                <a:off x="1042183" y="4779536"/>
                <a:ext cx="5158785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>
                    <a:solidFill>
                      <a:srgbClr val="A64D79"/>
                    </a:solidFill>
                    <a:latin typeface="Roboto Condensed" pitchFamily="2" charset="0"/>
                    <a:ea typeface="Roboto Condensed" pitchFamily="2" charset="0"/>
                  </a:rPr>
                  <a:t>Gruppo 3</a:t>
                </a:r>
                <a:br>
                  <a:rPr lang="it-IT" sz="2400" dirty="0">
                    <a:solidFill>
                      <a:schemeClr val="bg2">
                        <a:lumMod val="25000"/>
                      </a:schemeClr>
                    </a:solidFill>
                    <a:latin typeface="Roboto Condensed" pitchFamily="2" charset="0"/>
                    <a:ea typeface="Roboto Condensed" pitchFamily="2" charset="0"/>
                  </a:rPr>
                </a:br>
                <a:r>
                  <a:rPr lang="it-IT" sz="1400" dirty="0">
                    <a:solidFill>
                      <a:schemeClr val="bg2">
                        <a:lumMod val="25000"/>
                      </a:schemeClr>
                    </a:solidFill>
                    <a:latin typeface="Roboto Condensed" pitchFamily="2" charset="0"/>
                    <a:ea typeface="Roboto Condensed" pitchFamily="2" charset="0"/>
                  </a:rPr>
                  <a:t> </a:t>
                </a:r>
                <a:endParaRPr lang="it-IT" sz="2400" dirty="0">
                  <a:solidFill>
                    <a:schemeClr val="bg2">
                      <a:lumMod val="25000"/>
                    </a:schemeClr>
                  </a:solidFill>
                  <a:latin typeface="Roboto Condensed" pitchFamily="2" charset="0"/>
                  <a:ea typeface="Roboto Condensed" pitchFamily="2" charset="0"/>
                </a:endParaRPr>
              </a:p>
              <a:p>
                <a:r>
                  <a:rPr lang="it-IT" sz="2400" dirty="0">
                    <a:solidFill>
                      <a:schemeClr val="bg2">
                        <a:lumMod val="25000"/>
                      </a:schemeClr>
                    </a:solidFill>
                    <a:latin typeface="Roboto Light" pitchFamily="2" charset="0"/>
                    <a:ea typeface="Roboto Light" pitchFamily="2" charset="0"/>
                  </a:rPr>
                  <a:t>Numero massimo di righe elaborate: </a:t>
                </a:r>
              </a:p>
              <a:p>
                <a:r>
                  <a:rPr lang="it-IT" sz="2400" dirty="0">
                    <a:solidFill>
                      <a:schemeClr val="bg2">
                        <a:lumMod val="25000"/>
                      </a:schemeClr>
                    </a:solidFill>
                    <a:latin typeface="Roboto Light" pitchFamily="2" charset="0"/>
                    <a:ea typeface="Roboto Light" pitchFamily="2" charset="0"/>
                  </a:rPr>
                  <a:t>     1,709,363</a:t>
                </a:r>
                <a:endParaRPr lang="it-IT" dirty="0">
                  <a:solidFill>
                    <a:schemeClr val="bg2">
                      <a:lumMod val="25000"/>
                    </a:schemeClr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grpSp>
            <p:nvGrpSpPr>
              <p:cNvPr id="56" name="Gruppo 55"/>
              <p:cNvGrpSpPr>
                <a:grpSpLocks noChangeAspect="1"/>
              </p:cNvGrpSpPr>
              <p:nvPr/>
            </p:nvGrpSpPr>
            <p:grpSpPr>
              <a:xfrm>
                <a:off x="1214720" y="5871973"/>
                <a:ext cx="205299" cy="180004"/>
                <a:chOff x="5680871" y="5620125"/>
                <a:chExt cx="392108" cy="343801"/>
              </a:xfrm>
            </p:grpSpPr>
            <p:sp>
              <p:nvSpPr>
                <p:cNvPr id="57" name="Freeform 13"/>
                <p:cNvSpPr>
                  <a:spLocks noChangeAspect="1" noChangeArrowheads="1"/>
                </p:cNvSpPr>
                <p:nvPr/>
              </p:nvSpPr>
              <p:spPr bwMode="auto">
                <a:xfrm>
                  <a:off x="5680871" y="5620125"/>
                  <a:ext cx="211928" cy="343794"/>
                </a:xfrm>
                <a:custGeom>
                  <a:avLst/>
                  <a:gdLst>
                    <a:gd name="T0" fmla="*/ 0 w 199"/>
                    <a:gd name="T1" fmla="*/ 280 h 322"/>
                    <a:gd name="T2" fmla="*/ 122 w 199"/>
                    <a:gd name="T3" fmla="*/ 158 h 322"/>
                    <a:gd name="T4" fmla="*/ 0 w 199"/>
                    <a:gd name="T5" fmla="*/ 36 h 322"/>
                    <a:gd name="T6" fmla="*/ 36 w 199"/>
                    <a:gd name="T7" fmla="*/ 0 h 322"/>
                    <a:gd name="T8" fmla="*/ 198 w 199"/>
                    <a:gd name="T9" fmla="*/ 158 h 322"/>
                    <a:gd name="T10" fmla="*/ 36 w 199"/>
                    <a:gd name="T11" fmla="*/ 321 h 322"/>
                    <a:gd name="T12" fmla="*/ 0 w 199"/>
                    <a:gd name="T13" fmla="*/ 28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9" h="322">
                      <a:moveTo>
                        <a:pt x="0" y="280"/>
                      </a:moveTo>
                      <a:lnTo>
                        <a:pt x="122" y="158"/>
                      </a:lnTo>
                      <a:lnTo>
                        <a:pt x="0" y="36"/>
                      </a:lnTo>
                      <a:lnTo>
                        <a:pt x="36" y="0"/>
                      </a:lnTo>
                      <a:lnTo>
                        <a:pt x="198" y="158"/>
                      </a:lnTo>
                      <a:lnTo>
                        <a:pt x="36" y="321"/>
                      </a:lnTo>
                      <a:lnTo>
                        <a:pt x="0" y="280"/>
                      </a:lnTo>
                    </a:path>
                  </a:pathLst>
                </a:custGeom>
                <a:solidFill>
                  <a:srgbClr val="A64D79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58" name="Freeform 13"/>
                <p:cNvSpPr>
                  <a:spLocks noChangeAspect="1" noChangeArrowheads="1"/>
                </p:cNvSpPr>
                <p:nvPr/>
              </p:nvSpPr>
              <p:spPr bwMode="auto">
                <a:xfrm>
                  <a:off x="5861051" y="5620131"/>
                  <a:ext cx="211928" cy="343795"/>
                </a:xfrm>
                <a:custGeom>
                  <a:avLst/>
                  <a:gdLst>
                    <a:gd name="T0" fmla="*/ 0 w 199"/>
                    <a:gd name="T1" fmla="*/ 280 h 322"/>
                    <a:gd name="T2" fmla="*/ 122 w 199"/>
                    <a:gd name="T3" fmla="*/ 158 h 322"/>
                    <a:gd name="T4" fmla="*/ 0 w 199"/>
                    <a:gd name="T5" fmla="*/ 36 h 322"/>
                    <a:gd name="T6" fmla="*/ 36 w 199"/>
                    <a:gd name="T7" fmla="*/ 0 h 322"/>
                    <a:gd name="T8" fmla="*/ 198 w 199"/>
                    <a:gd name="T9" fmla="*/ 158 h 322"/>
                    <a:gd name="T10" fmla="*/ 36 w 199"/>
                    <a:gd name="T11" fmla="*/ 321 h 322"/>
                    <a:gd name="T12" fmla="*/ 0 w 199"/>
                    <a:gd name="T13" fmla="*/ 28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9" h="322">
                      <a:moveTo>
                        <a:pt x="0" y="280"/>
                      </a:moveTo>
                      <a:lnTo>
                        <a:pt x="122" y="158"/>
                      </a:lnTo>
                      <a:lnTo>
                        <a:pt x="0" y="36"/>
                      </a:lnTo>
                      <a:lnTo>
                        <a:pt x="36" y="0"/>
                      </a:lnTo>
                      <a:lnTo>
                        <a:pt x="198" y="158"/>
                      </a:lnTo>
                      <a:lnTo>
                        <a:pt x="36" y="321"/>
                      </a:lnTo>
                      <a:lnTo>
                        <a:pt x="0" y="280"/>
                      </a:lnTo>
                    </a:path>
                  </a:pathLst>
                </a:custGeom>
                <a:solidFill>
                  <a:srgbClr val="A64D79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51" name="Rettangolo con angoli arrotondati 50"/>
            <p:cNvSpPr/>
            <p:nvPr/>
          </p:nvSpPr>
          <p:spPr>
            <a:xfrm>
              <a:off x="8614595" y="5429251"/>
              <a:ext cx="1197233" cy="279399"/>
            </a:xfrm>
            <a:prstGeom prst="roundRect">
              <a:avLst/>
            </a:prstGeom>
            <a:noFill/>
            <a:ln w="19050">
              <a:solidFill>
                <a:srgbClr val="A64D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3" name="Rettangolo con angoli arrotondati 52"/>
            <p:cNvSpPr/>
            <p:nvPr/>
          </p:nvSpPr>
          <p:spPr>
            <a:xfrm>
              <a:off x="8610588" y="3256240"/>
              <a:ext cx="1197233" cy="279399"/>
            </a:xfrm>
            <a:prstGeom prst="roundRect">
              <a:avLst/>
            </a:prstGeom>
            <a:noFill/>
            <a:ln w="19050">
              <a:solidFill>
                <a:srgbClr val="A64D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4" name="Rettangolo con angoli arrotondati 53"/>
            <p:cNvSpPr/>
            <p:nvPr/>
          </p:nvSpPr>
          <p:spPr>
            <a:xfrm>
              <a:off x="8621959" y="3968342"/>
              <a:ext cx="1197233" cy="279399"/>
            </a:xfrm>
            <a:prstGeom prst="roundRect">
              <a:avLst/>
            </a:prstGeom>
            <a:noFill/>
            <a:ln w="19050">
              <a:solidFill>
                <a:srgbClr val="A64D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59" name="Gruppo 58"/>
          <p:cNvGrpSpPr/>
          <p:nvPr/>
        </p:nvGrpSpPr>
        <p:grpSpPr>
          <a:xfrm>
            <a:off x="2133051" y="3015124"/>
            <a:ext cx="7686143" cy="2342094"/>
            <a:chOff x="2133049" y="3016036"/>
            <a:chExt cx="7686143" cy="2342094"/>
          </a:xfrm>
        </p:grpSpPr>
        <p:grpSp>
          <p:nvGrpSpPr>
            <p:cNvPr id="60" name="Gruppo 59"/>
            <p:cNvGrpSpPr/>
            <p:nvPr/>
          </p:nvGrpSpPr>
          <p:grpSpPr>
            <a:xfrm>
              <a:off x="2133049" y="3016036"/>
              <a:ext cx="5158785" cy="1415772"/>
              <a:chOff x="1053767" y="4767211"/>
              <a:chExt cx="5158785" cy="1415772"/>
            </a:xfrm>
          </p:grpSpPr>
          <p:sp>
            <p:nvSpPr>
              <p:cNvPr id="64" name="CasellaDiTesto 63"/>
              <p:cNvSpPr txBox="1"/>
              <p:nvPr/>
            </p:nvSpPr>
            <p:spPr>
              <a:xfrm>
                <a:off x="1053767" y="4767211"/>
                <a:ext cx="5158785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>
                    <a:solidFill>
                      <a:srgbClr val="A64D79"/>
                    </a:solidFill>
                    <a:latin typeface="Roboto Condensed" pitchFamily="2" charset="0"/>
                    <a:ea typeface="Roboto Condensed" pitchFamily="2" charset="0"/>
                  </a:rPr>
                  <a:t>Gruppo 4</a:t>
                </a:r>
                <a:br>
                  <a:rPr lang="it-IT" sz="2400" dirty="0">
                    <a:solidFill>
                      <a:schemeClr val="bg2">
                        <a:lumMod val="25000"/>
                      </a:schemeClr>
                    </a:solidFill>
                    <a:latin typeface="Roboto Condensed" pitchFamily="2" charset="0"/>
                    <a:ea typeface="Roboto Condensed" pitchFamily="2" charset="0"/>
                  </a:rPr>
                </a:br>
                <a:r>
                  <a:rPr lang="it-IT" sz="1400" dirty="0">
                    <a:solidFill>
                      <a:schemeClr val="bg2">
                        <a:lumMod val="25000"/>
                      </a:schemeClr>
                    </a:solidFill>
                    <a:latin typeface="Roboto Condensed" pitchFamily="2" charset="0"/>
                    <a:ea typeface="Roboto Condensed" pitchFamily="2" charset="0"/>
                  </a:rPr>
                  <a:t> </a:t>
                </a:r>
                <a:endParaRPr lang="it-IT" sz="2400" dirty="0">
                  <a:solidFill>
                    <a:schemeClr val="bg2">
                      <a:lumMod val="25000"/>
                    </a:schemeClr>
                  </a:solidFill>
                  <a:latin typeface="Roboto Condensed" pitchFamily="2" charset="0"/>
                  <a:ea typeface="Roboto Condensed" pitchFamily="2" charset="0"/>
                </a:endParaRPr>
              </a:p>
              <a:p>
                <a:r>
                  <a:rPr lang="it-IT" sz="2400" dirty="0">
                    <a:solidFill>
                      <a:schemeClr val="bg2">
                        <a:lumMod val="25000"/>
                      </a:schemeClr>
                    </a:solidFill>
                    <a:latin typeface="Roboto Light" pitchFamily="2" charset="0"/>
                    <a:ea typeface="Roboto Light" pitchFamily="2" charset="0"/>
                  </a:rPr>
                  <a:t>Numero massimo di righe elaborate: </a:t>
                </a:r>
              </a:p>
              <a:p>
                <a:r>
                  <a:rPr lang="it-IT" sz="2400" dirty="0">
                    <a:solidFill>
                      <a:schemeClr val="bg2">
                        <a:lumMod val="25000"/>
                      </a:schemeClr>
                    </a:solidFill>
                    <a:latin typeface="Roboto Light" pitchFamily="2" charset="0"/>
                    <a:ea typeface="Roboto Light" pitchFamily="2" charset="0"/>
                  </a:rPr>
                  <a:t>     833,324</a:t>
                </a:r>
                <a:endParaRPr lang="it-IT" dirty="0">
                  <a:solidFill>
                    <a:schemeClr val="bg2">
                      <a:lumMod val="25000"/>
                    </a:schemeClr>
                  </a:solidFill>
                  <a:latin typeface="Roboto Condensed" pitchFamily="2" charset="0"/>
                  <a:ea typeface="Roboto Condensed" pitchFamily="2" charset="0"/>
                </a:endParaRPr>
              </a:p>
            </p:txBody>
          </p:sp>
          <p:grpSp>
            <p:nvGrpSpPr>
              <p:cNvPr id="69" name="Gruppo 68"/>
              <p:cNvGrpSpPr>
                <a:grpSpLocks noChangeAspect="1"/>
              </p:cNvGrpSpPr>
              <p:nvPr/>
            </p:nvGrpSpPr>
            <p:grpSpPr>
              <a:xfrm>
                <a:off x="1214720" y="5871969"/>
                <a:ext cx="205299" cy="180000"/>
                <a:chOff x="5680871" y="5620118"/>
                <a:chExt cx="392108" cy="343793"/>
              </a:xfrm>
            </p:grpSpPr>
            <p:sp>
              <p:nvSpPr>
                <p:cNvPr id="70" name="Freeform 13"/>
                <p:cNvSpPr>
                  <a:spLocks noChangeAspect="1" noChangeArrowheads="1"/>
                </p:cNvSpPr>
                <p:nvPr/>
              </p:nvSpPr>
              <p:spPr bwMode="auto">
                <a:xfrm>
                  <a:off x="5680871" y="5620118"/>
                  <a:ext cx="211929" cy="343793"/>
                </a:xfrm>
                <a:custGeom>
                  <a:avLst/>
                  <a:gdLst>
                    <a:gd name="T0" fmla="*/ 0 w 199"/>
                    <a:gd name="T1" fmla="*/ 280 h 322"/>
                    <a:gd name="T2" fmla="*/ 122 w 199"/>
                    <a:gd name="T3" fmla="*/ 158 h 322"/>
                    <a:gd name="T4" fmla="*/ 0 w 199"/>
                    <a:gd name="T5" fmla="*/ 36 h 322"/>
                    <a:gd name="T6" fmla="*/ 36 w 199"/>
                    <a:gd name="T7" fmla="*/ 0 h 322"/>
                    <a:gd name="T8" fmla="*/ 198 w 199"/>
                    <a:gd name="T9" fmla="*/ 158 h 322"/>
                    <a:gd name="T10" fmla="*/ 36 w 199"/>
                    <a:gd name="T11" fmla="*/ 321 h 322"/>
                    <a:gd name="T12" fmla="*/ 0 w 199"/>
                    <a:gd name="T13" fmla="*/ 28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9" h="322">
                      <a:moveTo>
                        <a:pt x="0" y="280"/>
                      </a:moveTo>
                      <a:lnTo>
                        <a:pt x="122" y="158"/>
                      </a:lnTo>
                      <a:lnTo>
                        <a:pt x="0" y="36"/>
                      </a:lnTo>
                      <a:lnTo>
                        <a:pt x="36" y="0"/>
                      </a:lnTo>
                      <a:lnTo>
                        <a:pt x="198" y="158"/>
                      </a:lnTo>
                      <a:lnTo>
                        <a:pt x="36" y="321"/>
                      </a:lnTo>
                      <a:lnTo>
                        <a:pt x="0" y="280"/>
                      </a:lnTo>
                    </a:path>
                  </a:pathLst>
                </a:custGeom>
                <a:solidFill>
                  <a:srgbClr val="A64D79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71" name="Freeform 13"/>
                <p:cNvSpPr>
                  <a:spLocks noChangeAspect="1" noChangeArrowheads="1"/>
                </p:cNvSpPr>
                <p:nvPr/>
              </p:nvSpPr>
              <p:spPr bwMode="auto">
                <a:xfrm>
                  <a:off x="5861050" y="5620118"/>
                  <a:ext cx="211929" cy="343793"/>
                </a:xfrm>
                <a:custGeom>
                  <a:avLst/>
                  <a:gdLst>
                    <a:gd name="T0" fmla="*/ 0 w 199"/>
                    <a:gd name="T1" fmla="*/ 280 h 322"/>
                    <a:gd name="T2" fmla="*/ 122 w 199"/>
                    <a:gd name="T3" fmla="*/ 158 h 322"/>
                    <a:gd name="T4" fmla="*/ 0 w 199"/>
                    <a:gd name="T5" fmla="*/ 36 h 322"/>
                    <a:gd name="T6" fmla="*/ 36 w 199"/>
                    <a:gd name="T7" fmla="*/ 0 h 322"/>
                    <a:gd name="T8" fmla="*/ 198 w 199"/>
                    <a:gd name="T9" fmla="*/ 158 h 322"/>
                    <a:gd name="T10" fmla="*/ 36 w 199"/>
                    <a:gd name="T11" fmla="*/ 321 h 322"/>
                    <a:gd name="T12" fmla="*/ 0 w 199"/>
                    <a:gd name="T13" fmla="*/ 28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9" h="322">
                      <a:moveTo>
                        <a:pt x="0" y="280"/>
                      </a:moveTo>
                      <a:lnTo>
                        <a:pt x="122" y="158"/>
                      </a:lnTo>
                      <a:lnTo>
                        <a:pt x="0" y="36"/>
                      </a:lnTo>
                      <a:lnTo>
                        <a:pt x="36" y="0"/>
                      </a:lnTo>
                      <a:lnTo>
                        <a:pt x="198" y="158"/>
                      </a:lnTo>
                      <a:lnTo>
                        <a:pt x="36" y="321"/>
                      </a:lnTo>
                      <a:lnTo>
                        <a:pt x="0" y="280"/>
                      </a:lnTo>
                    </a:path>
                  </a:pathLst>
                </a:custGeom>
                <a:solidFill>
                  <a:srgbClr val="A64D79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61" name="Rettangolo con angoli arrotondati 60"/>
            <p:cNvSpPr/>
            <p:nvPr/>
          </p:nvSpPr>
          <p:spPr>
            <a:xfrm>
              <a:off x="8614595" y="5078731"/>
              <a:ext cx="1197233" cy="279399"/>
            </a:xfrm>
            <a:prstGeom prst="roundRect">
              <a:avLst/>
            </a:prstGeom>
            <a:noFill/>
            <a:ln w="19050">
              <a:solidFill>
                <a:srgbClr val="A64D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2" name="Rettangolo con angoli arrotondati 61"/>
            <p:cNvSpPr/>
            <p:nvPr/>
          </p:nvSpPr>
          <p:spPr>
            <a:xfrm>
              <a:off x="8610588" y="3606760"/>
              <a:ext cx="1197233" cy="279399"/>
            </a:xfrm>
            <a:prstGeom prst="roundRect">
              <a:avLst/>
            </a:prstGeom>
            <a:noFill/>
            <a:ln w="19050">
              <a:solidFill>
                <a:srgbClr val="A64D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3" name="Rettangolo con angoli arrotondati 62"/>
            <p:cNvSpPr/>
            <p:nvPr/>
          </p:nvSpPr>
          <p:spPr>
            <a:xfrm>
              <a:off x="8621959" y="3968342"/>
              <a:ext cx="1197233" cy="279399"/>
            </a:xfrm>
            <a:prstGeom prst="roundRect">
              <a:avLst/>
            </a:prstGeom>
            <a:noFill/>
            <a:ln w="19050">
              <a:solidFill>
                <a:srgbClr val="A64D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3CB6-ED15-4254-BAA2-8F37C6F9823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385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1" grpId="1"/>
      <p:bldP spid="22" grpId="0"/>
      <p:bldP spid="22" grpId="1"/>
      <p:bldP spid="48" grpId="0"/>
      <p:bldP spid="4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0" y="-19512"/>
            <a:ext cx="12191999" cy="840158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   </a:t>
            </a:r>
            <a:r>
              <a:rPr lang="it-IT" sz="28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Metodologia di analisi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1" y="812760"/>
            <a:ext cx="12191999" cy="175529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BBBDB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7994210" y="3816644"/>
            <a:ext cx="4503173" cy="2294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*</a:t>
            </a:r>
            <a:endParaRPr lang="it-IT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flight_2_3 f23</a:t>
            </a:r>
            <a:endParaRPr lang="it-IT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 OUTER JOIN flight_1_1 f11 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f11.id=f23.id</a:t>
            </a:r>
            <a:endParaRPr lang="it-IT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 OUTER JOIN flight_1_2 f12 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f12.id=COALESCE(f11.id, f23.id)</a:t>
            </a:r>
            <a:endParaRPr lang="it-IT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f23.deptime &gt; '1500'</a:t>
            </a:r>
            <a:endParaRPr lang="it-IT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f11.uniquecarrier = 'EV' OR f11.uniquecarrier = 'DL'</a:t>
            </a:r>
            <a:endParaRPr lang="it-IT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f12.flightnum &gt; '1000'</a:t>
            </a:r>
            <a:endParaRPr lang="it-IT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994211" y="3231067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Esempio di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query</a:t>
            </a:r>
            <a:endParaRPr lang="it-IT" dirty="0">
              <a:solidFill>
                <a:schemeClr val="bg2">
                  <a:lumMod val="25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cxnSp>
        <p:nvCxnSpPr>
          <p:cNvPr id="15" name="Connettore diritto 14"/>
          <p:cNvCxnSpPr/>
          <p:nvPr/>
        </p:nvCxnSpPr>
        <p:spPr>
          <a:xfrm>
            <a:off x="3824746" y="1922778"/>
            <a:ext cx="0" cy="1080000"/>
          </a:xfrm>
          <a:prstGeom prst="line">
            <a:avLst/>
          </a:prstGeom>
          <a:ln w="22225">
            <a:solidFill>
              <a:srgbClr val="949BA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522510" y="2158029"/>
            <a:ext cx="27077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Senza appositi indici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419190" y="2144437"/>
            <a:ext cx="35750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Con indici creati su colonne</a:t>
            </a:r>
          </a:p>
          <a:p>
            <a:pPr algn="ctr"/>
            <a:r>
              <a:rPr lang="it-IT" sz="22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oggetto di filtri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22510" y="1222029"/>
            <a:ext cx="35177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>
                <a:solidFill>
                  <a:schemeClr val="bg2">
                    <a:lumMod val="25000"/>
                  </a:schemeClr>
                </a:solidFill>
                <a:latin typeface="Roboto Condensed" pitchFamily="2" charset="0"/>
                <a:ea typeface="Roboto Condensed" pitchFamily="2" charset="0"/>
              </a:rPr>
              <a:t>Interrogazioni immesse (156):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778619" y="3600399"/>
            <a:ext cx="276058" cy="255826"/>
            <a:chOff x="5680871" y="5620118"/>
            <a:chExt cx="392108" cy="343793"/>
          </a:xfrm>
        </p:grpSpPr>
        <p:sp>
          <p:nvSpPr>
            <p:cNvPr id="22" name="Freeform 13"/>
            <p:cNvSpPr>
              <a:spLocks noChangeAspect="1" noChangeArrowheads="1"/>
            </p:cNvSpPr>
            <p:nvPr/>
          </p:nvSpPr>
          <p:spPr bwMode="auto">
            <a:xfrm>
              <a:off x="5680871" y="5620118"/>
              <a:ext cx="211929" cy="343793"/>
            </a:xfrm>
            <a:custGeom>
              <a:avLst/>
              <a:gdLst>
                <a:gd name="T0" fmla="*/ 0 w 199"/>
                <a:gd name="T1" fmla="*/ 280 h 322"/>
                <a:gd name="T2" fmla="*/ 122 w 199"/>
                <a:gd name="T3" fmla="*/ 158 h 322"/>
                <a:gd name="T4" fmla="*/ 0 w 199"/>
                <a:gd name="T5" fmla="*/ 36 h 322"/>
                <a:gd name="T6" fmla="*/ 36 w 199"/>
                <a:gd name="T7" fmla="*/ 0 h 322"/>
                <a:gd name="T8" fmla="*/ 198 w 199"/>
                <a:gd name="T9" fmla="*/ 158 h 322"/>
                <a:gd name="T10" fmla="*/ 36 w 199"/>
                <a:gd name="T11" fmla="*/ 321 h 322"/>
                <a:gd name="T12" fmla="*/ 0 w 199"/>
                <a:gd name="T13" fmla="*/ 28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322">
                  <a:moveTo>
                    <a:pt x="0" y="280"/>
                  </a:moveTo>
                  <a:lnTo>
                    <a:pt x="122" y="158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198" y="158"/>
                  </a:lnTo>
                  <a:lnTo>
                    <a:pt x="36" y="321"/>
                  </a:lnTo>
                  <a:lnTo>
                    <a:pt x="0" y="280"/>
                  </a:lnTo>
                </a:path>
              </a:pathLst>
            </a:custGeom>
            <a:solidFill>
              <a:srgbClr val="B6D7A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 noChangeAspect="1" noChangeArrowheads="1"/>
            </p:cNvSpPr>
            <p:nvPr/>
          </p:nvSpPr>
          <p:spPr bwMode="auto">
            <a:xfrm>
              <a:off x="5861050" y="5620118"/>
              <a:ext cx="211929" cy="343793"/>
            </a:xfrm>
            <a:custGeom>
              <a:avLst/>
              <a:gdLst>
                <a:gd name="T0" fmla="*/ 0 w 199"/>
                <a:gd name="T1" fmla="*/ 280 h 322"/>
                <a:gd name="T2" fmla="*/ 122 w 199"/>
                <a:gd name="T3" fmla="*/ 158 h 322"/>
                <a:gd name="T4" fmla="*/ 0 w 199"/>
                <a:gd name="T5" fmla="*/ 36 h 322"/>
                <a:gd name="T6" fmla="*/ 36 w 199"/>
                <a:gd name="T7" fmla="*/ 0 h 322"/>
                <a:gd name="T8" fmla="*/ 198 w 199"/>
                <a:gd name="T9" fmla="*/ 158 h 322"/>
                <a:gd name="T10" fmla="*/ 36 w 199"/>
                <a:gd name="T11" fmla="*/ 321 h 322"/>
                <a:gd name="T12" fmla="*/ 0 w 199"/>
                <a:gd name="T13" fmla="*/ 28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322">
                  <a:moveTo>
                    <a:pt x="0" y="280"/>
                  </a:moveTo>
                  <a:lnTo>
                    <a:pt x="122" y="158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198" y="158"/>
                  </a:lnTo>
                  <a:lnTo>
                    <a:pt x="36" y="321"/>
                  </a:lnTo>
                  <a:lnTo>
                    <a:pt x="0" y="280"/>
                  </a:lnTo>
                </a:path>
              </a:pathLst>
            </a:custGeom>
            <a:solidFill>
              <a:srgbClr val="B6D7A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CasellaDiTesto 23"/>
          <p:cNvSpPr txBox="1"/>
          <p:nvPr/>
        </p:nvSpPr>
        <p:spPr>
          <a:xfrm>
            <a:off x="1187492" y="3543646"/>
            <a:ext cx="318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Due Full Outer Join in cascata</a:t>
            </a:r>
          </a:p>
        </p:txBody>
      </p:sp>
      <p:cxnSp>
        <p:nvCxnSpPr>
          <p:cNvPr id="25" name="Connettore diritto 24"/>
          <p:cNvCxnSpPr>
            <a:stCxn id="24" idx="3"/>
          </p:cNvCxnSpPr>
          <p:nvPr/>
        </p:nvCxnSpPr>
        <p:spPr>
          <a:xfrm>
            <a:off x="4369775" y="3728312"/>
            <a:ext cx="3438913" cy="625974"/>
          </a:xfrm>
          <a:prstGeom prst="line">
            <a:avLst/>
          </a:prstGeom>
          <a:ln w="22225">
            <a:solidFill>
              <a:srgbClr val="949BA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/>
          <p:cNvCxnSpPr/>
          <p:nvPr/>
        </p:nvCxnSpPr>
        <p:spPr>
          <a:xfrm>
            <a:off x="4369775" y="3856227"/>
            <a:ext cx="3438913" cy="933489"/>
          </a:xfrm>
          <a:prstGeom prst="line">
            <a:avLst/>
          </a:prstGeom>
          <a:ln w="22225">
            <a:solidFill>
              <a:srgbClr val="949BA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con angoli arrotondati 32"/>
          <p:cNvSpPr/>
          <p:nvPr/>
        </p:nvSpPr>
        <p:spPr>
          <a:xfrm>
            <a:off x="8041482" y="4274346"/>
            <a:ext cx="1697605" cy="228821"/>
          </a:xfrm>
          <a:prstGeom prst="roundRect">
            <a:avLst/>
          </a:prstGeom>
          <a:noFill/>
          <a:ln w="19050">
            <a:solidFill>
              <a:srgbClr val="A64D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con angoli arrotondati 33"/>
          <p:cNvSpPr/>
          <p:nvPr/>
        </p:nvSpPr>
        <p:spPr>
          <a:xfrm>
            <a:off x="8041481" y="4705352"/>
            <a:ext cx="1697605" cy="228821"/>
          </a:xfrm>
          <a:prstGeom prst="roundRect">
            <a:avLst/>
          </a:prstGeom>
          <a:noFill/>
          <a:ln w="19050">
            <a:solidFill>
              <a:srgbClr val="A64D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6" name="Gruppo 35"/>
          <p:cNvGrpSpPr/>
          <p:nvPr/>
        </p:nvGrpSpPr>
        <p:grpSpPr>
          <a:xfrm>
            <a:off x="802752" y="4358084"/>
            <a:ext cx="276058" cy="255826"/>
            <a:chOff x="5680871" y="5620118"/>
            <a:chExt cx="392108" cy="343793"/>
          </a:xfrm>
        </p:grpSpPr>
        <p:sp>
          <p:nvSpPr>
            <p:cNvPr id="38" name="Freeform 13"/>
            <p:cNvSpPr>
              <a:spLocks noChangeAspect="1" noChangeArrowheads="1"/>
            </p:cNvSpPr>
            <p:nvPr/>
          </p:nvSpPr>
          <p:spPr bwMode="auto">
            <a:xfrm>
              <a:off x="5680871" y="5620118"/>
              <a:ext cx="211929" cy="343793"/>
            </a:xfrm>
            <a:custGeom>
              <a:avLst/>
              <a:gdLst>
                <a:gd name="T0" fmla="*/ 0 w 199"/>
                <a:gd name="T1" fmla="*/ 280 h 322"/>
                <a:gd name="T2" fmla="*/ 122 w 199"/>
                <a:gd name="T3" fmla="*/ 158 h 322"/>
                <a:gd name="T4" fmla="*/ 0 w 199"/>
                <a:gd name="T5" fmla="*/ 36 h 322"/>
                <a:gd name="T6" fmla="*/ 36 w 199"/>
                <a:gd name="T7" fmla="*/ 0 h 322"/>
                <a:gd name="T8" fmla="*/ 198 w 199"/>
                <a:gd name="T9" fmla="*/ 158 h 322"/>
                <a:gd name="T10" fmla="*/ 36 w 199"/>
                <a:gd name="T11" fmla="*/ 321 h 322"/>
                <a:gd name="T12" fmla="*/ 0 w 199"/>
                <a:gd name="T13" fmla="*/ 28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322">
                  <a:moveTo>
                    <a:pt x="0" y="280"/>
                  </a:moveTo>
                  <a:lnTo>
                    <a:pt x="122" y="158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198" y="158"/>
                  </a:lnTo>
                  <a:lnTo>
                    <a:pt x="36" y="321"/>
                  </a:lnTo>
                  <a:lnTo>
                    <a:pt x="0" y="280"/>
                  </a:lnTo>
                </a:path>
              </a:pathLst>
            </a:custGeom>
            <a:solidFill>
              <a:srgbClr val="B6D7A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 noChangeAspect="1" noChangeArrowheads="1"/>
            </p:cNvSpPr>
            <p:nvPr/>
          </p:nvSpPr>
          <p:spPr bwMode="auto">
            <a:xfrm>
              <a:off x="5861050" y="5620118"/>
              <a:ext cx="211929" cy="343793"/>
            </a:xfrm>
            <a:custGeom>
              <a:avLst/>
              <a:gdLst>
                <a:gd name="T0" fmla="*/ 0 w 199"/>
                <a:gd name="T1" fmla="*/ 280 h 322"/>
                <a:gd name="T2" fmla="*/ 122 w 199"/>
                <a:gd name="T3" fmla="*/ 158 h 322"/>
                <a:gd name="T4" fmla="*/ 0 w 199"/>
                <a:gd name="T5" fmla="*/ 36 h 322"/>
                <a:gd name="T6" fmla="*/ 36 w 199"/>
                <a:gd name="T7" fmla="*/ 0 h 322"/>
                <a:gd name="T8" fmla="*/ 198 w 199"/>
                <a:gd name="T9" fmla="*/ 158 h 322"/>
                <a:gd name="T10" fmla="*/ 36 w 199"/>
                <a:gd name="T11" fmla="*/ 321 h 322"/>
                <a:gd name="T12" fmla="*/ 0 w 199"/>
                <a:gd name="T13" fmla="*/ 28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322">
                  <a:moveTo>
                    <a:pt x="0" y="280"/>
                  </a:moveTo>
                  <a:lnTo>
                    <a:pt x="122" y="158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198" y="158"/>
                  </a:lnTo>
                  <a:lnTo>
                    <a:pt x="36" y="321"/>
                  </a:lnTo>
                  <a:lnTo>
                    <a:pt x="0" y="280"/>
                  </a:lnTo>
                </a:path>
              </a:pathLst>
            </a:custGeom>
            <a:solidFill>
              <a:srgbClr val="B6D7A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" name="CasellaDiTesto 41"/>
          <p:cNvSpPr txBox="1"/>
          <p:nvPr/>
        </p:nvSpPr>
        <p:spPr>
          <a:xfrm>
            <a:off x="1187491" y="4301331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Tre parametri di analisi: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1769877" y="5068757"/>
            <a:ext cx="4447975" cy="936000"/>
            <a:chOff x="1693675" y="5175437"/>
            <a:chExt cx="4447975" cy="936000"/>
          </a:xfrm>
        </p:grpSpPr>
        <p:sp>
          <p:nvSpPr>
            <p:cNvPr id="46" name="Oval 31"/>
            <p:cNvSpPr>
              <a:spLocks noChangeAspect="1"/>
            </p:cNvSpPr>
            <p:nvPr/>
          </p:nvSpPr>
          <p:spPr>
            <a:xfrm>
              <a:off x="1693675" y="5175437"/>
              <a:ext cx="936000" cy="936000"/>
            </a:xfrm>
            <a:prstGeom prst="ellipse">
              <a:avLst/>
            </a:prstGeom>
            <a:solidFill>
              <a:srgbClr val="A64D79"/>
            </a:solidFill>
            <a:ln w="12700">
              <a:noFill/>
            </a:ln>
            <a:effectLst>
              <a:outerShdw blurRad="50800" dist="254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endParaRPr>
            </a:p>
          </p:txBody>
        </p:sp>
        <p:grpSp>
          <p:nvGrpSpPr>
            <p:cNvPr id="18" name="Gruppo 17"/>
            <p:cNvGrpSpPr>
              <a:grpSpLocks noChangeAspect="1"/>
            </p:cNvGrpSpPr>
            <p:nvPr/>
          </p:nvGrpSpPr>
          <p:grpSpPr>
            <a:xfrm>
              <a:off x="1919658" y="5376689"/>
              <a:ext cx="504001" cy="504000"/>
              <a:chOff x="5830892" y="604588"/>
              <a:chExt cx="261231" cy="261230"/>
            </a:xfrm>
          </p:grpSpPr>
          <p:sp>
            <p:nvSpPr>
              <p:cNvPr id="44" name="Freeform 8"/>
              <p:cNvSpPr>
                <a:spLocks noChangeArrowheads="1"/>
              </p:cNvSpPr>
              <p:nvPr/>
            </p:nvSpPr>
            <p:spPr bwMode="auto">
              <a:xfrm>
                <a:off x="5830892" y="604588"/>
                <a:ext cx="261231" cy="261230"/>
              </a:xfrm>
              <a:custGeom>
                <a:avLst/>
                <a:gdLst>
                  <a:gd name="T0" fmla="*/ 270 w 537"/>
                  <a:gd name="T1" fmla="*/ 0 h 537"/>
                  <a:gd name="T2" fmla="*/ 0 w 537"/>
                  <a:gd name="T3" fmla="*/ 271 h 537"/>
                  <a:gd name="T4" fmla="*/ 270 w 537"/>
                  <a:gd name="T5" fmla="*/ 536 h 537"/>
                  <a:gd name="T6" fmla="*/ 536 w 537"/>
                  <a:gd name="T7" fmla="*/ 271 h 537"/>
                  <a:gd name="T8" fmla="*/ 270 w 537"/>
                  <a:gd name="T9" fmla="*/ 0 h 537"/>
                  <a:gd name="T10" fmla="*/ 270 w 537"/>
                  <a:gd name="T11" fmla="*/ 485 h 537"/>
                  <a:gd name="T12" fmla="*/ 56 w 537"/>
                  <a:gd name="T13" fmla="*/ 271 h 537"/>
                  <a:gd name="T14" fmla="*/ 270 w 537"/>
                  <a:gd name="T15" fmla="*/ 56 h 537"/>
                  <a:gd name="T16" fmla="*/ 485 w 537"/>
                  <a:gd name="T17" fmla="*/ 271 h 537"/>
                  <a:gd name="T18" fmla="*/ 270 w 537"/>
                  <a:gd name="T19" fmla="*/ 485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7" h="537">
                    <a:moveTo>
                      <a:pt x="270" y="0"/>
                    </a:moveTo>
                    <a:cubicBezTo>
                      <a:pt x="122" y="0"/>
                      <a:pt x="0" y="123"/>
                      <a:pt x="0" y="271"/>
                    </a:cubicBezTo>
                    <a:cubicBezTo>
                      <a:pt x="0" y="419"/>
                      <a:pt x="122" y="536"/>
                      <a:pt x="270" y="536"/>
                    </a:cubicBezTo>
                    <a:cubicBezTo>
                      <a:pt x="419" y="536"/>
                      <a:pt x="536" y="419"/>
                      <a:pt x="536" y="271"/>
                    </a:cubicBezTo>
                    <a:cubicBezTo>
                      <a:pt x="536" y="123"/>
                      <a:pt x="419" y="0"/>
                      <a:pt x="270" y="0"/>
                    </a:cubicBezTo>
                    <a:close/>
                    <a:moveTo>
                      <a:pt x="270" y="485"/>
                    </a:moveTo>
                    <a:cubicBezTo>
                      <a:pt x="153" y="485"/>
                      <a:pt x="56" y="388"/>
                      <a:pt x="56" y="271"/>
                    </a:cubicBezTo>
                    <a:cubicBezTo>
                      <a:pt x="56" y="153"/>
                      <a:pt x="153" y="56"/>
                      <a:pt x="270" y="56"/>
                    </a:cubicBezTo>
                    <a:cubicBezTo>
                      <a:pt x="388" y="56"/>
                      <a:pt x="485" y="153"/>
                      <a:pt x="485" y="271"/>
                    </a:cubicBezTo>
                    <a:cubicBezTo>
                      <a:pt x="485" y="388"/>
                      <a:pt x="388" y="485"/>
                      <a:pt x="270" y="4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9"/>
              <p:cNvSpPr>
                <a:spLocks noChangeArrowheads="1"/>
              </p:cNvSpPr>
              <p:nvPr/>
            </p:nvSpPr>
            <p:spPr bwMode="auto">
              <a:xfrm>
                <a:off x="5948661" y="670967"/>
                <a:ext cx="77084" cy="119909"/>
              </a:xfrm>
              <a:custGeom>
                <a:avLst/>
                <a:gdLst>
                  <a:gd name="T0" fmla="*/ 36 w 159"/>
                  <a:gd name="T1" fmla="*/ 0 h 246"/>
                  <a:gd name="T2" fmla="*/ 0 w 159"/>
                  <a:gd name="T3" fmla="*/ 0 h 246"/>
                  <a:gd name="T4" fmla="*/ 0 w 159"/>
                  <a:gd name="T5" fmla="*/ 158 h 246"/>
                  <a:gd name="T6" fmla="*/ 138 w 159"/>
                  <a:gd name="T7" fmla="*/ 245 h 246"/>
                  <a:gd name="T8" fmla="*/ 158 w 159"/>
                  <a:gd name="T9" fmla="*/ 209 h 246"/>
                  <a:gd name="T10" fmla="*/ 36 w 159"/>
                  <a:gd name="T11" fmla="*/ 138 h 246"/>
                  <a:gd name="T12" fmla="*/ 36 w 159"/>
                  <a:gd name="T1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246">
                    <a:moveTo>
                      <a:pt x="36" y="0"/>
                    </a:moveTo>
                    <a:lnTo>
                      <a:pt x="0" y="0"/>
                    </a:lnTo>
                    <a:lnTo>
                      <a:pt x="0" y="158"/>
                    </a:lnTo>
                    <a:lnTo>
                      <a:pt x="138" y="245"/>
                    </a:lnTo>
                    <a:lnTo>
                      <a:pt x="158" y="209"/>
                    </a:lnTo>
                    <a:lnTo>
                      <a:pt x="36" y="138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" name="Oval 31"/>
            <p:cNvSpPr>
              <a:spLocks noChangeAspect="1"/>
            </p:cNvSpPr>
            <p:nvPr/>
          </p:nvSpPr>
          <p:spPr>
            <a:xfrm>
              <a:off x="3382588" y="5175437"/>
              <a:ext cx="936000" cy="936000"/>
            </a:xfrm>
            <a:prstGeom prst="ellipse">
              <a:avLst/>
            </a:prstGeom>
            <a:solidFill>
              <a:srgbClr val="A64D79"/>
            </a:solidFill>
            <a:ln w="12700">
              <a:noFill/>
            </a:ln>
            <a:effectLst>
              <a:outerShdw blurRad="50800" dist="254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49" name="Oval 31"/>
            <p:cNvSpPr>
              <a:spLocks noChangeAspect="1"/>
            </p:cNvSpPr>
            <p:nvPr/>
          </p:nvSpPr>
          <p:spPr>
            <a:xfrm>
              <a:off x="5205650" y="5175437"/>
              <a:ext cx="936000" cy="936000"/>
            </a:xfrm>
            <a:prstGeom prst="ellipse">
              <a:avLst/>
            </a:prstGeom>
            <a:solidFill>
              <a:srgbClr val="A64D79"/>
            </a:solidFill>
            <a:ln w="12700">
              <a:noFill/>
            </a:ln>
            <a:effectLst>
              <a:outerShdw blurRad="50800" dist="254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50" name="Freeform 24"/>
            <p:cNvSpPr>
              <a:spLocks noChangeAspect="1" noChangeArrowheads="1"/>
            </p:cNvSpPr>
            <p:nvPr/>
          </p:nvSpPr>
          <p:spPr bwMode="auto">
            <a:xfrm>
              <a:off x="3602242" y="5391437"/>
              <a:ext cx="504000" cy="504000"/>
            </a:xfrm>
            <a:custGeom>
              <a:avLst/>
              <a:gdLst>
                <a:gd name="T0" fmla="*/ 320 w 478"/>
                <a:gd name="T1" fmla="*/ 162 h 478"/>
                <a:gd name="T2" fmla="*/ 157 w 478"/>
                <a:gd name="T3" fmla="*/ 162 h 478"/>
                <a:gd name="T4" fmla="*/ 157 w 478"/>
                <a:gd name="T5" fmla="*/ 320 h 478"/>
                <a:gd name="T6" fmla="*/ 320 w 478"/>
                <a:gd name="T7" fmla="*/ 320 h 478"/>
                <a:gd name="T8" fmla="*/ 320 w 478"/>
                <a:gd name="T9" fmla="*/ 162 h 478"/>
                <a:gd name="T10" fmla="*/ 264 w 478"/>
                <a:gd name="T11" fmla="*/ 269 h 478"/>
                <a:gd name="T12" fmla="*/ 213 w 478"/>
                <a:gd name="T13" fmla="*/ 269 h 478"/>
                <a:gd name="T14" fmla="*/ 213 w 478"/>
                <a:gd name="T15" fmla="*/ 213 h 478"/>
                <a:gd name="T16" fmla="*/ 264 w 478"/>
                <a:gd name="T17" fmla="*/ 213 h 478"/>
                <a:gd name="T18" fmla="*/ 264 w 478"/>
                <a:gd name="T19" fmla="*/ 269 h 478"/>
                <a:gd name="T20" fmla="*/ 477 w 478"/>
                <a:gd name="T21" fmla="*/ 213 h 478"/>
                <a:gd name="T22" fmla="*/ 477 w 478"/>
                <a:gd name="T23" fmla="*/ 162 h 478"/>
                <a:gd name="T24" fmla="*/ 427 w 478"/>
                <a:gd name="T25" fmla="*/ 162 h 478"/>
                <a:gd name="T26" fmla="*/ 427 w 478"/>
                <a:gd name="T27" fmla="*/ 107 h 478"/>
                <a:gd name="T28" fmla="*/ 371 w 478"/>
                <a:gd name="T29" fmla="*/ 56 h 478"/>
                <a:gd name="T30" fmla="*/ 320 w 478"/>
                <a:gd name="T31" fmla="*/ 56 h 478"/>
                <a:gd name="T32" fmla="*/ 320 w 478"/>
                <a:gd name="T33" fmla="*/ 0 h 478"/>
                <a:gd name="T34" fmla="*/ 264 w 478"/>
                <a:gd name="T35" fmla="*/ 0 h 478"/>
                <a:gd name="T36" fmla="*/ 264 w 478"/>
                <a:gd name="T37" fmla="*/ 56 h 478"/>
                <a:gd name="T38" fmla="*/ 213 w 478"/>
                <a:gd name="T39" fmla="*/ 56 h 478"/>
                <a:gd name="T40" fmla="*/ 213 w 478"/>
                <a:gd name="T41" fmla="*/ 0 h 478"/>
                <a:gd name="T42" fmla="*/ 157 w 478"/>
                <a:gd name="T43" fmla="*/ 0 h 478"/>
                <a:gd name="T44" fmla="*/ 157 w 478"/>
                <a:gd name="T45" fmla="*/ 56 h 478"/>
                <a:gd name="T46" fmla="*/ 107 w 478"/>
                <a:gd name="T47" fmla="*/ 56 h 478"/>
                <a:gd name="T48" fmla="*/ 51 w 478"/>
                <a:gd name="T49" fmla="*/ 107 h 478"/>
                <a:gd name="T50" fmla="*/ 51 w 478"/>
                <a:gd name="T51" fmla="*/ 162 h 478"/>
                <a:gd name="T52" fmla="*/ 0 w 478"/>
                <a:gd name="T53" fmla="*/ 162 h 478"/>
                <a:gd name="T54" fmla="*/ 0 w 478"/>
                <a:gd name="T55" fmla="*/ 213 h 478"/>
                <a:gd name="T56" fmla="*/ 51 w 478"/>
                <a:gd name="T57" fmla="*/ 213 h 478"/>
                <a:gd name="T58" fmla="*/ 51 w 478"/>
                <a:gd name="T59" fmla="*/ 269 h 478"/>
                <a:gd name="T60" fmla="*/ 0 w 478"/>
                <a:gd name="T61" fmla="*/ 269 h 478"/>
                <a:gd name="T62" fmla="*/ 0 w 478"/>
                <a:gd name="T63" fmla="*/ 320 h 478"/>
                <a:gd name="T64" fmla="*/ 51 w 478"/>
                <a:gd name="T65" fmla="*/ 320 h 478"/>
                <a:gd name="T66" fmla="*/ 51 w 478"/>
                <a:gd name="T67" fmla="*/ 376 h 478"/>
                <a:gd name="T68" fmla="*/ 107 w 478"/>
                <a:gd name="T69" fmla="*/ 427 h 478"/>
                <a:gd name="T70" fmla="*/ 157 w 478"/>
                <a:gd name="T71" fmla="*/ 427 h 478"/>
                <a:gd name="T72" fmla="*/ 157 w 478"/>
                <a:gd name="T73" fmla="*/ 477 h 478"/>
                <a:gd name="T74" fmla="*/ 213 w 478"/>
                <a:gd name="T75" fmla="*/ 477 h 478"/>
                <a:gd name="T76" fmla="*/ 213 w 478"/>
                <a:gd name="T77" fmla="*/ 427 h 478"/>
                <a:gd name="T78" fmla="*/ 264 w 478"/>
                <a:gd name="T79" fmla="*/ 427 h 478"/>
                <a:gd name="T80" fmla="*/ 264 w 478"/>
                <a:gd name="T81" fmla="*/ 477 h 478"/>
                <a:gd name="T82" fmla="*/ 320 w 478"/>
                <a:gd name="T83" fmla="*/ 477 h 478"/>
                <a:gd name="T84" fmla="*/ 320 w 478"/>
                <a:gd name="T85" fmla="*/ 427 h 478"/>
                <a:gd name="T86" fmla="*/ 371 w 478"/>
                <a:gd name="T87" fmla="*/ 427 h 478"/>
                <a:gd name="T88" fmla="*/ 427 w 478"/>
                <a:gd name="T89" fmla="*/ 376 h 478"/>
                <a:gd name="T90" fmla="*/ 427 w 478"/>
                <a:gd name="T91" fmla="*/ 320 h 478"/>
                <a:gd name="T92" fmla="*/ 477 w 478"/>
                <a:gd name="T93" fmla="*/ 320 h 478"/>
                <a:gd name="T94" fmla="*/ 477 w 478"/>
                <a:gd name="T95" fmla="*/ 269 h 478"/>
                <a:gd name="T96" fmla="*/ 427 w 478"/>
                <a:gd name="T97" fmla="*/ 269 h 478"/>
                <a:gd name="T98" fmla="*/ 427 w 478"/>
                <a:gd name="T99" fmla="*/ 213 h 478"/>
                <a:gd name="T100" fmla="*/ 477 w 478"/>
                <a:gd name="T101" fmla="*/ 213 h 478"/>
                <a:gd name="T102" fmla="*/ 371 w 478"/>
                <a:gd name="T103" fmla="*/ 376 h 478"/>
                <a:gd name="T104" fmla="*/ 107 w 478"/>
                <a:gd name="T105" fmla="*/ 376 h 478"/>
                <a:gd name="T106" fmla="*/ 107 w 478"/>
                <a:gd name="T107" fmla="*/ 107 h 478"/>
                <a:gd name="T108" fmla="*/ 371 w 478"/>
                <a:gd name="T109" fmla="*/ 107 h 478"/>
                <a:gd name="T110" fmla="*/ 371 w 478"/>
                <a:gd name="T111" fmla="*/ 37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8" h="478">
                  <a:moveTo>
                    <a:pt x="320" y="162"/>
                  </a:moveTo>
                  <a:lnTo>
                    <a:pt x="157" y="162"/>
                  </a:lnTo>
                  <a:lnTo>
                    <a:pt x="157" y="320"/>
                  </a:lnTo>
                  <a:lnTo>
                    <a:pt x="320" y="320"/>
                  </a:lnTo>
                  <a:lnTo>
                    <a:pt x="320" y="162"/>
                  </a:lnTo>
                  <a:close/>
                  <a:moveTo>
                    <a:pt x="264" y="269"/>
                  </a:moveTo>
                  <a:lnTo>
                    <a:pt x="213" y="269"/>
                  </a:lnTo>
                  <a:lnTo>
                    <a:pt x="213" y="213"/>
                  </a:lnTo>
                  <a:lnTo>
                    <a:pt x="264" y="213"/>
                  </a:lnTo>
                  <a:lnTo>
                    <a:pt x="264" y="269"/>
                  </a:lnTo>
                  <a:close/>
                  <a:moveTo>
                    <a:pt x="477" y="213"/>
                  </a:moveTo>
                  <a:lnTo>
                    <a:pt x="477" y="162"/>
                  </a:lnTo>
                  <a:lnTo>
                    <a:pt x="427" y="162"/>
                  </a:lnTo>
                  <a:lnTo>
                    <a:pt x="427" y="107"/>
                  </a:lnTo>
                  <a:cubicBezTo>
                    <a:pt x="427" y="81"/>
                    <a:pt x="401" y="56"/>
                    <a:pt x="371" y="56"/>
                  </a:cubicBezTo>
                  <a:lnTo>
                    <a:pt x="320" y="56"/>
                  </a:lnTo>
                  <a:lnTo>
                    <a:pt x="320" y="0"/>
                  </a:lnTo>
                  <a:lnTo>
                    <a:pt x="264" y="0"/>
                  </a:lnTo>
                  <a:lnTo>
                    <a:pt x="264" y="56"/>
                  </a:lnTo>
                  <a:lnTo>
                    <a:pt x="213" y="56"/>
                  </a:lnTo>
                  <a:lnTo>
                    <a:pt x="213" y="0"/>
                  </a:lnTo>
                  <a:lnTo>
                    <a:pt x="157" y="0"/>
                  </a:lnTo>
                  <a:lnTo>
                    <a:pt x="157" y="56"/>
                  </a:lnTo>
                  <a:lnTo>
                    <a:pt x="107" y="56"/>
                  </a:lnTo>
                  <a:cubicBezTo>
                    <a:pt x="76" y="56"/>
                    <a:pt x="51" y="81"/>
                    <a:pt x="51" y="107"/>
                  </a:cubicBezTo>
                  <a:lnTo>
                    <a:pt x="51" y="162"/>
                  </a:lnTo>
                  <a:lnTo>
                    <a:pt x="0" y="162"/>
                  </a:lnTo>
                  <a:lnTo>
                    <a:pt x="0" y="213"/>
                  </a:lnTo>
                  <a:lnTo>
                    <a:pt x="51" y="213"/>
                  </a:lnTo>
                  <a:lnTo>
                    <a:pt x="51" y="269"/>
                  </a:lnTo>
                  <a:lnTo>
                    <a:pt x="0" y="269"/>
                  </a:lnTo>
                  <a:lnTo>
                    <a:pt x="0" y="320"/>
                  </a:lnTo>
                  <a:lnTo>
                    <a:pt x="51" y="320"/>
                  </a:lnTo>
                  <a:lnTo>
                    <a:pt x="51" y="376"/>
                  </a:lnTo>
                  <a:cubicBezTo>
                    <a:pt x="51" y="401"/>
                    <a:pt x="76" y="427"/>
                    <a:pt x="107" y="427"/>
                  </a:cubicBezTo>
                  <a:lnTo>
                    <a:pt x="157" y="427"/>
                  </a:lnTo>
                  <a:lnTo>
                    <a:pt x="157" y="477"/>
                  </a:lnTo>
                  <a:lnTo>
                    <a:pt x="213" y="477"/>
                  </a:lnTo>
                  <a:lnTo>
                    <a:pt x="213" y="427"/>
                  </a:lnTo>
                  <a:lnTo>
                    <a:pt x="264" y="427"/>
                  </a:lnTo>
                  <a:lnTo>
                    <a:pt x="264" y="477"/>
                  </a:lnTo>
                  <a:lnTo>
                    <a:pt x="320" y="477"/>
                  </a:lnTo>
                  <a:lnTo>
                    <a:pt x="320" y="427"/>
                  </a:lnTo>
                  <a:lnTo>
                    <a:pt x="371" y="427"/>
                  </a:lnTo>
                  <a:cubicBezTo>
                    <a:pt x="401" y="427"/>
                    <a:pt x="427" y="401"/>
                    <a:pt x="427" y="376"/>
                  </a:cubicBezTo>
                  <a:lnTo>
                    <a:pt x="427" y="320"/>
                  </a:lnTo>
                  <a:lnTo>
                    <a:pt x="477" y="320"/>
                  </a:lnTo>
                  <a:lnTo>
                    <a:pt x="477" y="269"/>
                  </a:lnTo>
                  <a:lnTo>
                    <a:pt x="427" y="269"/>
                  </a:lnTo>
                  <a:lnTo>
                    <a:pt x="427" y="213"/>
                  </a:lnTo>
                  <a:lnTo>
                    <a:pt x="477" y="213"/>
                  </a:lnTo>
                  <a:close/>
                  <a:moveTo>
                    <a:pt x="371" y="376"/>
                  </a:moveTo>
                  <a:lnTo>
                    <a:pt x="107" y="376"/>
                  </a:lnTo>
                  <a:lnTo>
                    <a:pt x="107" y="107"/>
                  </a:lnTo>
                  <a:lnTo>
                    <a:pt x="371" y="107"/>
                  </a:lnTo>
                  <a:lnTo>
                    <a:pt x="371" y="3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uppo 19"/>
            <p:cNvGrpSpPr>
              <a:grpSpLocks noChangeAspect="1"/>
            </p:cNvGrpSpPr>
            <p:nvPr/>
          </p:nvGrpSpPr>
          <p:grpSpPr>
            <a:xfrm>
              <a:off x="5403650" y="5393977"/>
              <a:ext cx="540000" cy="519848"/>
              <a:chOff x="9911721" y="392283"/>
              <a:chExt cx="622074" cy="598860"/>
            </a:xfrm>
          </p:grpSpPr>
          <p:sp>
            <p:nvSpPr>
              <p:cNvPr id="51" name="Freeform 11"/>
              <p:cNvSpPr>
                <a:spLocks noChangeAspect="1" noChangeArrowheads="1"/>
              </p:cNvSpPr>
              <p:nvPr/>
            </p:nvSpPr>
            <p:spPr bwMode="auto">
              <a:xfrm>
                <a:off x="9911722" y="392283"/>
                <a:ext cx="288001" cy="288000"/>
              </a:xfrm>
              <a:custGeom>
                <a:avLst/>
                <a:gdLst>
                  <a:gd name="T0" fmla="*/ 51 w 481"/>
                  <a:gd name="T1" fmla="*/ 51 h 481"/>
                  <a:gd name="T2" fmla="*/ 0 w 481"/>
                  <a:gd name="T3" fmla="*/ 51 h 481"/>
                  <a:gd name="T4" fmla="*/ 51 w 481"/>
                  <a:gd name="T5" fmla="*/ 266 h 481"/>
                  <a:gd name="T6" fmla="*/ 0 w 481"/>
                  <a:gd name="T7" fmla="*/ 209 h 481"/>
                  <a:gd name="T8" fmla="*/ 102 w 481"/>
                  <a:gd name="T9" fmla="*/ 480 h 481"/>
                  <a:gd name="T10" fmla="*/ 158 w 481"/>
                  <a:gd name="T11" fmla="*/ 424 h 481"/>
                  <a:gd name="T12" fmla="*/ 102 w 481"/>
                  <a:gd name="T13" fmla="*/ 480 h 481"/>
                  <a:gd name="T14" fmla="*/ 51 w 481"/>
                  <a:gd name="T15" fmla="*/ 158 h 481"/>
                  <a:gd name="T16" fmla="*/ 0 w 481"/>
                  <a:gd name="T17" fmla="*/ 107 h 481"/>
                  <a:gd name="T18" fmla="*/ 266 w 481"/>
                  <a:gd name="T19" fmla="*/ 0 h 481"/>
                  <a:gd name="T20" fmla="*/ 209 w 481"/>
                  <a:gd name="T21" fmla="*/ 51 h 481"/>
                  <a:gd name="T22" fmla="*/ 266 w 481"/>
                  <a:gd name="T23" fmla="*/ 0 h 481"/>
                  <a:gd name="T24" fmla="*/ 424 w 481"/>
                  <a:gd name="T25" fmla="*/ 51 h 481"/>
                  <a:gd name="T26" fmla="*/ 424 w 481"/>
                  <a:gd name="T27" fmla="*/ 0 h 481"/>
                  <a:gd name="T28" fmla="*/ 51 w 481"/>
                  <a:gd name="T29" fmla="*/ 424 h 481"/>
                  <a:gd name="T30" fmla="*/ 51 w 481"/>
                  <a:gd name="T31" fmla="*/ 480 h 481"/>
                  <a:gd name="T32" fmla="*/ 51 w 481"/>
                  <a:gd name="T33" fmla="*/ 373 h 481"/>
                  <a:gd name="T34" fmla="*/ 0 w 481"/>
                  <a:gd name="T35" fmla="*/ 317 h 481"/>
                  <a:gd name="T36" fmla="*/ 158 w 481"/>
                  <a:gd name="T37" fmla="*/ 0 h 481"/>
                  <a:gd name="T38" fmla="*/ 102 w 481"/>
                  <a:gd name="T39" fmla="*/ 51 h 481"/>
                  <a:gd name="T40" fmla="*/ 158 w 481"/>
                  <a:gd name="T41" fmla="*/ 0 h 481"/>
                  <a:gd name="T42" fmla="*/ 266 w 481"/>
                  <a:gd name="T43" fmla="*/ 480 h 481"/>
                  <a:gd name="T44" fmla="*/ 209 w 481"/>
                  <a:gd name="T45" fmla="*/ 424 h 481"/>
                  <a:gd name="T46" fmla="*/ 424 w 481"/>
                  <a:gd name="T47" fmla="*/ 266 h 481"/>
                  <a:gd name="T48" fmla="*/ 480 w 481"/>
                  <a:gd name="T49" fmla="*/ 209 h 481"/>
                  <a:gd name="T50" fmla="*/ 424 w 481"/>
                  <a:gd name="T51" fmla="*/ 266 h 481"/>
                  <a:gd name="T52" fmla="*/ 480 w 481"/>
                  <a:gd name="T53" fmla="*/ 424 h 481"/>
                  <a:gd name="T54" fmla="*/ 424 w 481"/>
                  <a:gd name="T55" fmla="*/ 480 h 481"/>
                  <a:gd name="T56" fmla="*/ 480 w 481"/>
                  <a:gd name="T57" fmla="*/ 158 h 481"/>
                  <a:gd name="T58" fmla="*/ 424 w 481"/>
                  <a:gd name="T59" fmla="*/ 107 h 481"/>
                  <a:gd name="T60" fmla="*/ 424 w 481"/>
                  <a:gd name="T61" fmla="*/ 373 h 481"/>
                  <a:gd name="T62" fmla="*/ 480 w 481"/>
                  <a:gd name="T63" fmla="*/ 317 h 481"/>
                  <a:gd name="T64" fmla="*/ 424 w 481"/>
                  <a:gd name="T65" fmla="*/ 373 h 481"/>
                  <a:gd name="T66" fmla="*/ 373 w 481"/>
                  <a:gd name="T67" fmla="*/ 480 h 481"/>
                  <a:gd name="T68" fmla="*/ 317 w 481"/>
                  <a:gd name="T69" fmla="*/ 424 h 481"/>
                  <a:gd name="T70" fmla="*/ 317 w 481"/>
                  <a:gd name="T71" fmla="*/ 51 h 481"/>
                  <a:gd name="T72" fmla="*/ 373 w 481"/>
                  <a:gd name="T73" fmla="*/ 0 h 481"/>
                  <a:gd name="T74" fmla="*/ 317 w 481"/>
                  <a:gd name="T75" fmla="*/ 51 h 481"/>
                  <a:gd name="T76" fmla="*/ 373 w 481"/>
                  <a:gd name="T77" fmla="*/ 373 h 481"/>
                  <a:gd name="T78" fmla="*/ 102 w 481"/>
                  <a:gd name="T79" fmla="*/ 107 h 481"/>
                  <a:gd name="T80" fmla="*/ 158 w 481"/>
                  <a:gd name="T81" fmla="*/ 158 h 481"/>
                  <a:gd name="T82" fmla="*/ 317 w 481"/>
                  <a:gd name="T83" fmla="*/ 317 h 481"/>
                  <a:gd name="T84" fmla="*/ 158 w 481"/>
                  <a:gd name="T85" fmla="*/ 158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1" h="481">
                    <a:moveTo>
                      <a:pt x="0" y="51"/>
                    </a:moveTo>
                    <a:lnTo>
                      <a:pt x="51" y="51"/>
                    </a:lnTo>
                    <a:lnTo>
                      <a:pt x="51" y="0"/>
                    </a:lnTo>
                    <a:cubicBezTo>
                      <a:pt x="20" y="0"/>
                      <a:pt x="0" y="20"/>
                      <a:pt x="0" y="51"/>
                    </a:cubicBezTo>
                    <a:close/>
                    <a:moveTo>
                      <a:pt x="0" y="266"/>
                    </a:moveTo>
                    <a:lnTo>
                      <a:pt x="51" y="266"/>
                    </a:lnTo>
                    <a:lnTo>
                      <a:pt x="51" y="209"/>
                    </a:lnTo>
                    <a:lnTo>
                      <a:pt x="0" y="209"/>
                    </a:lnTo>
                    <a:lnTo>
                      <a:pt x="0" y="266"/>
                    </a:lnTo>
                    <a:close/>
                    <a:moveTo>
                      <a:pt x="102" y="480"/>
                    </a:moveTo>
                    <a:lnTo>
                      <a:pt x="158" y="480"/>
                    </a:lnTo>
                    <a:lnTo>
                      <a:pt x="158" y="424"/>
                    </a:lnTo>
                    <a:lnTo>
                      <a:pt x="102" y="424"/>
                    </a:lnTo>
                    <a:lnTo>
                      <a:pt x="102" y="480"/>
                    </a:lnTo>
                    <a:close/>
                    <a:moveTo>
                      <a:pt x="0" y="158"/>
                    </a:moveTo>
                    <a:lnTo>
                      <a:pt x="51" y="158"/>
                    </a:lnTo>
                    <a:lnTo>
                      <a:pt x="51" y="107"/>
                    </a:lnTo>
                    <a:lnTo>
                      <a:pt x="0" y="107"/>
                    </a:lnTo>
                    <a:lnTo>
                      <a:pt x="0" y="158"/>
                    </a:lnTo>
                    <a:close/>
                    <a:moveTo>
                      <a:pt x="266" y="0"/>
                    </a:moveTo>
                    <a:lnTo>
                      <a:pt x="209" y="0"/>
                    </a:lnTo>
                    <a:lnTo>
                      <a:pt x="209" y="51"/>
                    </a:lnTo>
                    <a:lnTo>
                      <a:pt x="266" y="51"/>
                    </a:lnTo>
                    <a:lnTo>
                      <a:pt x="266" y="0"/>
                    </a:lnTo>
                    <a:close/>
                    <a:moveTo>
                      <a:pt x="424" y="0"/>
                    </a:moveTo>
                    <a:lnTo>
                      <a:pt x="424" y="51"/>
                    </a:lnTo>
                    <a:lnTo>
                      <a:pt x="480" y="51"/>
                    </a:lnTo>
                    <a:cubicBezTo>
                      <a:pt x="480" y="20"/>
                      <a:pt x="455" y="0"/>
                      <a:pt x="424" y="0"/>
                    </a:cubicBezTo>
                    <a:close/>
                    <a:moveTo>
                      <a:pt x="51" y="480"/>
                    </a:moveTo>
                    <a:lnTo>
                      <a:pt x="51" y="424"/>
                    </a:lnTo>
                    <a:lnTo>
                      <a:pt x="0" y="424"/>
                    </a:lnTo>
                    <a:cubicBezTo>
                      <a:pt x="0" y="455"/>
                      <a:pt x="20" y="480"/>
                      <a:pt x="51" y="480"/>
                    </a:cubicBezTo>
                    <a:close/>
                    <a:moveTo>
                      <a:pt x="0" y="373"/>
                    </a:moveTo>
                    <a:lnTo>
                      <a:pt x="51" y="373"/>
                    </a:lnTo>
                    <a:lnTo>
                      <a:pt x="51" y="317"/>
                    </a:lnTo>
                    <a:lnTo>
                      <a:pt x="0" y="317"/>
                    </a:lnTo>
                    <a:lnTo>
                      <a:pt x="0" y="373"/>
                    </a:lnTo>
                    <a:close/>
                    <a:moveTo>
                      <a:pt x="158" y="0"/>
                    </a:moveTo>
                    <a:lnTo>
                      <a:pt x="102" y="0"/>
                    </a:lnTo>
                    <a:lnTo>
                      <a:pt x="102" y="51"/>
                    </a:lnTo>
                    <a:lnTo>
                      <a:pt x="158" y="51"/>
                    </a:lnTo>
                    <a:lnTo>
                      <a:pt x="158" y="0"/>
                    </a:lnTo>
                    <a:close/>
                    <a:moveTo>
                      <a:pt x="209" y="480"/>
                    </a:moveTo>
                    <a:lnTo>
                      <a:pt x="266" y="480"/>
                    </a:lnTo>
                    <a:lnTo>
                      <a:pt x="266" y="424"/>
                    </a:lnTo>
                    <a:lnTo>
                      <a:pt x="209" y="424"/>
                    </a:lnTo>
                    <a:lnTo>
                      <a:pt x="209" y="480"/>
                    </a:lnTo>
                    <a:close/>
                    <a:moveTo>
                      <a:pt x="424" y="266"/>
                    </a:moveTo>
                    <a:lnTo>
                      <a:pt x="480" y="266"/>
                    </a:lnTo>
                    <a:lnTo>
                      <a:pt x="480" y="209"/>
                    </a:lnTo>
                    <a:lnTo>
                      <a:pt x="424" y="209"/>
                    </a:lnTo>
                    <a:lnTo>
                      <a:pt x="424" y="266"/>
                    </a:lnTo>
                    <a:close/>
                    <a:moveTo>
                      <a:pt x="424" y="480"/>
                    </a:moveTo>
                    <a:cubicBezTo>
                      <a:pt x="455" y="480"/>
                      <a:pt x="480" y="455"/>
                      <a:pt x="480" y="424"/>
                    </a:cubicBezTo>
                    <a:lnTo>
                      <a:pt x="424" y="424"/>
                    </a:lnTo>
                    <a:lnTo>
                      <a:pt x="424" y="480"/>
                    </a:lnTo>
                    <a:close/>
                    <a:moveTo>
                      <a:pt x="424" y="158"/>
                    </a:moveTo>
                    <a:lnTo>
                      <a:pt x="480" y="158"/>
                    </a:lnTo>
                    <a:lnTo>
                      <a:pt x="480" y="107"/>
                    </a:lnTo>
                    <a:lnTo>
                      <a:pt x="424" y="107"/>
                    </a:lnTo>
                    <a:lnTo>
                      <a:pt x="424" y="158"/>
                    </a:lnTo>
                    <a:close/>
                    <a:moveTo>
                      <a:pt x="424" y="373"/>
                    </a:moveTo>
                    <a:lnTo>
                      <a:pt x="480" y="373"/>
                    </a:lnTo>
                    <a:lnTo>
                      <a:pt x="480" y="317"/>
                    </a:lnTo>
                    <a:lnTo>
                      <a:pt x="424" y="317"/>
                    </a:lnTo>
                    <a:lnTo>
                      <a:pt x="424" y="373"/>
                    </a:lnTo>
                    <a:close/>
                    <a:moveTo>
                      <a:pt x="317" y="480"/>
                    </a:moveTo>
                    <a:lnTo>
                      <a:pt x="373" y="480"/>
                    </a:lnTo>
                    <a:lnTo>
                      <a:pt x="373" y="424"/>
                    </a:lnTo>
                    <a:lnTo>
                      <a:pt x="317" y="424"/>
                    </a:lnTo>
                    <a:lnTo>
                      <a:pt x="317" y="480"/>
                    </a:lnTo>
                    <a:close/>
                    <a:moveTo>
                      <a:pt x="317" y="51"/>
                    </a:moveTo>
                    <a:lnTo>
                      <a:pt x="373" y="51"/>
                    </a:lnTo>
                    <a:lnTo>
                      <a:pt x="373" y="0"/>
                    </a:lnTo>
                    <a:lnTo>
                      <a:pt x="317" y="0"/>
                    </a:lnTo>
                    <a:lnTo>
                      <a:pt x="317" y="51"/>
                    </a:lnTo>
                    <a:close/>
                    <a:moveTo>
                      <a:pt x="102" y="373"/>
                    </a:moveTo>
                    <a:lnTo>
                      <a:pt x="373" y="373"/>
                    </a:lnTo>
                    <a:lnTo>
                      <a:pt x="373" y="107"/>
                    </a:lnTo>
                    <a:lnTo>
                      <a:pt x="102" y="107"/>
                    </a:lnTo>
                    <a:lnTo>
                      <a:pt x="102" y="373"/>
                    </a:lnTo>
                    <a:close/>
                    <a:moveTo>
                      <a:pt x="158" y="158"/>
                    </a:moveTo>
                    <a:lnTo>
                      <a:pt x="317" y="158"/>
                    </a:lnTo>
                    <a:lnTo>
                      <a:pt x="317" y="317"/>
                    </a:lnTo>
                    <a:lnTo>
                      <a:pt x="158" y="317"/>
                    </a:lnTo>
                    <a:lnTo>
                      <a:pt x="158" y="1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11"/>
              <p:cNvSpPr>
                <a:spLocks noChangeAspect="1" noChangeArrowheads="1"/>
              </p:cNvSpPr>
              <p:nvPr/>
            </p:nvSpPr>
            <p:spPr bwMode="auto">
              <a:xfrm>
                <a:off x="10245794" y="392947"/>
                <a:ext cx="288001" cy="288000"/>
              </a:xfrm>
              <a:custGeom>
                <a:avLst/>
                <a:gdLst>
                  <a:gd name="T0" fmla="*/ 51 w 481"/>
                  <a:gd name="T1" fmla="*/ 51 h 481"/>
                  <a:gd name="T2" fmla="*/ 0 w 481"/>
                  <a:gd name="T3" fmla="*/ 51 h 481"/>
                  <a:gd name="T4" fmla="*/ 51 w 481"/>
                  <a:gd name="T5" fmla="*/ 266 h 481"/>
                  <a:gd name="T6" fmla="*/ 0 w 481"/>
                  <a:gd name="T7" fmla="*/ 209 h 481"/>
                  <a:gd name="T8" fmla="*/ 102 w 481"/>
                  <a:gd name="T9" fmla="*/ 480 h 481"/>
                  <a:gd name="T10" fmla="*/ 158 w 481"/>
                  <a:gd name="T11" fmla="*/ 424 h 481"/>
                  <a:gd name="T12" fmla="*/ 102 w 481"/>
                  <a:gd name="T13" fmla="*/ 480 h 481"/>
                  <a:gd name="T14" fmla="*/ 51 w 481"/>
                  <a:gd name="T15" fmla="*/ 158 h 481"/>
                  <a:gd name="T16" fmla="*/ 0 w 481"/>
                  <a:gd name="T17" fmla="*/ 107 h 481"/>
                  <a:gd name="T18" fmla="*/ 266 w 481"/>
                  <a:gd name="T19" fmla="*/ 0 h 481"/>
                  <a:gd name="T20" fmla="*/ 209 w 481"/>
                  <a:gd name="T21" fmla="*/ 51 h 481"/>
                  <a:gd name="T22" fmla="*/ 266 w 481"/>
                  <a:gd name="T23" fmla="*/ 0 h 481"/>
                  <a:gd name="T24" fmla="*/ 424 w 481"/>
                  <a:gd name="T25" fmla="*/ 51 h 481"/>
                  <a:gd name="T26" fmla="*/ 424 w 481"/>
                  <a:gd name="T27" fmla="*/ 0 h 481"/>
                  <a:gd name="T28" fmla="*/ 51 w 481"/>
                  <a:gd name="T29" fmla="*/ 424 h 481"/>
                  <a:gd name="T30" fmla="*/ 51 w 481"/>
                  <a:gd name="T31" fmla="*/ 480 h 481"/>
                  <a:gd name="T32" fmla="*/ 51 w 481"/>
                  <a:gd name="T33" fmla="*/ 373 h 481"/>
                  <a:gd name="T34" fmla="*/ 0 w 481"/>
                  <a:gd name="T35" fmla="*/ 317 h 481"/>
                  <a:gd name="T36" fmla="*/ 158 w 481"/>
                  <a:gd name="T37" fmla="*/ 0 h 481"/>
                  <a:gd name="T38" fmla="*/ 102 w 481"/>
                  <a:gd name="T39" fmla="*/ 51 h 481"/>
                  <a:gd name="T40" fmla="*/ 158 w 481"/>
                  <a:gd name="T41" fmla="*/ 0 h 481"/>
                  <a:gd name="T42" fmla="*/ 266 w 481"/>
                  <a:gd name="T43" fmla="*/ 480 h 481"/>
                  <a:gd name="T44" fmla="*/ 209 w 481"/>
                  <a:gd name="T45" fmla="*/ 424 h 481"/>
                  <a:gd name="T46" fmla="*/ 424 w 481"/>
                  <a:gd name="T47" fmla="*/ 266 h 481"/>
                  <a:gd name="T48" fmla="*/ 480 w 481"/>
                  <a:gd name="T49" fmla="*/ 209 h 481"/>
                  <a:gd name="T50" fmla="*/ 424 w 481"/>
                  <a:gd name="T51" fmla="*/ 266 h 481"/>
                  <a:gd name="T52" fmla="*/ 480 w 481"/>
                  <a:gd name="T53" fmla="*/ 424 h 481"/>
                  <a:gd name="T54" fmla="*/ 424 w 481"/>
                  <a:gd name="T55" fmla="*/ 480 h 481"/>
                  <a:gd name="T56" fmla="*/ 480 w 481"/>
                  <a:gd name="T57" fmla="*/ 158 h 481"/>
                  <a:gd name="T58" fmla="*/ 424 w 481"/>
                  <a:gd name="T59" fmla="*/ 107 h 481"/>
                  <a:gd name="T60" fmla="*/ 424 w 481"/>
                  <a:gd name="T61" fmla="*/ 373 h 481"/>
                  <a:gd name="T62" fmla="*/ 480 w 481"/>
                  <a:gd name="T63" fmla="*/ 317 h 481"/>
                  <a:gd name="T64" fmla="*/ 424 w 481"/>
                  <a:gd name="T65" fmla="*/ 373 h 481"/>
                  <a:gd name="T66" fmla="*/ 373 w 481"/>
                  <a:gd name="T67" fmla="*/ 480 h 481"/>
                  <a:gd name="T68" fmla="*/ 317 w 481"/>
                  <a:gd name="T69" fmla="*/ 424 h 481"/>
                  <a:gd name="T70" fmla="*/ 317 w 481"/>
                  <a:gd name="T71" fmla="*/ 51 h 481"/>
                  <a:gd name="T72" fmla="*/ 373 w 481"/>
                  <a:gd name="T73" fmla="*/ 0 h 481"/>
                  <a:gd name="T74" fmla="*/ 317 w 481"/>
                  <a:gd name="T75" fmla="*/ 51 h 481"/>
                  <a:gd name="T76" fmla="*/ 373 w 481"/>
                  <a:gd name="T77" fmla="*/ 373 h 481"/>
                  <a:gd name="T78" fmla="*/ 102 w 481"/>
                  <a:gd name="T79" fmla="*/ 107 h 481"/>
                  <a:gd name="T80" fmla="*/ 158 w 481"/>
                  <a:gd name="T81" fmla="*/ 158 h 481"/>
                  <a:gd name="T82" fmla="*/ 317 w 481"/>
                  <a:gd name="T83" fmla="*/ 317 h 481"/>
                  <a:gd name="T84" fmla="*/ 158 w 481"/>
                  <a:gd name="T85" fmla="*/ 158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1" h="481">
                    <a:moveTo>
                      <a:pt x="0" y="51"/>
                    </a:moveTo>
                    <a:lnTo>
                      <a:pt x="51" y="51"/>
                    </a:lnTo>
                    <a:lnTo>
                      <a:pt x="51" y="0"/>
                    </a:lnTo>
                    <a:cubicBezTo>
                      <a:pt x="20" y="0"/>
                      <a:pt x="0" y="20"/>
                      <a:pt x="0" y="51"/>
                    </a:cubicBezTo>
                    <a:close/>
                    <a:moveTo>
                      <a:pt x="0" y="266"/>
                    </a:moveTo>
                    <a:lnTo>
                      <a:pt x="51" y="266"/>
                    </a:lnTo>
                    <a:lnTo>
                      <a:pt x="51" y="209"/>
                    </a:lnTo>
                    <a:lnTo>
                      <a:pt x="0" y="209"/>
                    </a:lnTo>
                    <a:lnTo>
                      <a:pt x="0" y="266"/>
                    </a:lnTo>
                    <a:close/>
                    <a:moveTo>
                      <a:pt x="102" y="480"/>
                    </a:moveTo>
                    <a:lnTo>
                      <a:pt x="158" y="480"/>
                    </a:lnTo>
                    <a:lnTo>
                      <a:pt x="158" y="424"/>
                    </a:lnTo>
                    <a:lnTo>
                      <a:pt x="102" y="424"/>
                    </a:lnTo>
                    <a:lnTo>
                      <a:pt x="102" y="480"/>
                    </a:lnTo>
                    <a:close/>
                    <a:moveTo>
                      <a:pt x="0" y="158"/>
                    </a:moveTo>
                    <a:lnTo>
                      <a:pt x="51" y="158"/>
                    </a:lnTo>
                    <a:lnTo>
                      <a:pt x="51" y="107"/>
                    </a:lnTo>
                    <a:lnTo>
                      <a:pt x="0" y="107"/>
                    </a:lnTo>
                    <a:lnTo>
                      <a:pt x="0" y="158"/>
                    </a:lnTo>
                    <a:close/>
                    <a:moveTo>
                      <a:pt x="266" y="0"/>
                    </a:moveTo>
                    <a:lnTo>
                      <a:pt x="209" y="0"/>
                    </a:lnTo>
                    <a:lnTo>
                      <a:pt x="209" y="51"/>
                    </a:lnTo>
                    <a:lnTo>
                      <a:pt x="266" y="51"/>
                    </a:lnTo>
                    <a:lnTo>
                      <a:pt x="266" y="0"/>
                    </a:lnTo>
                    <a:close/>
                    <a:moveTo>
                      <a:pt x="424" y="0"/>
                    </a:moveTo>
                    <a:lnTo>
                      <a:pt x="424" y="51"/>
                    </a:lnTo>
                    <a:lnTo>
                      <a:pt x="480" y="51"/>
                    </a:lnTo>
                    <a:cubicBezTo>
                      <a:pt x="480" y="20"/>
                      <a:pt x="455" y="0"/>
                      <a:pt x="424" y="0"/>
                    </a:cubicBezTo>
                    <a:close/>
                    <a:moveTo>
                      <a:pt x="51" y="480"/>
                    </a:moveTo>
                    <a:lnTo>
                      <a:pt x="51" y="424"/>
                    </a:lnTo>
                    <a:lnTo>
                      <a:pt x="0" y="424"/>
                    </a:lnTo>
                    <a:cubicBezTo>
                      <a:pt x="0" y="455"/>
                      <a:pt x="20" y="480"/>
                      <a:pt x="51" y="480"/>
                    </a:cubicBezTo>
                    <a:close/>
                    <a:moveTo>
                      <a:pt x="0" y="373"/>
                    </a:moveTo>
                    <a:lnTo>
                      <a:pt x="51" y="373"/>
                    </a:lnTo>
                    <a:lnTo>
                      <a:pt x="51" y="317"/>
                    </a:lnTo>
                    <a:lnTo>
                      <a:pt x="0" y="317"/>
                    </a:lnTo>
                    <a:lnTo>
                      <a:pt x="0" y="373"/>
                    </a:lnTo>
                    <a:close/>
                    <a:moveTo>
                      <a:pt x="158" y="0"/>
                    </a:moveTo>
                    <a:lnTo>
                      <a:pt x="102" y="0"/>
                    </a:lnTo>
                    <a:lnTo>
                      <a:pt x="102" y="51"/>
                    </a:lnTo>
                    <a:lnTo>
                      <a:pt x="158" y="51"/>
                    </a:lnTo>
                    <a:lnTo>
                      <a:pt x="158" y="0"/>
                    </a:lnTo>
                    <a:close/>
                    <a:moveTo>
                      <a:pt x="209" y="480"/>
                    </a:moveTo>
                    <a:lnTo>
                      <a:pt x="266" y="480"/>
                    </a:lnTo>
                    <a:lnTo>
                      <a:pt x="266" y="424"/>
                    </a:lnTo>
                    <a:lnTo>
                      <a:pt x="209" y="424"/>
                    </a:lnTo>
                    <a:lnTo>
                      <a:pt x="209" y="480"/>
                    </a:lnTo>
                    <a:close/>
                    <a:moveTo>
                      <a:pt x="424" y="266"/>
                    </a:moveTo>
                    <a:lnTo>
                      <a:pt x="480" y="266"/>
                    </a:lnTo>
                    <a:lnTo>
                      <a:pt x="480" y="209"/>
                    </a:lnTo>
                    <a:lnTo>
                      <a:pt x="424" y="209"/>
                    </a:lnTo>
                    <a:lnTo>
                      <a:pt x="424" y="266"/>
                    </a:lnTo>
                    <a:close/>
                    <a:moveTo>
                      <a:pt x="424" y="480"/>
                    </a:moveTo>
                    <a:cubicBezTo>
                      <a:pt x="455" y="480"/>
                      <a:pt x="480" y="455"/>
                      <a:pt x="480" y="424"/>
                    </a:cubicBezTo>
                    <a:lnTo>
                      <a:pt x="424" y="424"/>
                    </a:lnTo>
                    <a:lnTo>
                      <a:pt x="424" y="480"/>
                    </a:lnTo>
                    <a:close/>
                    <a:moveTo>
                      <a:pt x="424" y="158"/>
                    </a:moveTo>
                    <a:lnTo>
                      <a:pt x="480" y="158"/>
                    </a:lnTo>
                    <a:lnTo>
                      <a:pt x="480" y="107"/>
                    </a:lnTo>
                    <a:lnTo>
                      <a:pt x="424" y="107"/>
                    </a:lnTo>
                    <a:lnTo>
                      <a:pt x="424" y="158"/>
                    </a:lnTo>
                    <a:close/>
                    <a:moveTo>
                      <a:pt x="424" y="373"/>
                    </a:moveTo>
                    <a:lnTo>
                      <a:pt x="480" y="373"/>
                    </a:lnTo>
                    <a:lnTo>
                      <a:pt x="480" y="317"/>
                    </a:lnTo>
                    <a:lnTo>
                      <a:pt x="424" y="317"/>
                    </a:lnTo>
                    <a:lnTo>
                      <a:pt x="424" y="373"/>
                    </a:lnTo>
                    <a:close/>
                    <a:moveTo>
                      <a:pt x="317" y="480"/>
                    </a:moveTo>
                    <a:lnTo>
                      <a:pt x="373" y="480"/>
                    </a:lnTo>
                    <a:lnTo>
                      <a:pt x="373" y="424"/>
                    </a:lnTo>
                    <a:lnTo>
                      <a:pt x="317" y="424"/>
                    </a:lnTo>
                    <a:lnTo>
                      <a:pt x="317" y="480"/>
                    </a:lnTo>
                    <a:close/>
                    <a:moveTo>
                      <a:pt x="317" y="51"/>
                    </a:moveTo>
                    <a:lnTo>
                      <a:pt x="373" y="51"/>
                    </a:lnTo>
                    <a:lnTo>
                      <a:pt x="373" y="0"/>
                    </a:lnTo>
                    <a:lnTo>
                      <a:pt x="317" y="0"/>
                    </a:lnTo>
                    <a:lnTo>
                      <a:pt x="317" y="51"/>
                    </a:lnTo>
                    <a:close/>
                    <a:moveTo>
                      <a:pt x="102" y="373"/>
                    </a:moveTo>
                    <a:lnTo>
                      <a:pt x="373" y="373"/>
                    </a:lnTo>
                    <a:lnTo>
                      <a:pt x="373" y="107"/>
                    </a:lnTo>
                    <a:lnTo>
                      <a:pt x="102" y="107"/>
                    </a:lnTo>
                    <a:lnTo>
                      <a:pt x="102" y="373"/>
                    </a:lnTo>
                    <a:close/>
                    <a:moveTo>
                      <a:pt x="158" y="158"/>
                    </a:moveTo>
                    <a:lnTo>
                      <a:pt x="317" y="158"/>
                    </a:lnTo>
                    <a:lnTo>
                      <a:pt x="317" y="317"/>
                    </a:lnTo>
                    <a:lnTo>
                      <a:pt x="158" y="317"/>
                    </a:lnTo>
                    <a:lnTo>
                      <a:pt x="158" y="1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11"/>
              <p:cNvSpPr>
                <a:spLocks noChangeAspect="1" noChangeArrowheads="1"/>
              </p:cNvSpPr>
              <p:nvPr/>
            </p:nvSpPr>
            <p:spPr bwMode="auto">
              <a:xfrm>
                <a:off x="9911721" y="700287"/>
                <a:ext cx="288001" cy="288000"/>
              </a:xfrm>
              <a:custGeom>
                <a:avLst/>
                <a:gdLst>
                  <a:gd name="T0" fmla="*/ 51 w 481"/>
                  <a:gd name="T1" fmla="*/ 51 h 481"/>
                  <a:gd name="T2" fmla="*/ 0 w 481"/>
                  <a:gd name="T3" fmla="*/ 51 h 481"/>
                  <a:gd name="T4" fmla="*/ 51 w 481"/>
                  <a:gd name="T5" fmla="*/ 266 h 481"/>
                  <a:gd name="T6" fmla="*/ 0 w 481"/>
                  <a:gd name="T7" fmla="*/ 209 h 481"/>
                  <a:gd name="T8" fmla="*/ 102 w 481"/>
                  <a:gd name="T9" fmla="*/ 480 h 481"/>
                  <a:gd name="T10" fmla="*/ 158 w 481"/>
                  <a:gd name="T11" fmla="*/ 424 h 481"/>
                  <a:gd name="T12" fmla="*/ 102 w 481"/>
                  <a:gd name="T13" fmla="*/ 480 h 481"/>
                  <a:gd name="T14" fmla="*/ 51 w 481"/>
                  <a:gd name="T15" fmla="*/ 158 h 481"/>
                  <a:gd name="T16" fmla="*/ 0 w 481"/>
                  <a:gd name="T17" fmla="*/ 107 h 481"/>
                  <a:gd name="T18" fmla="*/ 266 w 481"/>
                  <a:gd name="T19" fmla="*/ 0 h 481"/>
                  <a:gd name="T20" fmla="*/ 209 w 481"/>
                  <a:gd name="T21" fmla="*/ 51 h 481"/>
                  <a:gd name="T22" fmla="*/ 266 w 481"/>
                  <a:gd name="T23" fmla="*/ 0 h 481"/>
                  <a:gd name="T24" fmla="*/ 424 w 481"/>
                  <a:gd name="T25" fmla="*/ 51 h 481"/>
                  <a:gd name="T26" fmla="*/ 424 w 481"/>
                  <a:gd name="T27" fmla="*/ 0 h 481"/>
                  <a:gd name="T28" fmla="*/ 51 w 481"/>
                  <a:gd name="T29" fmla="*/ 424 h 481"/>
                  <a:gd name="T30" fmla="*/ 51 w 481"/>
                  <a:gd name="T31" fmla="*/ 480 h 481"/>
                  <a:gd name="T32" fmla="*/ 51 w 481"/>
                  <a:gd name="T33" fmla="*/ 373 h 481"/>
                  <a:gd name="T34" fmla="*/ 0 w 481"/>
                  <a:gd name="T35" fmla="*/ 317 h 481"/>
                  <a:gd name="T36" fmla="*/ 158 w 481"/>
                  <a:gd name="T37" fmla="*/ 0 h 481"/>
                  <a:gd name="T38" fmla="*/ 102 w 481"/>
                  <a:gd name="T39" fmla="*/ 51 h 481"/>
                  <a:gd name="T40" fmla="*/ 158 w 481"/>
                  <a:gd name="T41" fmla="*/ 0 h 481"/>
                  <a:gd name="T42" fmla="*/ 266 w 481"/>
                  <a:gd name="T43" fmla="*/ 480 h 481"/>
                  <a:gd name="T44" fmla="*/ 209 w 481"/>
                  <a:gd name="T45" fmla="*/ 424 h 481"/>
                  <a:gd name="T46" fmla="*/ 424 w 481"/>
                  <a:gd name="T47" fmla="*/ 266 h 481"/>
                  <a:gd name="T48" fmla="*/ 480 w 481"/>
                  <a:gd name="T49" fmla="*/ 209 h 481"/>
                  <a:gd name="T50" fmla="*/ 424 w 481"/>
                  <a:gd name="T51" fmla="*/ 266 h 481"/>
                  <a:gd name="T52" fmla="*/ 480 w 481"/>
                  <a:gd name="T53" fmla="*/ 424 h 481"/>
                  <a:gd name="T54" fmla="*/ 424 w 481"/>
                  <a:gd name="T55" fmla="*/ 480 h 481"/>
                  <a:gd name="T56" fmla="*/ 480 w 481"/>
                  <a:gd name="T57" fmla="*/ 158 h 481"/>
                  <a:gd name="T58" fmla="*/ 424 w 481"/>
                  <a:gd name="T59" fmla="*/ 107 h 481"/>
                  <a:gd name="T60" fmla="*/ 424 w 481"/>
                  <a:gd name="T61" fmla="*/ 373 h 481"/>
                  <a:gd name="T62" fmla="*/ 480 w 481"/>
                  <a:gd name="T63" fmla="*/ 317 h 481"/>
                  <a:gd name="T64" fmla="*/ 424 w 481"/>
                  <a:gd name="T65" fmla="*/ 373 h 481"/>
                  <a:gd name="T66" fmla="*/ 373 w 481"/>
                  <a:gd name="T67" fmla="*/ 480 h 481"/>
                  <a:gd name="T68" fmla="*/ 317 w 481"/>
                  <a:gd name="T69" fmla="*/ 424 h 481"/>
                  <a:gd name="T70" fmla="*/ 317 w 481"/>
                  <a:gd name="T71" fmla="*/ 51 h 481"/>
                  <a:gd name="T72" fmla="*/ 373 w 481"/>
                  <a:gd name="T73" fmla="*/ 0 h 481"/>
                  <a:gd name="T74" fmla="*/ 317 w 481"/>
                  <a:gd name="T75" fmla="*/ 51 h 481"/>
                  <a:gd name="T76" fmla="*/ 373 w 481"/>
                  <a:gd name="T77" fmla="*/ 373 h 481"/>
                  <a:gd name="T78" fmla="*/ 102 w 481"/>
                  <a:gd name="T79" fmla="*/ 107 h 481"/>
                  <a:gd name="T80" fmla="*/ 158 w 481"/>
                  <a:gd name="T81" fmla="*/ 158 h 481"/>
                  <a:gd name="T82" fmla="*/ 317 w 481"/>
                  <a:gd name="T83" fmla="*/ 317 h 481"/>
                  <a:gd name="T84" fmla="*/ 158 w 481"/>
                  <a:gd name="T85" fmla="*/ 158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1" h="481">
                    <a:moveTo>
                      <a:pt x="0" y="51"/>
                    </a:moveTo>
                    <a:lnTo>
                      <a:pt x="51" y="51"/>
                    </a:lnTo>
                    <a:lnTo>
                      <a:pt x="51" y="0"/>
                    </a:lnTo>
                    <a:cubicBezTo>
                      <a:pt x="20" y="0"/>
                      <a:pt x="0" y="20"/>
                      <a:pt x="0" y="51"/>
                    </a:cubicBezTo>
                    <a:close/>
                    <a:moveTo>
                      <a:pt x="0" y="266"/>
                    </a:moveTo>
                    <a:lnTo>
                      <a:pt x="51" y="266"/>
                    </a:lnTo>
                    <a:lnTo>
                      <a:pt x="51" y="209"/>
                    </a:lnTo>
                    <a:lnTo>
                      <a:pt x="0" y="209"/>
                    </a:lnTo>
                    <a:lnTo>
                      <a:pt x="0" y="266"/>
                    </a:lnTo>
                    <a:close/>
                    <a:moveTo>
                      <a:pt x="102" y="480"/>
                    </a:moveTo>
                    <a:lnTo>
                      <a:pt x="158" y="480"/>
                    </a:lnTo>
                    <a:lnTo>
                      <a:pt x="158" y="424"/>
                    </a:lnTo>
                    <a:lnTo>
                      <a:pt x="102" y="424"/>
                    </a:lnTo>
                    <a:lnTo>
                      <a:pt x="102" y="480"/>
                    </a:lnTo>
                    <a:close/>
                    <a:moveTo>
                      <a:pt x="0" y="158"/>
                    </a:moveTo>
                    <a:lnTo>
                      <a:pt x="51" y="158"/>
                    </a:lnTo>
                    <a:lnTo>
                      <a:pt x="51" y="107"/>
                    </a:lnTo>
                    <a:lnTo>
                      <a:pt x="0" y="107"/>
                    </a:lnTo>
                    <a:lnTo>
                      <a:pt x="0" y="158"/>
                    </a:lnTo>
                    <a:close/>
                    <a:moveTo>
                      <a:pt x="266" y="0"/>
                    </a:moveTo>
                    <a:lnTo>
                      <a:pt x="209" y="0"/>
                    </a:lnTo>
                    <a:lnTo>
                      <a:pt x="209" y="51"/>
                    </a:lnTo>
                    <a:lnTo>
                      <a:pt x="266" y="51"/>
                    </a:lnTo>
                    <a:lnTo>
                      <a:pt x="266" y="0"/>
                    </a:lnTo>
                    <a:close/>
                    <a:moveTo>
                      <a:pt x="424" y="0"/>
                    </a:moveTo>
                    <a:lnTo>
                      <a:pt x="424" y="51"/>
                    </a:lnTo>
                    <a:lnTo>
                      <a:pt x="480" y="51"/>
                    </a:lnTo>
                    <a:cubicBezTo>
                      <a:pt x="480" y="20"/>
                      <a:pt x="455" y="0"/>
                      <a:pt x="424" y="0"/>
                    </a:cubicBezTo>
                    <a:close/>
                    <a:moveTo>
                      <a:pt x="51" y="480"/>
                    </a:moveTo>
                    <a:lnTo>
                      <a:pt x="51" y="424"/>
                    </a:lnTo>
                    <a:lnTo>
                      <a:pt x="0" y="424"/>
                    </a:lnTo>
                    <a:cubicBezTo>
                      <a:pt x="0" y="455"/>
                      <a:pt x="20" y="480"/>
                      <a:pt x="51" y="480"/>
                    </a:cubicBezTo>
                    <a:close/>
                    <a:moveTo>
                      <a:pt x="0" y="373"/>
                    </a:moveTo>
                    <a:lnTo>
                      <a:pt x="51" y="373"/>
                    </a:lnTo>
                    <a:lnTo>
                      <a:pt x="51" y="317"/>
                    </a:lnTo>
                    <a:lnTo>
                      <a:pt x="0" y="317"/>
                    </a:lnTo>
                    <a:lnTo>
                      <a:pt x="0" y="373"/>
                    </a:lnTo>
                    <a:close/>
                    <a:moveTo>
                      <a:pt x="158" y="0"/>
                    </a:moveTo>
                    <a:lnTo>
                      <a:pt x="102" y="0"/>
                    </a:lnTo>
                    <a:lnTo>
                      <a:pt x="102" y="51"/>
                    </a:lnTo>
                    <a:lnTo>
                      <a:pt x="158" y="51"/>
                    </a:lnTo>
                    <a:lnTo>
                      <a:pt x="158" y="0"/>
                    </a:lnTo>
                    <a:close/>
                    <a:moveTo>
                      <a:pt x="209" y="480"/>
                    </a:moveTo>
                    <a:lnTo>
                      <a:pt x="266" y="480"/>
                    </a:lnTo>
                    <a:lnTo>
                      <a:pt x="266" y="424"/>
                    </a:lnTo>
                    <a:lnTo>
                      <a:pt x="209" y="424"/>
                    </a:lnTo>
                    <a:lnTo>
                      <a:pt x="209" y="480"/>
                    </a:lnTo>
                    <a:close/>
                    <a:moveTo>
                      <a:pt x="424" y="266"/>
                    </a:moveTo>
                    <a:lnTo>
                      <a:pt x="480" y="266"/>
                    </a:lnTo>
                    <a:lnTo>
                      <a:pt x="480" y="209"/>
                    </a:lnTo>
                    <a:lnTo>
                      <a:pt x="424" y="209"/>
                    </a:lnTo>
                    <a:lnTo>
                      <a:pt x="424" y="266"/>
                    </a:lnTo>
                    <a:close/>
                    <a:moveTo>
                      <a:pt x="424" y="480"/>
                    </a:moveTo>
                    <a:cubicBezTo>
                      <a:pt x="455" y="480"/>
                      <a:pt x="480" y="455"/>
                      <a:pt x="480" y="424"/>
                    </a:cubicBezTo>
                    <a:lnTo>
                      <a:pt x="424" y="424"/>
                    </a:lnTo>
                    <a:lnTo>
                      <a:pt x="424" y="480"/>
                    </a:lnTo>
                    <a:close/>
                    <a:moveTo>
                      <a:pt x="424" y="158"/>
                    </a:moveTo>
                    <a:lnTo>
                      <a:pt x="480" y="158"/>
                    </a:lnTo>
                    <a:lnTo>
                      <a:pt x="480" y="107"/>
                    </a:lnTo>
                    <a:lnTo>
                      <a:pt x="424" y="107"/>
                    </a:lnTo>
                    <a:lnTo>
                      <a:pt x="424" y="158"/>
                    </a:lnTo>
                    <a:close/>
                    <a:moveTo>
                      <a:pt x="424" y="373"/>
                    </a:moveTo>
                    <a:lnTo>
                      <a:pt x="480" y="373"/>
                    </a:lnTo>
                    <a:lnTo>
                      <a:pt x="480" y="317"/>
                    </a:lnTo>
                    <a:lnTo>
                      <a:pt x="424" y="317"/>
                    </a:lnTo>
                    <a:lnTo>
                      <a:pt x="424" y="373"/>
                    </a:lnTo>
                    <a:close/>
                    <a:moveTo>
                      <a:pt x="317" y="480"/>
                    </a:moveTo>
                    <a:lnTo>
                      <a:pt x="373" y="480"/>
                    </a:lnTo>
                    <a:lnTo>
                      <a:pt x="373" y="424"/>
                    </a:lnTo>
                    <a:lnTo>
                      <a:pt x="317" y="424"/>
                    </a:lnTo>
                    <a:lnTo>
                      <a:pt x="317" y="480"/>
                    </a:lnTo>
                    <a:close/>
                    <a:moveTo>
                      <a:pt x="317" y="51"/>
                    </a:moveTo>
                    <a:lnTo>
                      <a:pt x="373" y="51"/>
                    </a:lnTo>
                    <a:lnTo>
                      <a:pt x="373" y="0"/>
                    </a:lnTo>
                    <a:lnTo>
                      <a:pt x="317" y="0"/>
                    </a:lnTo>
                    <a:lnTo>
                      <a:pt x="317" y="51"/>
                    </a:lnTo>
                    <a:close/>
                    <a:moveTo>
                      <a:pt x="102" y="373"/>
                    </a:moveTo>
                    <a:lnTo>
                      <a:pt x="373" y="373"/>
                    </a:lnTo>
                    <a:lnTo>
                      <a:pt x="373" y="107"/>
                    </a:lnTo>
                    <a:lnTo>
                      <a:pt x="102" y="107"/>
                    </a:lnTo>
                    <a:lnTo>
                      <a:pt x="102" y="373"/>
                    </a:lnTo>
                    <a:close/>
                    <a:moveTo>
                      <a:pt x="158" y="158"/>
                    </a:moveTo>
                    <a:lnTo>
                      <a:pt x="317" y="158"/>
                    </a:lnTo>
                    <a:lnTo>
                      <a:pt x="317" y="317"/>
                    </a:lnTo>
                    <a:lnTo>
                      <a:pt x="158" y="317"/>
                    </a:lnTo>
                    <a:lnTo>
                      <a:pt x="158" y="1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11"/>
              <p:cNvSpPr>
                <a:spLocks noChangeAspect="1" noChangeArrowheads="1"/>
              </p:cNvSpPr>
              <p:nvPr/>
            </p:nvSpPr>
            <p:spPr bwMode="auto">
              <a:xfrm>
                <a:off x="10245794" y="703143"/>
                <a:ext cx="288001" cy="288000"/>
              </a:xfrm>
              <a:custGeom>
                <a:avLst/>
                <a:gdLst>
                  <a:gd name="T0" fmla="*/ 51 w 481"/>
                  <a:gd name="T1" fmla="*/ 51 h 481"/>
                  <a:gd name="T2" fmla="*/ 0 w 481"/>
                  <a:gd name="T3" fmla="*/ 51 h 481"/>
                  <a:gd name="T4" fmla="*/ 51 w 481"/>
                  <a:gd name="T5" fmla="*/ 266 h 481"/>
                  <a:gd name="T6" fmla="*/ 0 w 481"/>
                  <a:gd name="T7" fmla="*/ 209 h 481"/>
                  <a:gd name="T8" fmla="*/ 102 w 481"/>
                  <a:gd name="T9" fmla="*/ 480 h 481"/>
                  <a:gd name="T10" fmla="*/ 158 w 481"/>
                  <a:gd name="T11" fmla="*/ 424 h 481"/>
                  <a:gd name="T12" fmla="*/ 102 w 481"/>
                  <a:gd name="T13" fmla="*/ 480 h 481"/>
                  <a:gd name="T14" fmla="*/ 51 w 481"/>
                  <a:gd name="T15" fmla="*/ 158 h 481"/>
                  <a:gd name="T16" fmla="*/ 0 w 481"/>
                  <a:gd name="T17" fmla="*/ 107 h 481"/>
                  <a:gd name="T18" fmla="*/ 266 w 481"/>
                  <a:gd name="T19" fmla="*/ 0 h 481"/>
                  <a:gd name="T20" fmla="*/ 209 w 481"/>
                  <a:gd name="T21" fmla="*/ 51 h 481"/>
                  <a:gd name="T22" fmla="*/ 266 w 481"/>
                  <a:gd name="T23" fmla="*/ 0 h 481"/>
                  <a:gd name="T24" fmla="*/ 424 w 481"/>
                  <a:gd name="T25" fmla="*/ 51 h 481"/>
                  <a:gd name="T26" fmla="*/ 424 w 481"/>
                  <a:gd name="T27" fmla="*/ 0 h 481"/>
                  <a:gd name="T28" fmla="*/ 51 w 481"/>
                  <a:gd name="T29" fmla="*/ 424 h 481"/>
                  <a:gd name="T30" fmla="*/ 51 w 481"/>
                  <a:gd name="T31" fmla="*/ 480 h 481"/>
                  <a:gd name="T32" fmla="*/ 51 w 481"/>
                  <a:gd name="T33" fmla="*/ 373 h 481"/>
                  <a:gd name="T34" fmla="*/ 0 w 481"/>
                  <a:gd name="T35" fmla="*/ 317 h 481"/>
                  <a:gd name="T36" fmla="*/ 158 w 481"/>
                  <a:gd name="T37" fmla="*/ 0 h 481"/>
                  <a:gd name="T38" fmla="*/ 102 w 481"/>
                  <a:gd name="T39" fmla="*/ 51 h 481"/>
                  <a:gd name="T40" fmla="*/ 158 w 481"/>
                  <a:gd name="T41" fmla="*/ 0 h 481"/>
                  <a:gd name="T42" fmla="*/ 266 w 481"/>
                  <a:gd name="T43" fmla="*/ 480 h 481"/>
                  <a:gd name="T44" fmla="*/ 209 w 481"/>
                  <a:gd name="T45" fmla="*/ 424 h 481"/>
                  <a:gd name="T46" fmla="*/ 424 w 481"/>
                  <a:gd name="T47" fmla="*/ 266 h 481"/>
                  <a:gd name="T48" fmla="*/ 480 w 481"/>
                  <a:gd name="T49" fmla="*/ 209 h 481"/>
                  <a:gd name="T50" fmla="*/ 424 w 481"/>
                  <a:gd name="T51" fmla="*/ 266 h 481"/>
                  <a:gd name="T52" fmla="*/ 480 w 481"/>
                  <a:gd name="T53" fmla="*/ 424 h 481"/>
                  <a:gd name="T54" fmla="*/ 424 w 481"/>
                  <a:gd name="T55" fmla="*/ 480 h 481"/>
                  <a:gd name="T56" fmla="*/ 480 w 481"/>
                  <a:gd name="T57" fmla="*/ 158 h 481"/>
                  <a:gd name="T58" fmla="*/ 424 w 481"/>
                  <a:gd name="T59" fmla="*/ 107 h 481"/>
                  <a:gd name="T60" fmla="*/ 424 w 481"/>
                  <a:gd name="T61" fmla="*/ 373 h 481"/>
                  <a:gd name="T62" fmla="*/ 480 w 481"/>
                  <a:gd name="T63" fmla="*/ 317 h 481"/>
                  <a:gd name="T64" fmla="*/ 424 w 481"/>
                  <a:gd name="T65" fmla="*/ 373 h 481"/>
                  <a:gd name="T66" fmla="*/ 373 w 481"/>
                  <a:gd name="T67" fmla="*/ 480 h 481"/>
                  <a:gd name="T68" fmla="*/ 317 w 481"/>
                  <a:gd name="T69" fmla="*/ 424 h 481"/>
                  <a:gd name="T70" fmla="*/ 317 w 481"/>
                  <a:gd name="T71" fmla="*/ 51 h 481"/>
                  <a:gd name="T72" fmla="*/ 373 w 481"/>
                  <a:gd name="T73" fmla="*/ 0 h 481"/>
                  <a:gd name="T74" fmla="*/ 317 w 481"/>
                  <a:gd name="T75" fmla="*/ 51 h 481"/>
                  <a:gd name="T76" fmla="*/ 373 w 481"/>
                  <a:gd name="T77" fmla="*/ 373 h 481"/>
                  <a:gd name="T78" fmla="*/ 102 w 481"/>
                  <a:gd name="T79" fmla="*/ 107 h 481"/>
                  <a:gd name="T80" fmla="*/ 158 w 481"/>
                  <a:gd name="T81" fmla="*/ 158 h 481"/>
                  <a:gd name="T82" fmla="*/ 317 w 481"/>
                  <a:gd name="T83" fmla="*/ 317 h 481"/>
                  <a:gd name="T84" fmla="*/ 158 w 481"/>
                  <a:gd name="T85" fmla="*/ 158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1" h="481">
                    <a:moveTo>
                      <a:pt x="0" y="51"/>
                    </a:moveTo>
                    <a:lnTo>
                      <a:pt x="51" y="51"/>
                    </a:lnTo>
                    <a:lnTo>
                      <a:pt x="51" y="0"/>
                    </a:lnTo>
                    <a:cubicBezTo>
                      <a:pt x="20" y="0"/>
                      <a:pt x="0" y="20"/>
                      <a:pt x="0" y="51"/>
                    </a:cubicBezTo>
                    <a:close/>
                    <a:moveTo>
                      <a:pt x="0" y="266"/>
                    </a:moveTo>
                    <a:lnTo>
                      <a:pt x="51" y="266"/>
                    </a:lnTo>
                    <a:lnTo>
                      <a:pt x="51" y="209"/>
                    </a:lnTo>
                    <a:lnTo>
                      <a:pt x="0" y="209"/>
                    </a:lnTo>
                    <a:lnTo>
                      <a:pt x="0" y="266"/>
                    </a:lnTo>
                    <a:close/>
                    <a:moveTo>
                      <a:pt x="102" y="480"/>
                    </a:moveTo>
                    <a:lnTo>
                      <a:pt x="158" y="480"/>
                    </a:lnTo>
                    <a:lnTo>
                      <a:pt x="158" y="424"/>
                    </a:lnTo>
                    <a:lnTo>
                      <a:pt x="102" y="424"/>
                    </a:lnTo>
                    <a:lnTo>
                      <a:pt x="102" y="480"/>
                    </a:lnTo>
                    <a:close/>
                    <a:moveTo>
                      <a:pt x="0" y="158"/>
                    </a:moveTo>
                    <a:lnTo>
                      <a:pt x="51" y="158"/>
                    </a:lnTo>
                    <a:lnTo>
                      <a:pt x="51" y="107"/>
                    </a:lnTo>
                    <a:lnTo>
                      <a:pt x="0" y="107"/>
                    </a:lnTo>
                    <a:lnTo>
                      <a:pt x="0" y="158"/>
                    </a:lnTo>
                    <a:close/>
                    <a:moveTo>
                      <a:pt x="266" y="0"/>
                    </a:moveTo>
                    <a:lnTo>
                      <a:pt x="209" y="0"/>
                    </a:lnTo>
                    <a:lnTo>
                      <a:pt x="209" y="51"/>
                    </a:lnTo>
                    <a:lnTo>
                      <a:pt x="266" y="51"/>
                    </a:lnTo>
                    <a:lnTo>
                      <a:pt x="266" y="0"/>
                    </a:lnTo>
                    <a:close/>
                    <a:moveTo>
                      <a:pt x="424" y="0"/>
                    </a:moveTo>
                    <a:lnTo>
                      <a:pt x="424" y="51"/>
                    </a:lnTo>
                    <a:lnTo>
                      <a:pt x="480" y="51"/>
                    </a:lnTo>
                    <a:cubicBezTo>
                      <a:pt x="480" y="20"/>
                      <a:pt x="455" y="0"/>
                      <a:pt x="424" y="0"/>
                    </a:cubicBezTo>
                    <a:close/>
                    <a:moveTo>
                      <a:pt x="51" y="480"/>
                    </a:moveTo>
                    <a:lnTo>
                      <a:pt x="51" y="424"/>
                    </a:lnTo>
                    <a:lnTo>
                      <a:pt x="0" y="424"/>
                    </a:lnTo>
                    <a:cubicBezTo>
                      <a:pt x="0" y="455"/>
                      <a:pt x="20" y="480"/>
                      <a:pt x="51" y="480"/>
                    </a:cubicBezTo>
                    <a:close/>
                    <a:moveTo>
                      <a:pt x="0" y="373"/>
                    </a:moveTo>
                    <a:lnTo>
                      <a:pt x="51" y="373"/>
                    </a:lnTo>
                    <a:lnTo>
                      <a:pt x="51" y="317"/>
                    </a:lnTo>
                    <a:lnTo>
                      <a:pt x="0" y="317"/>
                    </a:lnTo>
                    <a:lnTo>
                      <a:pt x="0" y="373"/>
                    </a:lnTo>
                    <a:close/>
                    <a:moveTo>
                      <a:pt x="158" y="0"/>
                    </a:moveTo>
                    <a:lnTo>
                      <a:pt x="102" y="0"/>
                    </a:lnTo>
                    <a:lnTo>
                      <a:pt x="102" y="51"/>
                    </a:lnTo>
                    <a:lnTo>
                      <a:pt x="158" y="51"/>
                    </a:lnTo>
                    <a:lnTo>
                      <a:pt x="158" y="0"/>
                    </a:lnTo>
                    <a:close/>
                    <a:moveTo>
                      <a:pt x="209" y="480"/>
                    </a:moveTo>
                    <a:lnTo>
                      <a:pt x="266" y="480"/>
                    </a:lnTo>
                    <a:lnTo>
                      <a:pt x="266" y="424"/>
                    </a:lnTo>
                    <a:lnTo>
                      <a:pt x="209" y="424"/>
                    </a:lnTo>
                    <a:lnTo>
                      <a:pt x="209" y="480"/>
                    </a:lnTo>
                    <a:close/>
                    <a:moveTo>
                      <a:pt x="424" y="266"/>
                    </a:moveTo>
                    <a:lnTo>
                      <a:pt x="480" y="266"/>
                    </a:lnTo>
                    <a:lnTo>
                      <a:pt x="480" y="209"/>
                    </a:lnTo>
                    <a:lnTo>
                      <a:pt x="424" y="209"/>
                    </a:lnTo>
                    <a:lnTo>
                      <a:pt x="424" y="266"/>
                    </a:lnTo>
                    <a:close/>
                    <a:moveTo>
                      <a:pt x="424" y="480"/>
                    </a:moveTo>
                    <a:cubicBezTo>
                      <a:pt x="455" y="480"/>
                      <a:pt x="480" y="455"/>
                      <a:pt x="480" y="424"/>
                    </a:cubicBezTo>
                    <a:lnTo>
                      <a:pt x="424" y="424"/>
                    </a:lnTo>
                    <a:lnTo>
                      <a:pt x="424" y="480"/>
                    </a:lnTo>
                    <a:close/>
                    <a:moveTo>
                      <a:pt x="424" y="158"/>
                    </a:moveTo>
                    <a:lnTo>
                      <a:pt x="480" y="158"/>
                    </a:lnTo>
                    <a:lnTo>
                      <a:pt x="480" y="107"/>
                    </a:lnTo>
                    <a:lnTo>
                      <a:pt x="424" y="107"/>
                    </a:lnTo>
                    <a:lnTo>
                      <a:pt x="424" y="158"/>
                    </a:lnTo>
                    <a:close/>
                    <a:moveTo>
                      <a:pt x="424" y="373"/>
                    </a:moveTo>
                    <a:lnTo>
                      <a:pt x="480" y="373"/>
                    </a:lnTo>
                    <a:lnTo>
                      <a:pt x="480" y="317"/>
                    </a:lnTo>
                    <a:lnTo>
                      <a:pt x="424" y="317"/>
                    </a:lnTo>
                    <a:lnTo>
                      <a:pt x="424" y="373"/>
                    </a:lnTo>
                    <a:close/>
                    <a:moveTo>
                      <a:pt x="317" y="480"/>
                    </a:moveTo>
                    <a:lnTo>
                      <a:pt x="373" y="480"/>
                    </a:lnTo>
                    <a:lnTo>
                      <a:pt x="373" y="424"/>
                    </a:lnTo>
                    <a:lnTo>
                      <a:pt x="317" y="424"/>
                    </a:lnTo>
                    <a:lnTo>
                      <a:pt x="317" y="480"/>
                    </a:lnTo>
                    <a:close/>
                    <a:moveTo>
                      <a:pt x="317" y="51"/>
                    </a:moveTo>
                    <a:lnTo>
                      <a:pt x="373" y="51"/>
                    </a:lnTo>
                    <a:lnTo>
                      <a:pt x="373" y="0"/>
                    </a:lnTo>
                    <a:lnTo>
                      <a:pt x="317" y="0"/>
                    </a:lnTo>
                    <a:lnTo>
                      <a:pt x="317" y="51"/>
                    </a:lnTo>
                    <a:close/>
                    <a:moveTo>
                      <a:pt x="102" y="373"/>
                    </a:moveTo>
                    <a:lnTo>
                      <a:pt x="373" y="373"/>
                    </a:lnTo>
                    <a:lnTo>
                      <a:pt x="373" y="107"/>
                    </a:lnTo>
                    <a:lnTo>
                      <a:pt x="102" y="107"/>
                    </a:lnTo>
                    <a:lnTo>
                      <a:pt x="102" y="373"/>
                    </a:lnTo>
                    <a:close/>
                    <a:moveTo>
                      <a:pt x="158" y="158"/>
                    </a:moveTo>
                    <a:lnTo>
                      <a:pt x="317" y="158"/>
                    </a:lnTo>
                    <a:lnTo>
                      <a:pt x="317" y="317"/>
                    </a:lnTo>
                    <a:lnTo>
                      <a:pt x="158" y="317"/>
                    </a:lnTo>
                    <a:lnTo>
                      <a:pt x="158" y="1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6" name="CasellaDiTesto 55"/>
          <p:cNvSpPr txBox="1"/>
          <p:nvPr/>
        </p:nvSpPr>
        <p:spPr>
          <a:xfrm>
            <a:off x="1841293" y="6026574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Tempo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3285428" y="6051480"/>
            <a:ext cx="1282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Utilizzo CPU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5288828" y="6025474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Threads</a:t>
            </a:r>
            <a:endParaRPr lang="it-IT" sz="1600" dirty="0">
              <a:solidFill>
                <a:schemeClr val="bg2">
                  <a:lumMod val="25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3CB6-ED15-4254-BAA2-8F37C6F9823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343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31"/>
          <p:cNvSpPr>
            <a:spLocks noChangeAspect="1"/>
          </p:cNvSpPr>
          <p:nvPr/>
        </p:nvSpPr>
        <p:spPr>
          <a:xfrm>
            <a:off x="1345022" y="1652916"/>
            <a:ext cx="1188000" cy="1188000"/>
          </a:xfrm>
          <a:prstGeom prst="ellipse">
            <a:avLst/>
          </a:prstGeom>
          <a:solidFill>
            <a:srgbClr val="B6D7A8"/>
          </a:solidFill>
          <a:ln w="12700"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13" name="Oval 31"/>
          <p:cNvSpPr>
            <a:spLocks noChangeAspect="1"/>
          </p:cNvSpPr>
          <p:nvPr/>
        </p:nvSpPr>
        <p:spPr>
          <a:xfrm>
            <a:off x="3928472" y="1652916"/>
            <a:ext cx="1188000" cy="1188000"/>
          </a:xfrm>
          <a:prstGeom prst="ellipse">
            <a:avLst/>
          </a:prstGeom>
          <a:solidFill>
            <a:srgbClr val="B6D7A8"/>
          </a:solidFill>
          <a:ln w="12700"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15" name="Oval 31"/>
          <p:cNvSpPr>
            <a:spLocks noChangeAspect="1"/>
          </p:cNvSpPr>
          <p:nvPr/>
        </p:nvSpPr>
        <p:spPr>
          <a:xfrm>
            <a:off x="6511922" y="1652916"/>
            <a:ext cx="1188000" cy="1188000"/>
          </a:xfrm>
          <a:prstGeom prst="ellipse">
            <a:avLst/>
          </a:prstGeom>
          <a:solidFill>
            <a:srgbClr val="B6D7A8"/>
          </a:solidFill>
          <a:ln w="12700"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0" y="-19512"/>
            <a:ext cx="12191999" cy="840158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   </a:t>
            </a:r>
            <a:r>
              <a:rPr lang="it-IT" sz="28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Alcuni Query Plan analizzati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1" y="812760"/>
            <a:ext cx="12191999" cy="175529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BBBDB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561606" y="2063680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Oracle XE</a:t>
            </a:r>
          </a:p>
        </p:txBody>
      </p:sp>
      <p:sp>
        <p:nvSpPr>
          <p:cNvPr id="3" name="Rettangolo 2"/>
          <p:cNvSpPr/>
          <p:nvPr/>
        </p:nvSpPr>
        <p:spPr>
          <a:xfrm>
            <a:off x="1462769" y="1923750"/>
            <a:ext cx="952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MS SQL 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Server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913232" y="206189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PostgreSQL</a:t>
            </a:r>
            <a:endParaRPr lang="it-IT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6" name="Oval 31"/>
          <p:cNvSpPr>
            <a:spLocks noChangeAspect="1"/>
          </p:cNvSpPr>
          <p:nvPr/>
        </p:nvSpPr>
        <p:spPr>
          <a:xfrm>
            <a:off x="9081634" y="1652916"/>
            <a:ext cx="1188000" cy="1188000"/>
          </a:xfrm>
          <a:prstGeom prst="ellipse">
            <a:avLst/>
          </a:prstGeom>
          <a:solidFill>
            <a:srgbClr val="B6D7A8"/>
          </a:solidFill>
          <a:ln w="12700"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298838" y="2078920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MySQL</a:t>
            </a:r>
            <a:endParaRPr lang="it-IT" dirty="0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35" name="Immagine 3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01" y="3570908"/>
            <a:ext cx="10408596" cy="3287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cxnSp>
        <p:nvCxnSpPr>
          <p:cNvPr id="20" name="Connettore diritto 19"/>
          <p:cNvCxnSpPr/>
          <p:nvPr/>
        </p:nvCxnSpPr>
        <p:spPr>
          <a:xfrm>
            <a:off x="1920423" y="2992474"/>
            <a:ext cx="0" cy="288000"/>
          </a:xfrm>
          <a:prstGeom prst="line">
            <a:avLst/>
          </a:prstGeom>
          <a:ln w="22225">
            <a:solidFill>
              <a:srgbClr val="949BA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0" r="1764" b="-1"/>
          <a:stretch/>
        </p:blipFill>
        <p:spPr>
          <a:xfrm>
            <a:off x="2877254" y="3570910"/>
            <a:ext cx="6323896" cy="2205001"/>
          </a:xfrm>
          <a:prstGeom prst="rect">
            <a:avLst/>
          </a:prstGeom>
        </p:spPr>
      </p:pic>
      <p:cxnSp>
        <p:nvCxnSpPr>
          <p:cNvPr id="22" name="Connettore diritto 21"/>
          <p:cNvCxnSpPr/>
          <p:nvPr/>
        </p:nvCxnSpPr>
        <p:spPr>
          <a:xfrm>
            <a:off x="4533448" y="2992474"/>
            <a:ext cx="0" cy="288000"/>
          </a:xfrm>
          <a:prstGeom prst="line">
            <a:avLst/>
          </a:prstGeom>
          <a:ln w="22225">
            <a:solidFill>
              <a:srgbClr val="949BA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" r="5955"/>
          <a:stretch/>
        </p:blipFill>
        <p:spPr>
          <a:xfrm>
            <a:off x="2108378" y="3834164"/>
            <a:ext cx="7975245" cy="1941747"/>
          </a:xfrm>
          <a:prstGeom prst="rect">
            <a:avLst/>
          </a:prstGeom>
        </p:spPr>
      </p:pic>
      <p:cxnSp>
        <p:nvCxnSpPr>
          <p:cNvPr id="24" name="Connettore diritto 23"/>
          <p:cNvCxnSpPr/>
          <p:nvPr/>
        </p:nvCxnSpPr>
        <p:spPr>
          <a:xfrm>
            <a:off x="7124699" y="2992474"/>
            <a:ext cx="0" cy="288000"/>
          </a:xfrm>
          <a:prstGeom prst="line">
            <a:avLst/>
          </a:prstGeom>
          <a:ln w="22225">
            <a:solidFill>
              <a:srgbClr val="949BA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31" y="3318475"/>
            <a:ext cx="10250333" cy="3396214"/>
          </a:xfrm>
          <a:prstGeom prst="rect">
            <a:avLst/>
          </a:prstGeom>
        </p:spPr>
      </p:pic>
      <p:cxnSp>
        <p:nvCxnSpPr>
          <p:cNvPr id="26" name="Connettore diritto 25"/>
          <p:cNvCxnSpPr/>
          <p:nvPr/>
        </p:nvCxnSpPr>
        <p:spPr>
          <a:xfrm>
            <a:off x="9680560" y="2992474"/>
            <a:ext cx="0" cy="288000"/>
          </a:xfrm>
          <a:prstGeom prst="line">
            <a:avLst/>
          </a:prstGeom>
          <a:ln w="22225">
            <a:solidFill>
              <a:srgbClr val="949BA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3CB6-ED15-4254-BAA2-8F37C6F9823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136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4D7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4D7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D7A8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6D7A8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4D79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4D79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D7A8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6D7A8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4D79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4D79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D7A8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6D7A8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4D79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4D79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13" grpId="0" animBg="1"/>
      <p:bldP spid="13" grpId="1" animBg="1"/>
      <p:bldP spid="15" grpId="0" animBg="1"/>
      <p:bldP spid="15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75802"/>
              </p:ext>
            </p:extLst>
          </p:nvPr>
        </p:nvGraphicFramePr>
        <p:xfrm>
          <a:off x="1038225" y="1219199"/>
          <a:ext cx="9753600" cy="5433034"/>
        </p:xfrm>
        <a:graphic>
          <a:graphicData uri="http://schemas.openxmlformats.org/drawingml/2006/table">
            <a:tbl>
              <a:tblPr firstRow="1" firstCol="1" bandCol="1">
                <a:tableStyleId>{2D5ABB26-0587-4C30-8999-92F81FD0307C}</a:tableStyleId>
              </a:tblPr>
              <a:tblGrid>
                <a:gridCol w="2356338">
                  <a:extLst>
                    <a:ext uri="{9D8B030D-6E8A-4147-A177-3AD203B41FA5}">
                      <a16:colId xmlns:a16="http://schemas.microsoft.com/office/drawing/2014/main" val="1896421231"/>
                    </a:ext>
                  </a:extLst>
                </a:gridCol>
                <a:gridCol w="1844187">
                  <a:extLst>
                    <a:ext uri="{9D8B030D-6E8A-4147-A177-3AD203B41FA5}">
                      <a16:colId xmlns:a16="http://schemas.microsoft.com/office/drawing/2014/main" val="362245877"/>
                    </a:ext>
                  </a:extLst>
                </a:gridCol>
                <a:gridCol w="1781175">
                  <a:extLst>
                    <a:ext uri="{9D8B030D-6E8A-4147-A177-3AD203B41FA5}">
                      <a16:colId xmlns:a16="http://schemas.microsoft.com/office/drawing/2014/main" val="3234204636"/>
                    </a:ext>
                  </a:extLst>
                </a:gridCol>
                <a:gridCol w="1820776">
                  <a:extLst>
                    <a:ext uri="{9D8B030D-6E8A-4147-A177-3AD203B41FA5}">
                      <a16:colId xmlns:a16="http://schemas.microsoft.com/office/drawing/2014/main" val="3137584421"/>
                    </a:ext>
                  </a:extLst>
                </a:gridCol>
                <a:gridCol w="1951124">
                  <a:extLst>
                    <a:ext uri="{9D8B030D-6E8A-4147-A177-3AD203B41FA5}">
                      <a16:colId xmlns:a16="http://schemas.microsoft.com/office/drawing/2014/main" val="809396212"/>
                    </a:ext>
                  </a:extLst>
                </a:gridCol>
              </a:tblGrid>
              <a:tr h="294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MS SQL Server</a:t>
                      </a:r>
                      <a:endParaRPr lang="it-IT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PostgreSQL</a:t>
                      </a:r>
                      <a:endParaRPr lang="it-IT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MySQL</a:t>
                      </a:r>
                      <a:endParaRPr lang="it-IT" sz="11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Oracle XE</a:t>
                      </a:r>
                      <a:endParaRPr lang="it-IT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2067933830"/>
                  </a:ext>
                </a:extLst>
              </a:tr>
              <a:tr h="52447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Supporto Full Outer Join</a:t>
                      </a:r>
                      <a:endParaRPr lang="it-IT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8504172"/>
                  </a:ext>
                </a:extLst>
              </a:tr>
              <a:tr h="52447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Supporto per diverse sintassi</a:t>
                      </a:r>
                      <a:endParaRPr lang="it-IT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605294"/>
                  </a:ext>
                </a:extLst>
              </a:tr>
              <a:tr h="8700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Join Supportati</a:t>
                      </a:r>
                      <a:endParaRPr lang="it-IT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Merge Join, Hash Join, Nested Loop Join</a:t>
                      </a:r>
                      <a:endParaRPr lang="it-IT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Merge Join, Hash Join, Nested Loop Join</a:t>
                      </a:r>
                      <a:endParaRPr lang="it-IT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Nested Loop Join</a:t>
                      </a:r>
                      <a:endParaRPr lang="it-IT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Merge Join, Hash Join, Nested Loop.</a:t>
                      </a:r>
                      <a:r>
                        <a:rPr lang="it-IT" sz="11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 </a:t>
                      </a:r>
                      <a:r>
                        <a:rPr lang="it-IT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Preferisce sempre Hash Join.</a:t>
                      </a:r>
                      <a:endParaRPr lang="it-IT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82205"/>
                  </a:ext>
                </a:extLst>
              </a:tr>
              <a:tr h="28547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Parallelismo</a:t>
                      </a:r>
                      <a:endParaRPr lang="it-IT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823232"/>
                  </a:ext>
                </a:extLst>
              </a:tr>
              <a:tr h="52447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Indice sulla chiave primaria</a:t>
                      </a:r>
                      <a:endParaRPr lang="it-IT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Clustered</a:t>
                      </a:r>
                      <a:endParaRPr lang="it-IT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Non clustered</a:t>
                      </a:r>
                      <a:endParaRPr lang="it-IT" sz="11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Clustered</a:t>
                      </a:r>
                      <a:endParaRPr lang="it-IT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Non clustered</a:t>
                      </a:r>
                      <a:endParaRPr lang="it-IT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2145200"/>
                  </a:ext>
                </a:extLst>
              </a:tr>
              <a:tr h="40497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Table </a:t>
                      </a:r>
                      <a:r>
                        <a:rPr lang="it-IT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spool</a:t>
                      </a:r>
                      <a:endParaRPr lang="it-IT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No, ma utilizza viste intermedie</a:t>
                      </a:r>
                      <a:endParaRPr lang="it-IT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2983135"/>
                  </a:ext>
                </a:extLst>
              </a:tr>
              <a:tr h="52447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Index </a:t>
                      </a:r>
                      <a:r>
                        <a:rPr lang="it-IT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Seek</a:t>
                      </a:r>
                      <a:r>
                        <a:rPr lang="it-IT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 dinamico</a:t>
                      </a:r>
                      <a:endParaRPr lang="it-IT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114745"/>
                  </a:ext>
                </a:extLst>
              </a:tr>
              <a:tr h="28547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Merge </a:t>
                      </a:r>
                      <a:r>
                        <a:rPr lang="it-IT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Interval</a:t>
                      </a:r>
                      <a:endParaRPr lang="it-IT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1444254"/>
                  </a:ext>
                </a:extLst>
              </a:tr>
              <a:tr h="28547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Filtri bitmap</a:t>
                      </a:r>
                      <a:endParaRPr lang="it-IT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551457"/>
                  </a:ext>
                </a:extLst>
              </a:tr>
              <a:tr h="28547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Filter</a:t>
                      </a:r>
                      <a:endParaRPr lang="it-IT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815170"/>
                  </a:ext>
                </a:extLst>
              </a:tr>
              <a:tr h="52447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Individuazione ordine ottimale</a:t>
                      </a:r>
                      <a:endParaRPr lang="it-IT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0066250"/>
                  </a:ext>
                </a:extLst>
              </a:tr>
            </a:tbl>
          </a:graphicData>
        </a:graphic>
      </p:graphicFrame>
      <p:sp>
        <p:nvSpPr>
          <p:cNvPr id="31" name="Rettangolo 30"/>
          <p:cNvSpPr/>
          <p:nvPr/>
        </p:nvSpPr>
        <p:spPr>
          <a:xfrm>
            <a:off x="0" y="-19512"/>
            <a:ext cx="12191999" cy="840158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   </a:t>
            </a:r>
            <a:r>
              <a:rPr lang="it-IT" sz="28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Risultati dell’analisi – Confronto dei Query Plan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1" y="812760"/>
            <a:ext cx="12191999" cy="175529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BBBDB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reeform 12"/>
          <p:cNvSpPr>
            <a:spLocks noChangeArrowheads="1"/>
          </p:cNvSpPr>
          <p:nvPr/>
        </p:nvSpPr>
        <p:spPr bwMode="auto">
          <a:xfrm>
            <a:off x="6028971" y="3493938"/>
            <a:ext cx="191211" cy="191211"/>
          </a:xfrm>
          <a:custGeom>
            <a:avLst/>
            <a:gdLst>
              <a:gd name="T0" fmla="*/ 454 w 455"/>
              <a:gd name="T1" fmla="*/ 44 h 456"/>
              <a:gd name="T2" fmla="*/ 411 w 455"/>
              <a:gd name="T3" fmla="*/ 0 h 456"/>
              <a:gd name="T4" fmla="*/ 230 w 455"/>
              <a:gd name="T5" fmla="*/ 181 h 456"/>
              <a:gd name="T6" fmla="*/ 43 w 455"/>
              <a:gd name="T7" fmla="*/ 0 h 456"/>
              <a:gd name="T8" fmla="*/ 0 w 455"/>
              <a:gd name="T9" fmla="*/ 44 h 456"/>
              <a:gd name="T10" fmla="*/ 180 w 455"/>
              <a:gd name="T11" fmla="*/ 224 h 456"/>
              <a:gd name="T12" fmla="*/ 0 w 455"/>
              <a:gd name="T13" fmla="*/ 411 h 456"/>
              <a:gd name="T14" fmla="*/ 43 w 455"/>
              <a:gd name="T15" fmla="*/ 455 h 456"/>
              <a:gd name="T16" fmla="*/ 230 w 455"/>
              <a:gd name="T17" fmla="*/ 274 h 456"/>
              <a:gd name="T18" fmla="*/ 411 w 455"/>
              <a:gd name="T19" fmla="*/ 455 h 456"/>
              <a:gd name="T20" fmla="*/ 454 w 455"/>
              <a:gd name="T21" fmla="*/ 411 h 456"/>
              <a:gd name="T22" fmla="*/ 274 w 455"/>
              <a:gd name="T23" fmla="*/ 224 h 456"/>
              <a:gd name="T24" fmla="*/ 454 w 455"/>
              <a:gd name="T25" fmla="*/ 4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5" h="456">
                <a:moveTo>
                  <a:pt x="454" y="44"/>
                </a:moveTo>
                <a:lnTo>
                  <a:pt x="411" y="0"/>
                </a:lnTo>
                <a:lnTo>
                  <a:pt x="230" y="181"/>
                </a:lnTo>
                <a:lnTo>
                  <a:pt x="43" y="0"/>
                </a:lnTo>
                <a:lnTo>
                  <a:pt x="0" y="44"/>
                </a:lnTo>
                <a:lnTo>
                  <a:pt x="180" y="224"/>
                </a:lnTo>
                <a:lnTo>
                  <a:pt x="0" y="411"/>
                </a:lnTo>
                <a:lnTo>
                  <a:pt x="43" y="455"/>
                </a:lnTo>
                <a:lnTo>
                  <a:pt x="230" y="274"/>
                </a:lnTo>
                <a:lnTo>
                  <a:pt x="411" y="455"/>
                </a:lnTo>
                <a:lnTo>
                  <a:pt x="454" y="411"/>
                </a:lnTo>
                <a:lnTo>
                  <a:pt x="274" y="224"/>
                </a:lnTo>
                <a:lnTo>
                  <a:pt x="454" y="44"/>
                </a:lnTo>
              </a:path>
            </a:pathLst>
          </a:custGeom>
          <a:solidFill>
            <a:srgbClr val="FF7C80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9" name="Freeform 12"/>
          <p:cNvSpPr>
            <a:spLocks noChangeArrowheads="1"/>
          </p:cNvSpPr>
          <p:nvPr/>
        </p:nvSpPr>
        <p:spPr bwMode="auto">
          <a:xfrm>
            <a:off x="6028971" y="4881876"/>
            <a:ext cx="191211" cy="191211"/>
          </a:xfrm>
          <a:custGeom>
            <a:avLst/>
            <a:gdLst>
              <a:gd name="T0" fmla="*/ 454 w 455"/>
              <a:gd name="T1" fmla="*/ 44 h 456"/>
              <a:gd name="T2" fmla="*/ 411 w 455"/>
              <a:gd name="T3" fmla="*/ 0 h 456"/>
              <a:gd name="T4" fmla="*/ 230 w 455"/>
              <a:gd name="T5" fmla="*/ 181 h 456"/>
              <a:gd name="T6" fmla="*/ 43 w 455"/>
              <a:gd name="T7" fmla="*/ 0 h 456"/>
              <a:gd name="T8" fmla="*/ 0 w 455"/>
              <a:gd name="T9" fmla="*/ 44 h 456"/>
              <a:gd name="T10" fmla="*/ 180 w 455"/>
              <a:gd name="T11" fmla="*/ 224 h 456"/>
              <a:gd name="T12" fmla="*/ 0 w 455"/>
              <a:gd name="T13" fmla="*/ 411 h 456"/>
              <a:gd name="T14" fmla="*/ 43 w 455"/>
              <a:gd name="T15" fmla="*/ 455 h 456"/>
              <a:gd name="T16" fmla="*/ 230 w 455"/>
              <a:gd name="T17" fmla="*/ 274 h 456"/>
              <a:gd name="T18" fmla="*/ 411 w 455"/>
              <a:gd name="T19" fmla="*/ 455 h 456"/>
              <a:gd name="T20" fmla="*/ 454 w 455"/>
              <a:gd name="T21" fmla="*/ 411 h 456"/>
              <a:gd name="T22" fmla="*/ 274 w 455"/>
              <a:gd name="T23" fmla="*/ 224 h 456"/>
              <a:gd name="T24" fmla="*/ 454 w 455"/>
              <a:gd name="T25" fmla="*/ 4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5" h="456">
                <a:moveTo>
                  <a:pt x="454" y="44"/>
                </a:moveTo>
                <a:lnTo>
                  <a:pt x="411" y="0"/>
                </a:lnTo>
                <a:lnTo>
                  <a:pt x="230" y="181"/>
                </a:lnTo>
                <a:lnTo>
                  <a:pt x="43" y="0"/>
                </a:lnTo>
                <a:lnTo>
                  <a:pt x="0" y="44"/>
                </a:lnTo>
                <a:lnTo>
                  <a:pt x="180" y="224"/>
                </a:lnTo>
                <a:lnTo>
                  <a:pt x="0" y="411"/>
                </a:lnTo>
                <a:lnTo>
                  <a:pt x="43" y="455"/>
                </a:lnTo>
                <a:lnTo>
                  <a:pt x="230" y="274"/>
                </a:lnTo>
                <a:lnTo>
                  <a:pt x="411" y="455"/>
                </a:lnTo>
                <a:lnTo>
                  <a:pt x="454" y="411"/>
                </a:lnTo>
                <a:lnTo>
                  <a:pt x="274" y="224"/>
                </a:lnTo>
                <a:lnTo>
                  <a:pt x="454" y="44"/>
                </a:lnTo>
              </a:path>
            </a:pathLst>
          </a:custGeom>
          <a:solidFill>
            <a:srgbClr val="FF7C80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0" name="Freeform 12"/>
          <p:cNvSpPr>
            <a:spLocks noChangeArrowheads="1"/>
          </p:cNvSpPr>
          <p:nvPr/>
        </p:nvSpPr>
        <p:spPr bwMode="auto">
          <a:xfrm>
            <a:off x="9652879" y="3493938"/>
            <a:ext cx="191211" cy="191211"/>
          </a:xfrm>
          <a:custGeom>
            <a:avLst/>
            <a:gdLst>
              <a:gd name="T0" fmla="*/ 454 w 455"/>
              <a:gd name="T1" fmla="*/ 44 h 456"/>
              <a:gd name="T2" fmla="*/ 411 w 455"/>
              <a:gd name="T3" fmla="*/ 0 h 456"/>
              <a:gd name="T4" fmla="*/ 230 w 455"/>
              <a:gd name="T5" fmla="*/ 181 h 456"/>
              <a:gd name="T6" fmla="*/ 43 w 455"/>
              <a:gd name="T7" fmla="*/ 0 h 456"/>
              <a:gd name="T8" fmla="*/ 0 w 455"/>
              <a:gd name="T9" fmla="*/ 44 h 456"/>
              <a:gd name="T10" fmla="*/ 180 w 455"/>
              <a:gd name="T11" fmla="*/ 224 h 456"/>
              <a:gd name="T12" fmla="*/ 0 w 455"/>
              <a:gd name="T13" fmla="*/ 411 h 456"/>
              <a:gd name="T14" fmla="*/ 43 w 455"/>
              <a:gd name="T15" fmla="*/ 455 h 456"/>
              <a:gd name="T16" fmla="*/ 230 w 455"/>
              <a:gd name="T17" fmla="*/ 274 h 456"/>
              <a:gd name="T18" fmla="*/ 411 w 455"/>
              <a:gd name="T19" fmla="*/ 455 h 456"/>
              <a:gd name="T20" fmla="*/ 454 w 455"/>
              <a:gd name="T21" fmla="*/ 411 h 456"/>
              <a:gd name="T22" fmla="*/ 274 w 455"/>
              <a:gd name="T23" fmla="*/ 224 h 456"/>
              <a:gd name="T24" fmla="*/ 454 w 455"/>
              <a:gd name="T25" fmla="*/ 4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5" h="456">
                <a:moveTo>
                  <a:pt x="454" y="44"/>
                </a:moveTo>
                <a:lnTo>
                  <a:pt x="411" y="0"/>
                </a:lnTo>
                <a:lnTo>
                  <a:pt x="230" y="181"/>
                </a:lnTo>
                <a:lnTo>
                  <a:pt x="43" y="0"/>
                </a:lnTo>
                <a:lnTo>
                  <a:pt x="0" y="44"/>
                </a:lnTo>
                <a:lnTo>
                  <a:pt x="180" y="224"/>
                </a:lnTo>
                <a:lnTo>
                  <a:pt x="0" y="411"/>
                </a:lnTo>
                <a:lnTo>
                  <a:pt x="43" y="455"/>
                </a:lnTo>
                <a:lnTo>
                  <a:pt x="230" y="274"/>
                </a:lnTo>
                <a:lnTo>
                  <a:pt x="411" y="455"/>
                </a:lnTo>
                <a:lnTo>
                  <a:pt x="454" y="411"/>
                </a:lnTo>
                <a:lnTo>
                  <a:pt x="274" y="224"/>
                </a:lnTo>
                <a:lnTo>
                  <a:pt x="454" y="44"/>
                </a:lnTo>
              </a:path>
            </a:pathLst>
          </a:custGeom>
          <a:solidFill>
            <a:srgbClr val="FF7C80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1" name="Freeform 12"/>
          <p:cNvSpPr>
            <a:spLocks noChangeArrowheads="1"/>
          </p:cNvSpPr>
          <p:nvPr/>
        </p:nvSpPr>
        <p:spPr bwMode="auto">
          <a:xfrm>
            <a:off x="7840925" y="3493938"/>
            <a:ext cx="191211" cy="191211"/>
          </a:xfrm>
          <a:custGeom>
            <a:avLst/>
            <a:gdLst>
              <a:gd name="T0" fmla="*/ 454 w 455"/>
              <a:gd name="T1" fmla="*/ 44 h 456"/>
              <a:gd name="T2" fmla="*/ 411 w 455"/>
              <a:gd name="T3" fmla="*/ 0 h 456"/>
              <a:gd name="T4" fmla="*/ 230 w 455"/>
              <a:gd name="T5" fmla="*/ 181 h 456"/>
              <a:gd name="T6" fmla="*/ 43 w 455"/>
              <a:gd name="T7" fmla="*/ 0 h 456"/>
              <a:gd name="T8" fmla="*/ 0 w 455"/>
              <a:gd name="T9" fmla="*/ 44 h 456"/>
              <a:gd name="T10" fmla="*/ 180 w 455"/>
              <a:gd name="T11" fmla="*/ 224 h 456"/>
              <a:gd name="T12" fmla="*/ 0 w 455"/>
              <a:gd name="T13" fmla="*/ 411 h 456"/>
              <a:gd name="T14" fmla="*/ 43 w 455"/>
              <a:gd name="T15" fmla="*/ 455 h 456"/>
              <a:gd name="T16" fmla="*/ 230 w 455"/>
              <a:gd name="T17" fmla="*/ 274 h 456"/>
              <a:gd name="T18" fmla="*/ 411 w 455"/>
              <a:gd name="T19" fmla="*/ 455 h 456"/>
              <a:gd name="T20" fmla="*/ 454 w 455"/>
              <a:gd name="T21" fmla="*/ 411 h 456"/>
              <a:gd name="T22" fmla="*/ 274 w 455"/>
              <a:gd name="T23" fmla="*/ 224 h 456"/>
              <a:gd name="T24" fmla="*/ 454 w 455"/>
              <a:gd name="T25" fmla="*/ 4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5" h="456">
                <a:moveTo>
                  <a:pt x="454" y="44"/>
                </a:moveTo>
                <a:lnTo>
                  <a:pt x="411" y="0"/>
                </a:lnTo>
                <a:lnTo>
                  <a:pt x="230" y="181"/>
                </a:lnTo>
                <a:lnTo>
                  <a:pt x="43" y="0"/>
                </a:lnTo>
                <a:lnTo>
                  <a:pt x="0" y="44"/>
                </a:lnTo>
                <a:lnTo>
                  <a:pt x="180" y="224"/>
                </a:lnTo>
                <a:lnTo>
                  <a:pt x="0" y="411"/>
                </a:lnTo>
                <a:lnTo>
                  <a:pt x="43" y="455"/>
                </a:lnTo>
                <a:lnTo>
                  <a:pt x="230" y="274"/>
                </a:lnTo>
                <a:lnTo>
                  <a:pt x="411" y="455"/>
                </a:lnTo>
                <a:lnTo>
                  <a:pt x="454" y="411"/>
                </a:lnTo>
                <a:lnTo>
                  <a:pt x="274" y="224"/>
                </a:lnTo>
                <a:lnTo>
                  <a:pt x="454" y="44"/>
                </a:lnTo>
              </a:path>
            </a:pathLst>
          </a:custGeom>
          <a:solidFill>
            <a:srgbClr val="FF7C80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2" name="Freeform 12"/>
          <p:cNvSpPr>
            <a:spLocks noChangeArrowheads="1"/>
          </p:cNvSpPr>
          <p:nvPr/>
        </p:nvSpPr>
        <p:spPr bwMode="auto">
          <a:xfrm>
            <a:off x="7840924" y="1671968"/>
            <a:ext cx="191211" cy="191211"/>
          </a:xfrm>
          <a:custGeom>
            <a:avLst/>
            <a:gdLst>
              <a:gd name="T0" fmla="*/ 454 w 455"/>
              <a:gd name="T1" fmla="*/ 44 h 456"/>
              <a:gd name="T2" fmla="*/ 411 w 455"/>
              <a:gd name="T3" fmla="*/ 0 h 456"/>
              <a:gd name="T4" fmla="*/ 230 w 455"/>
              <a:gd name="T5" fmla="*/ 181 h 456"/>
              <a:gd name="T6" fmla="*/ 43 w 455"/>
              <a:gd name="T7" fmla="*/ 0 h 456"/>
              <a:gd name="T8" fmla="*/ 0 w 455"/>
              <a:gd name="T9" fmla="*/ 44 h 456"/>
              <a:gd name="T10" fmla="*/ 180 w 455"/>
              <a:gd name="T11" fmla="*/ 224 h 456"/>
              <a:gd name="T12" fmla="*/ 0 w 455"/>
              <a:gd name="T13" fmla="*/ 411 h 456"/>
              <a:gd name="T14" fmla="*/ 43 w 455"/>
              <a:gd name="T15" fmla="*/ 455 h 456"/>
              <a:gd name="T16" fmla="*/ 230 w 455"/>
              <a:gd name="T17" fmla="*/ 274 h 456"/>
              <a:gd name="T18" fmla="*/ 411 w 455"/>
              <a:gd name="T19" fmla="*/ 455 h 456"/>
              <a:gd name="T20" fmla="*/ 454 w 455"/>
              <a:gd name="T21" fmla="*/ 411 h 456"/>
              <a:gd name="T22" fmla="*/ 274 w 455"/>
              <a:gd name="T23" fmla="*/ 224 h 456"/>
              <a:gd name="T24" fmla="*/ 454 w 455"/>
              <a:gd name="T25" fmla="*/ 4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5" h="456">
                <a:moveTo>
                  <a:pt x="454" y="44"/>
                </a:moveTo>
                <a:lnTo>
                  <a:pt x="411" y="0"/>
                </a:lnTo>
                <a:lnTo>
                  <a:pt x="230" y="181"/>
                </a:lnTo>
                <a:lnTo>
                  <a:pt x="43" y="0"/>
                </a:lnTo>
                <a:lnTo>
                  <a:pt x="0" y="44"/>
                </a:lnTo>
                <a:lnTo>
                  <a:pt x="180" y="224"/>
                </a:lnTo>
                <a:lnTo>
                  <a:pt x="0" y="411"/>
                </a:lnTo>
                <a:lnTo>
                  <a:pt x="43" y="455"/>
                </a:lnTo>
                <a:lnTo>
                  <a:pt x="230" y="274"/>
                </a:lnTo>
                <a:lnTo>
                  <a:pt x="411" y="455"/>
                </a:lnTo>
                <a:lnTo>
                  <a:pt x="454" y="411"/>
                </a:lnTo>
                <a:lnTo>
                  <a:pt x="274" y="224"/>
                </a:lnTo>
                <a:lnTo>
                  <a:pt x="454" y="44"/>
                </a:lnTo>
              </a:path>
            </a:pathLst>
          </a:custGeom>
          <a:solidFill>
            <a:srgbClr val="FF7C80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3" name="Freeform 12"/>
          <p:cNvSpPr>
            <a:spLocks noChangeArrowheads="1"/>
          </p:cNvSpPr>
          <p:nvPr/>
        </p:nvSpPr>
        <p:spPr bwMode="auto">
          <a:xfrm>
            <a:off x="7840923" y="2201606"/>
            <a:ext cx="191211" cy="191211"/>
          </a:xfrm>
          <a:custGeom>
            <a:avLst/>
            <a:gdLst>
              <a:gd name="T0" fmla="*/ 454 w 455"/>
              <a:gd name="T1" fmla="*/ 44 h 456"/>
              <a:gd name="T2" fmla="*/ 411 w 455"/>
              <a:gd name="T3" fmla="*/ 0 h 456"/>
              <a:gd name="T4" fmla="*/ 230 w 455"/>
              <a:gd name="T5" fmla="*/ 181 h 456"/>
              <a:gd name="T6" fmla="*/ 43 w 455"/>
              <a:gd name="T7" fmla="*/ 0 h 456"/>
              <a:gd name="T8" fmla="*/ 0 w 455"/>
              <a:gd name="T9" fmla="*/ 44 h 456"/>
              <a:gd name="T10" fmla="*/ 180 w 455"/>
              <a:gd name="T11" fmla="*/ 224 h 456"/>
              <a:gd name="T12" fmla="*/ 0 w 455"/>
              <a:gd name="T13" fmla="*/ 411 h 456"/>
              <a:gd name="T14" fmla="*/ 43 w 455"/>
              <a:gd name="T15" fmla="*/ 455 h 456"/>
              <a:gd name="T16" fmla="*/ 230 w 455"/>
              <a:gd name="T17" fmla="*/ 274 h 456"/>
              <a:gd name="T18" fmla="*/ 411 w 455"/>
              <a:gd name="T19" fmla="*/ 455 h 456"/>
              <a:gd name="T20" fmla="*/ 454 w 455"/>
              <a:gd name="T21" fmla="*/ 411 h 456"/>
              <a:gd name="T22" fmla="*/ 274 w 455"/>
              <a:gd name="T23" fmla="*/ 224 h 456"/>
              <a:gd name="T24" fmla="*/ 454 w 455"/>
              <a:gd name="T25" fmla="*/ 4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5" h="456">
                <a:moveTo>
                  <a:pt x="454" y="44"/>
                </a:moveTo>
                <a:lnTo>
                  <a:pt x="411" y="0"/>
                </a:lnTo>
                <a:lnTo>
                  <a:pt x="230" y="181"/>
                </a:lnTo>
                <a:lnTo>
                  <a:pt x="43" y="0"/>
                </a:lnTo>
                <a:lnTo>
                  <a:pt x="0" y="44"/>
                </a:lnTo>
                <a:lnTo>
                  <a:pt x="180" y="224"/>
                </a:lnTo>
                <a:lnTo>
                  <a:pt x="0" y="411"/>
                </a:lnTo>
                <a:lnTo>
                  <a:pt x="43" y="455"/>
                </a:lnTo>
                <a:lnTo>
                  <a:pt x="230" y="274"/>
                </a:lnTo>
                <a:lnTo>
                  <a:pt x="411" y="455"/>
                </a:lnTo>
                <a:lnTo>
                  <a:pt x="454" y="411"/>
                </a:lnTo>
                <a:lnTo>
                  <a:pt x="274" y="224"/>
                </a:lnTo>
                <a:lnTo>
                  <a:pt x="454" y="44"/>
                </a:lnTo>
              </a:path>
            </a:pathLst>
          </a:custGeom>
          <a:solidFill>
            <a:srgbClr val="FF7C80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5" name="Freeform 12"/>
          <p:cNvSpPr>
            <a:spLocks noChangeArrowheads="1"/>
          </p:cNvSpPr>
          <p:nvPr/>
        </p:nvSpPr>
        <p:spPr bwMode="auto">
          <a:xfrm>
            <a:off x="6028971" y="2201607"/>
            <a:ext cx="191211" cy="191211"/>
          </a:xfrm>
          <a:custGeom>
            <a:avLst/>
            <a:gdLst>
              <a:gd name="T0" fmla="*/ 454 w 455"/>
              <a:gd name="T1" fmla="*/ 44 h 456"/>
              <a:gd name="T2" fmla="*/ 411 w 455"/>
              <a:gd name="T3" fmla="*/ 0 h 456"/>
              <a:gd name="T4" fmla="*/ 230 w 455"/>
              <a:gd name="T5" fmla="*/ 181 h 456"/>
              <a:gd name="T6" fmla="*/ 43 w 455"/>
              <a:gd name="T7" fmla="*/ 0 h 456"/>
              <a:gd name="T8" fmla="*/ 0 w 455"/>
              <a:gd name="T9" fmla="*/ 44 h 456"/>
              <a:gd name="T10" fmla="*/ 180 w 455"/>
              <a:gd name="T11" fmla="*/ 224 h 456"/>
              <a:gd name="T12" fmla="*/ 0 w 455"/>
              <a:gd name="T13" fmla="*/ 411 h 456"/>
              <a:gd name="T14" fmla="*/ 43 w 455"/>
              <a:gd name="T15" fmla="*/ 455 h 456"/>
              <a:gd name="T16" fmla="*/ 230 w 455"/>
              <a:gd name="T17" fmla="*/ 274 h 456"/>
              <a:gd name="T18" fmla="*/ 411 w 455"/>
              <a:gd name="T19" fmla="*/ 455 h 456"/>
              <a:gd name="T20" fmla="*/ 454 w 455"/>
              <a:gd name="T21" fmla="*/ 411 h 456"/>
              <a:gd name="T22" fmla="*/ 274 w 455"/>
              <a:gd name="T23" fmla="*/ 224 h 456"/>
              <a:gd name="T24" fmla="*/ 454 w 455"/>
              <a:gd name="T25" fmla="*/ 4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5" h="456">
                <a:moveTo>
                  <a:pt x="454" y="44"/>
                </a:moveTo>
                <a:lnTo>
                  <a:pt x="411" y="0"/>
                </a:lnTo>
                <a:lnTo>
                  <a:pt x="230" y="181"/>
                </a:lnTo>
                <a:lnTo>
                  <a:pt x="43" y="0"/>
                </a:lnTo>
                <a:lnTo>
                  <a:pt x="0" y="44"/>
                </a:lnTo>
                <a:lnTo>
                  <a:pt x="180" y="224"/>
                </a:lnTo>
                <a:lnTo>
                  <a:pt x="0" y="411"/>
                </a:lnTo>
                <a:lnTo>
                  <a:pt x="43" y="455"/>
                </a:lnTo>
                <a:lnTo>
                  <a:pt x="230" y="274"/>
                </a:lnTo>
                <a:lnTo>
                  <a:pt x="411" y="455"/>
                </a:lnTo>
                <a:lnTo>
                  <a:pt x="454" y="411"/>
                </a:lnTo>
                <a:lnTo>
                  <a:pt x="274" y="224"/>
                </a:lnTo>
                <a:lnTo>
                  <a:pt x="454" y="44"/>
                </a:lnTo>
              </a:path>
            </a:pathLst>
          </a:custGeom>
          <a:solidFill>
            <a:srgbClr val="FF7C80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8" name="Freeform 12"/>
          <p:cNvSpPr>
            <a:spLocks noChangeArrowheads="1"/>
          </p:cNvSpPr>
          <p:nvPr/>
        </p:nvSpPr>
        <p:spPr bwMode="auto">
          <a:xfrm>
            <a:off x="7840922" y="4386259"/>
            <a:ext cx="191211" cy="191211"/>
          </a:xfrm>
          <a:custGeom>
            <a:avLst/>
            <a:gdLst>
              <a:gd name="T0" fmla="*/ 454 w 455"/>
              <a:gd name="T1" fmla="*/ 44 h 456"/>
              <a:gd name="T2" fmla="*/ 411 w 455"/>
              <a:gd name="T3" fmla="*/ 0 h 456"/>
              <a:gd name="T4" fmla="*/ 230 w 455"/>
              <a:gd name="T5" fmla="*/ 181 h 456"/>
              <a:gd name="T6" fmla="*/ 43 w 455"/>
              <a:gd name="T7" fmla="*/ 0 h 456"/>
              <a:gd name="T8" fmla="*/ 0 w 455"/>
              <a:gd name="T9" fmla="*/ 44 h 456"/>
              <a:gd name="T10" fmla="*/ 180 w 455"/>
              <a:gd name="T11" fmla="*/ 224 h 456"/>
              <a:gd name="T12" fmla="*/ 0 w 455"/>
              <a:gd name="T13" fmla="*/ 411 h 456"/>
              <a:gd name="T14" fmla="*/ 43 w 455"/>
              <a:gd name="T15" fmla="*/ 455 h 456"/>
              <a:gd name="T16" fmla="*/ 230 w 455"/>
              <a:gd name="T17" fmla="*/ 274 h 456"/>
              <a:gd name="T18" fmla="*/ 411 w 455"/>
              <a:gd name="T19" fmla="*/ 455 h 456"/>
              <a:gd name="T20" fmla="*/ 454 w 455"/>
              <a:gd name="T21" fmla="*/ 411 h 456"/>
              <a:gd name="T22" fmla="*/ 274 w 455"/>
              <a:gd name="T23" fmla="*/ 224 h 456"/>
              <a:gd name="T24" fmla="*/ 454 w 455"/>
              <a:gd name="T25" fmla="*/ 4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5" h="456">
                <a:moveTo>
                  <a:pt x="454" y="44"/>
                </a:moveTo>
                <a:lnTo>
                  <a:pt x="411" y="0"/>
                </a:lnTo>
                <a:lnTo>
                  <a:pt x="230" y="181"/>
                </a:lnTo>
                <a:lnTo>
                  <a:pt x="43" y="0"/>
                </a:lnTo>
                <a:lnTo>
                  <a:pt x="0" y="44"/>
                </a:lnTo>
                <a:lnTo>
                  <a:pt x="180" y="224"/>
                </a:lnTo>
                <a:lnTo>
                  <a:pt x="0" y="411"/>
                </a:lnTo>
                <a:lnTo>
                  <a:pt x="43" y="455"/>
                </a:lnTo>
                <a:lnTo>
                  <a:pt x="230" y="274"/>
                </a:lnTo>
                <a:lnTo>
                  <a:pt x="411" y="455"/>
                </a:lnTo>
                <a:lnTo>
                  <a:pt x="454" y="411"/>
                </a:lnTo>
                <a:lnTo>
                  <a:pt x="274" y="224"/>
                </a:lnTo>
                <a:lnTo>
                  <a:pt x="454" y="44"/>
                </a:lnTo>
              </a:path>
            </a:pathLst>
          </a:custGeom>
          <a:solidFill>
            <a:srgbClr val="FF7C80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0" name="Freeform 12"/>
          <p:cNvSpPr>
            <a:spLocks noChangeArrowheads="1"/>
          </p:cNvSpPr>
          <p:nvPr/>
        </p:nvSpPr>
        <p:spPr bwMode="auto">
          <a:xfrm>
            <a:off x="6038495" y="4379118"/>
            <a:ext cx="191211" cy="191211"/>
          </a:xfrm>
          <a:custGeom>
            <a:avLst/>
            <a:gdLst>
              <a:gd name="T0" fmla="*/ 454 w 455"/>
              <a:gd name="T1" fmla="*/ 44 h 456"/>
              <a:gd name="T2" fmla="*/ 411 w 455"/>
              <a:gd name="T3" fmla="*/ 0 h 456"/>
              <a:gd name="T4" fmla="*/ 230 w 455"/>
              <a:gd name="T5" fmla="*/ 181 h 456"/>
              <a:gd name="T6" fmla="*/ 43 w 455"/>
              <a:gd name="T7" fmla="*/ 0 h 456"/>
              <a:gd name="T8" fmla="*/ 0 w 455"/>
              <a:gd name="T9" fmla="*/ 44 h 456"/>
              <a:gd name="T10" fmla="*/ 180 w 455"/>
              <a:gd name="T11" fmla="*/ 224 h 456"/>
              <a:gd name="T12" fmla="*/ 0 w 455"/>
              <a:gd name="T13" fmla="*/ 411 h 456"/>
              <a:gd name="T14" fmla="*/ 43 w 455"/>
              <a:gd name="T15" fmla="*/ 455 h 456"/>
              <a:gd name="T16" fmla="*/ 230 w 455"/>
              <a:gd name="T17" fmla="*/ 274 h 456"/>
              <a:gd name="T18" fmla="*/ 411 w 455"/>
              <a:gd name="T19" fmla="*/ 455 h 456"/>
              <a:gd name="T20" fmla="*/ 454 w 455"/>
              <a:gd name="T21" fmla="*/ 411 h 456"/>
              <a:gd name="T22" fmla="*/ 274 w 455"/>
              <a:gd name="T23" fmla="*/ 224 h 456"/>
              <a:gd name="T24" fmla="*/ 454 w 455"/>
              <a:gd name="T25" fmla="*/ 4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5" h="456">
                <a:moveTo>
                  <a:pt x="454" y="44"/>
                </a:moveTo>
                <a:lnTo>
                  <a:pt x="411" y="0"/>
                </a:lnTo>
                <a:lnTo>
                  <a:pt x="230" y="181"/>
                </a:lnTo>
                <a:lnTo>
                  <a:pt x="43" y="0"/>
                </a:lnTo>
                <a:lnTo>
                  <a:pt x="0" y="44"/>
                </a:lnTo>
                <a:lnTo>
                  <a:pt x="180" y="224"/>
                </a:lnTo>
                <a:lnTo>
                  <a:pt x="0" y="411"/>
                </a:lnTo>
                <a:lnTo>
                  <a:pt x="43" y="455"/>
                </a:lnTo>
                <a:lnTo>
                  <a:pt x="230" y="274"/>
                </a:lnTo>
                <a:lnTo>
                  <a:pt x="411" y="455"/>
                </a:lnTo>
                <a:lnTo>
                  <a:pt x="454" y="411"/>
                </a:lnTo>
                <a:lnTo>
                  <a:pt x="274" y="224"/>
                </a:lnTo>
                <a:lnTo>
                  <a:pt x="454" y="44"/>
                </a:lnTo>
              </a:path>
            </a:pathLst>
          </a:custGeom>
          <a:solidFill>
            <a:srgbClr val="FF7C80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1" name="Freeform 12"/>
          <p:cNvSpPr>
            <a:spLocks noChangeArrowheads="1"/>
          </p:cNvSpPr>
          <p:nvPr/>
        </p:nvSpPr>
        <p:spPr bwMode="auto">
          <a:xfrm>
            <a:off x="4209696" y="6313339"/>
            <a:ext cx="191211" cy="191211"/>
          </a:xfrm>
          <a:custGeom>
            <a:avLst/>
            <a:gdLst>
              <a:gd name="T0" fmla="*/ 454 w 455"/>
              <a:gd name="T1" fmla="*/ 44 h 456"/>
              <a:gd name="T2" fmla="*/ 411 w 455"/>
              <a:gd name="T3" fmla="*/ 0 h 456"/>
              <a:gd name="T4" fmla="*/ 230 w 455"/>
              <a:gd name="T5" fmla="*/ 181 h 456"/>
              <a:gd name="T6" fmla="*/ 43 w 455"/>
              <a:gd name="T7" fmla="*/ 0 h 456"/>
              <a:gd name="T8" fmla="*/ 0 w 455"/>
              <a:gd name="T9" fmla="*/ 44 h 456"/>
              <a:gd name="T10" fmla="*/ 180 w 455"/>
              <a:gd name="T11" fmla="*/ 224 h 456"/>
              <a:gd name="T12" fmla="*/ 0 w 455"/>
              <a:gd name="T13" fmla="*/ 411 h 456"/>
              <a:gd name="T14" fmla="*/ 43 w 455"/>
              <a:gd name="T15" fmla="*/ 455 h 456"/>
              <a:gd name="T16" fmla="*/ 230 w 455"/>
              <a:gd name="T17" fmla="*/ 274 h 456"/>
              <a:gd name="T18" fmla="*/ 411 w 455"/>
              <a:gd name="T19" fmla="*/ 455 h 456"/>
              <a:gd name="T20" fmla="*/ 454 w 455"/>
              <a:gd name="T21" fmla="*/ 411 h 456"/>
              <a:gd name="T22" fmla="*/ 274 w 455"/>
              <a:gd name="T23" fmla="*/ 224 h 456"/>
              <a:gd name="T24" fmla="*/ 454 w 455"/>
              <a:gd name="T25" fmla="*/ 4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5" h="456">
                <a:moveTo>
                  <a:pt x="454" y="44"/>
                </a:moveTo>
                <a:lnTo>
                  <a:pt x="411" y="0"/>
                </a:lnTo>
                <a:lnTo>
                  <a:pt x="230" y="181"/>
                </a:lnTo>
                <a:lnTo>
                  <a:pt x="43" y="0"/>
                </a:lnTo>
                <a:lnTo>
                  <a:pt x="0" y="44"/>
                </a:lnTo>
                <a:lnTo>
                  <a:pt x="180" y="224"/>
                </a:lnTo>
                <a:lnTo>
                  <a:pt x="0" y="411"/>
                </a:lnTo>
                <a:lnTo>
                  <a:pt x="43" y="455"/>
                </a:lnTo>
                <a:lnTo>
                  <a:pt x="230" y="274"/>
                </a:lnTo>
                <a:lnTo>
                  <a:pt x="411" y="455"/>
                </a:lnTo>
                <a:lnTo>
                  <a:pt x="454" y="411"/>
                </a:lnTo>
                <a:lnTo>
                  <a:pt x="274" y="224"/>
                </a:lnTo>
                <a:lnTo>
                  <a:pt x="454" y="44"/>
                </a:lnTo>
              </a:path>
            </a:pathLst>
          </a:custGeom>
          <a:solidFill>
            <a:srgbClr val="FF7C80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2" name="Freeform 12"/>
          <p:cNvSpPr>
            <a:spLocks noChangeArrowheads="1"/>
          </p:cNvSpPr>
          <p:nvPr/>
        </p:nvSpPr>
        <p:spPr bwMode="auto">
          <a:xfrm>
            <a:off x="7840922" y="4881876"/>
            <a:ext cx="191211" cy="191211"/>
          </a:xfrm>
          <a:custGeom>
            <a:avLst/>
            <a:gdLst>
              <a:gd name="T0" fmla="*/ 454 w 455"/>
              <a:gd name="T1" fmla="*/ 44 h 456"/>
              <a:gd name="T2" fmla="*/ 411 w 455"/>
              <a:gd name="T3" fmla="*/ 0 h 456"/>
              <a:gd name="T4" fmla="*/ 230 w 455"/>
              <a:gd name="T5" fmla="*/ 181 h 456"/>
              <a:gd name="T6" fmla="*/ 43 w 455"/>
              <a:gd name="T7" fmla="*/ 0 h 456"/>
              <a:gd name="T8" fmla="*/ 0 w 455"/>
              <a:gd name="T9" fmla="*/ 44 h 456"/>
              <a:gd name="T10" fmla="*/ 180 w 455"/>
              <a:gd name="T11" fmla="*/ 224 h 456"/>
              <a:gd name="T12" fmla="*/ 0 w 455"/>
              <a:gd name="T13" fmla="*/ 411 h 456"/>
              <a:gd name="T14" fmla="*/ 43 w 455"/>
              <a:gd name="T15" fmla="*/ 455 h 456"/>
              <a:gd name="T16" fmla="*/ 230 w 455"/>
              <a:gd name="T17" fmla="*/ 274 h 456"/>
              <a:gd name="T18" fmla="*/ 411 w 455"/>
              <a:gd name="T19" fmla="*/ 455 h 456"/>
              <a:gd name="T20" fmla="*/ 454 w 455"/>
              <a:gd name="T21" fmla="*/ 411 h 456"/>
              <a:gd name="T22" fmla="*/ 274 w 455"/>
              <a:gd name="T23" fmla="*/ 224 h 456"/>
              <a:gd name="T24" fmla="*/ 454 w 455"/>
              <a:gd name="T25" fmla="*/ 4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5" h="456">
                <a:moveTo>
                  <a:pt x="454" y="44"/>
                </a:moveTo>
                <a:lnTo>
                  <a:pt x="411" y="0"/>
                </a:lnTo>
                <a:lnTo>
                  <a:pt x="230" y="181"/>
                </a:lnTo>
                <a:lnTo>
                  <a:pt x="43" y="0"/>
                </a:lnTo>
                <a:lnTo>
                  <a:pt x="0" y="44"/>
                </a:lnTo>
                <a:lnTo>
                  <a:pt x="180" y="224"/>
                </a:lnTo>
                <a:lnTo>
                  <a:pt x="0" y="411"/>
                </a:lnTo>
                <a:lnTo>
                  <a:pt x="43" y="455"/>
                </a:lnTo>
                <a:lnTo>
                  <a:pt x="230" y="274"/>
                </a:lnTo>
                <a:lnTo>
                  <a:pt x="411" y="455"/>
                </a:lnTo>
                <a:lnTo>
                  <a:pt x="454" y="411"/>
                </a:lnTo>
                <a:lnTo>
                  <a:pt x="274" y="224"/>
                </a:lnTo>
                <a:lnTo>
                  <a:pt x="454" y="44"/>
                </a:lnTo>
              </a:path>
            </a:pathLst>
          </a:custGeom>
          <a:solidFill>
            <a:srgbClr val="FF7C80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3" name="Freeform 12"/>
          <p:cNvSpPr>
            <a:spLocks noChangeArrowheads="1"/>
          </p:cNvSpPr>
          <p:nvPr/>
        </p:nvSpPr>
        <p:spPr bwMode="auto">
          <a:xfrm>
            <a:off x="6038495" y="6313339"/>
            <a:ext cx="191211" cy="191211"/>
          </a:xfrm>
          <a:custGeom>
            <a:avLst/>
            <a:gdLst>
              <a:gd name="T0" fmla="*/ 454 w 455"/>
              <a:gd name="T1" fmla="*/ 44 h 456"/>
              <a:gd name="T2" fmla="*/ 411 w 455"/>
              <a:gd name="T3" fmla="*/ 0 h 456"/>
              <a:gd name="T4" fmla="*/ 230 w 455"/>
              <a:gd name="T5" fmla="*/ 181 h 456"/>
              <a:gd name="T6" fmla="*/ 43 w 455"/>
              <a:gd name="T7" fmla="*/ 0 h 456"/>
              <a:gd name="T8" fmla="*/ 0 w 455"/>
              <a:gd name="T9" fmla="*/ 44 h 456"/>
              <a:gd name="T10" fmla="*/ 180 w 455"/>
              <a:gd name="T11" fmla="*/ 224 h 456"/>
              <a:gd name="T12" fmla="*/ 0 w 455"/>
              <a:gd name="T13" fmla="*/ 411 h 456"/>
              <a:gd name="T14" fmla="*/ 43 w 455"/>
              <a:gd name="T15" fmla="*/ 455 h 456"/>
              <a:gd name="T16" fmla="*/ 230 w 455"/>
              <a:gd name="T17" fmla="*/ 274 h 456"/>
              <a:gd name="T18" fmla="*/ 411 w 455"/>
              <a:gd name="T19" fmla="*/ 455 h 456"/>
              <a:gd name="T20" fmla="*/ 454 w 455"/>
              <a:gd name="T21" fmla="*/ 411 h 456"/>
              <a:gd name="T22" fmla="*/ 274 w 455"/>
              <a:gd name="T23" fmla="*/ 224 h 456"/>
              <a:gd name="T24" fmla="*/ 454 w 455"/>
              <a:gd name="T25" fmla="*/ 4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5" h="456">
                <a:moveTo>
                  <a:pt x="454" y="44"/>
                </a:moveTo>
                <a:lnTo>
                  <a:pt x="411" y="0"/>
                </a:lnTo>
                <a:lnTo>
                  <a:pt x="230" y="181"/>
                </a:lnTo>
                <a:lnTo>
                  <a:pt x="43" y="0"/>
                </a:lnTo>
                <a:lnTo>
                  <a:pt x="0" y="44"/>
                </a:lnTo>
                <a:lnTo>
                  <a:pt x="180" y="224"/>
                </a:lnTo>
                <a:lnTo>
                  <a:pt x="0" y="411"/>
                </a:lnTo>
                <a:lnTo>
                  <a:pt x="43" y="455"/>
                </a:lnTo>
                <a:lnTo>
                  <a:pt x="230" y="274"/>
                </a:lnTo>
                <a:lnTo>
                  <a:pt x="411" y="455"/>
                </a:lnTo>
                <a:lnTo>
                  <a:pt x="454" y="411"/>
                </a:lnTo>
                <a:lnTo>
                  <a:pt x="274" y="224"/>
                </a:lnTo>
                <a:lnTo>
                  <a:pt x="454" y="44"/>
                </a:lnTo>
              </a:path>
            </a:pathLst>
          </a:custGeom>
          <a:solidFill>
            <a:srgbClr val="FF7C80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5" name="Freeform 12"/>
          <p:cNvSpPr>
            <a:spLocks noChangeArrowheads="1"/>
          </p:cNvSpPr>
          <p:nvPr/>
        </p:nvSpPr>
        <p:spPr bwMode="auto">
          <a:xfrm>
            <a:off x="9653234" y="6311310"/>
            <a:ext cx="191211" cy="191211"/>
          </a:xfrm>
          <a:custGeom>
            <a:avLst/>
            <a:gdLst>
              <a:gd name="T0" fmla="*/ 454 w 455"/>
              <a:gd name="T1" fmla="*/ 44 h 456"/>
              <a:gd name="T2" fmla="*/ 411 w 455"/>
              <a:gd name="T3" fmla="*/ 0 h 456"/>
              <a:gd name="T4" fmla="*/ 230 w 455"/>
              <a:gd name="T5" fmla="*/ 181 h 456"/>
              <a:gd name="T6" fmla="*/ 43 w 455"/>
              <a:gd name="T7" fmla="*/ 0 h 456"/>
              <a:gd name="T8" fmla="*/ 0 w 455"/>
              <a:gd name="T9" fmla="*/ 44 h 456"/>
              <a:gd name="T10" fmla="*/ 180 w 455"/>
              <a:gd name="T11" fmla="*/ 224 h 456"/>
              <a:gd name="T12" fmla="*/ 0 w 455"/>
              <a:gd name="T13" fmla="*/ 411 h 456"/>
              <a:gd name="T14" fmla="*/ 43 w 455"/>
              <a:gd name="T15" fmla="*/ 455 h 456"/>
              <a:gd name="T16" fmla="*/ 230 w 455"/>
              <a:gd name="T17" fmla="*/ 274 h 456"/>
              <a:gd name="T18" fmla="*/ 411 w 455"/>
              <a:gd name="T19" fmla="*/ 455 h 456"/>
              <a:gd name="T20" fmla="*/ 454 w 455"/>
              <a:gd name="T21" fmla="*/ 411 h 456"/>
              <a:gd name="T22" fmla="*/ 274 w 455"/>
              <a:gd name="T23" fmla="*/ 224 h 456"/>
              <a:gd name="T24" fmla="*/ 454 w 455"/>
              <a:gd name="T25" fmla="*/ 4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5" h="456">
                <a:moveTo>
                  <a:pt x="454" y="44"/>
                </a:moveTo>
                <a:lnTo>
                  <a:pt x="411" y="0"/>
                </a:lnTo>
                <a:lnTo>
                  <a:pt x="230" y="181"/>
                </a:lnTo>
                <a:lnTo>
                  <a:pt x="43" y="0"/>
                </a:lnTo>
                <a:lnTo>
                  <a:pt x="0" y="44"/>
                </a:lnTo>
                <a:lnTo>
                  <a:pt x="180" y="224"/>
                </a:lnTo>
                <a:lnTo>
                  <a:pt x="0" y="411"/>
                </a:lnTo>
                <a:lnTo>
                  <a:pt x="43" y="455"/>
                </a:lnTo>
                <a:lnTo>
                  <a:pt x="230" y="274"/>
                </a:lnTo>
                <a:lnTo>
                  <a:pt x="411" y="455"/>
                </a:lnTo>
                <a:lnTo>
                  <a:pt x="454" y="411"/>
                </a:lnTo>
                <a:lnTo>
                  <a:pt x="274" y="224"/>
                </a:lnTo>
                <a:lnTo>
                  <a:pt x="454" y="44"/>
                </a:lnTo>
              </a:path>
            </a:pathLst>
          </a:custGeom>
          <a:solidFill>
            <a:srgbClr val="FF7C80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8" name="Freeform 12"/>
          <p:cNvSpPr>
            <a:spLocks noChangeArrowheads="1"/>
          </p:cNvSpPr>
          <p:nvPr/>
        </p:nvSpPr>
        <p:spPr bwMode="auto">
          <a:xfrm>
            <a:off x="7840922" y="6311310"/>
            <a:ext cx="191211" cy="191211"/>
          </a:xfrm>
          <a:custGeom>
            <a:avLst/>
            <a:gdLst>
              <a:gd name="T0" fmla="*/ 454 w 455"/>
              <a:gd name="T1" fmla="*/ 44 h 456"/>
              <a:gd name="T2" fmla="*/ 411 w 455"/>
              <a:gd name="T3" fmla="*/ 0 h 456"/>
              <a:gd name="T4" fmla="*/ 230 w 455"/>
              <a:gd name="T5" fmla="*/ 181 h 456"/>
              <a:gd name="T6" fmla="*/ 43 w 455"/>
              <a:gd name="T7" fmla="*/ 0 h 456"/>
              <a:gd name="T8" fmla="*/ 0 w 455"/>
              <a:gd name="T9" fmla="*/ 44 h 456"/>
              <a:gd name="T10" fmla="*/ 180 w 455"/>
              <a:gd name="T11" fmla="*/ 224 h 456"/>
              <a:gd name="T12" fmla="*/ 0 w 455"/>
              <a:gd name="T13" fmla="*/ 411 h 456"/>
              <a:gd name="T14" fmla="*/ 43 w 455"/>
              <a:gd name="T15" fmla="*/ 455 h 456"/>
              <a:gd name="T16" fmla="*/ 230 w 455"/>
              <a:gd name="T17" fmla="*/ 274 h 456"/>
              <a:gd name="T18" fmla="*/ 411 w 455"/>
              <a:gd name="T19" fmla="*/ 455 h 456"/>
              <a:gd name="T20" fmla="*/ 454 w 455"/>
              <a:gd name="T21" fmla="*/ 411 h 456"/>
              <a:gd name="T22" fmla="*/ 274 w 455"/>
              <a:gd name="T23" fmla="*/ 224 h 456"/>
              <a:gd name="T24" fmla="*/ 454 w 455"/>
              <a:gd name="T25" fmla="*/ 4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5" h="456">
                <a:moveTo>
                  <a:pt x="454" y="44"/>
                </a:moveTo>
                <a:lnTo>
                  <a:pt x="411" y="0"/>
                </a:lnTo>
                <a:lnTo>
                  <a:pt x="230" y="181"/>
                </a:lnTo>
                <a:lnTo>
                  <a:pt x="43" y="0"/>
                </a:lnTo>
                <a:lnTo>
                  <a:pt x="0" y="44"/>
                </a:lnTo>
                <a:lnTo>
                  <a:pt x="180" y="224"/>
                </a:lnTo>
                <a:lnTo>
                  <a:pt x="0" y="411"/>
                </a:lnTo>
                <a:lnTo>
                  <a:pt x="43" y="455"/>
                </a:lnTo>
                <a:lnTo>
                  <a:pt x="230" y="274"/>
                </a:lnTo>
                <a:lnTo>
                  <a:pt x="411" y="455"/>
                </a:lnTo>
                <a:lnTo>
                  <a:pt x="454" y="411"/>
                </a:lnTo>
                <a:lnTo>
                  <a:pt x="274" y="224"/>
                </a:lnTo>
                <a:lnTo>
                  <a:pt x="454" y="44"/>
                </a:lnTo>
              </a:path>
            </a:pathLst>
          </a:custGeom>
          <a:solidFill>
            <a:srgbClr val="FF7C80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9" name="Freeform 12"/>
          <p:cNvSpPr>
            <a:spLocks noChangeArrowheads="1"/>
          </p:cNvSpPr>
          <p:nvPr/>
        </p:nvSpPr>
        <p:spPr bwMode="auto">
          <a:xfrm>
            <a:off x="7840922" y="5888648"/>
            <a:ext cx="191211" cy="191211"/>
          </a:xfrm>
          <a:custGeom>
            <a:avLst/>
            <a:gdLst>
              <a:gd name="T0" fmla="*/ 454 w 455"/>
              <a:gd name="T1" fmla="*/ 44 h 456"/>
              <a:gd name="T2" fmla="*/ 411 w 455"/>
              <a:gd name="T3" fmla="*/ 0 h 456"/>
              <a:gd name="T4" fmla="*/ 230 w 455"/>
              <a:gd name="T5" fmla="*/ 181 h 456"/>
              <a:gd name="T6" fmla="*/ 43 w 455"/>
              <a:gd name="T7" fmla="*/ 0 h 456"/>
              <a:gd name="T8" fmla="*/ 0 w 455"/>
              <a:gd name="T9" fmla="*/ 44 h 456"/>
              <a:gd name="T10" fmla="*/ 180 w 455"/>
              <a:gd name="T11" fmla="*/ 224 h 456"/>
              <a:gd name="T12" fmla="*/ 0 w 455"/>
              <a:gd name="T13" fmla="*/ 411 h 456"/>
              <a:gd name="T14" fmla="*/ 43 w 455"/>
              <a:gd name="T15" fmla="*/ 455 h 456"/>
              <a:gd name="T16" fmla="*/ 230 w 455"/>
              <a:gd name="T17" fmla="*/ 274 h 456"/>
              <a:gd name="T18" fmla="*/ 411 w 455"/>
              <a:gd name="T19" fmla="*/ 455 h 456"/>
              <a:gd name="T20" fmla="*/ 454 w 455"/>
              <a:gd name="T21" fmla="*/ 411 h 456"/>
              <a:gd name="T22" fmla="*/ 274 w 455"/>
              <a:gd name="T23" fmla="*/ 224 h 456"/>
              <a:gd name="T24" fmla="*/ 454 w 455"/>
              <a:gd name="T25" fmla="*/ 4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5" h="456">
                <a:moveTo>
                  <a:pt x="454" y="44"/>
                </a:moveTo>
                <a:lnTo>
                  <a:pt x="411" y="0"/>
                </a:lnTo>
                <a:lnTo>
                  <a:pt x="230" y="181"/>
                </a:lnTo>
                <a:lnTo>
                  <a:pt x="43" y="0"/>
                </a:lnTo>
                <a:lnTo>
                  <a:pt x="0" y="44"/>
                </a:lnTo>
                <a:lnTo>
                  <a:pt x="180" y="224"/>
                </a:lnTo>
                <a:lnTo>
                  <a:pt x="0" y="411"/>
                </a:lnTo>
                <a:lnTo>
                  <a:pt x="43" y="455"/>
                </a:lnTo>
                <a:lnTo>
                  <a:pt x="230" y="274"/>
                </a:lnTo>
                <a:lnTo>
                  <a:pt x="411" y="455"/>
                </a:lnTo>
                <a:lnTo>
                  <a:pt x="454" y="411"/>
                </a:lnTo>
                <a:lnTo>
                  <a:pt x="274" y="224"/>
                </a:lnTo>
                <a:lnTo>
                  <a:pt x="454" y="44"/>
                </a:lnTo>
              </a:path>
            </a:pathLst>
          </a:custGeom>
          <a:solidFill>
            <a:srgbClr val="FF7C80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1" name="Freeform 12"/>
          <p:cNvSpPr>
            <a:spLocks noChangeArrowheads="1"/>
          </p:cNvSpPr>
          <p:nvPr/>
        </p:nvSpPr>
        <p:spPr bwMode="auto">
          <a:xfrm>
            <a:off x="7839014" y="5575842"/>
            <a:ext cx="191211" cy="191211"/>
          </a:xfrm>
          <a:custGeom>
            <a:avLst/>
            <a:gdLst>
              <a:gd name="T0" fmla="*/ 454 w 455"/>
              <a:gd name="T1" fmla="*/ 44 h 456"/>
              <a:gd name="T2" fmla="*/ 411 w 455"/>
              <a:gd name="T3" fmla="*/ 0 h 456"/>
              <a:gd name="T4" fmla="*/ 230 w 455"/>
              <a:gd name="T5" fmla="*/ 181 h 456"/>
              <a:gd name="T6" fmla="*/ 43 w 455"/>
              <a:gd name="T7" fmla="*/ 0 h 456"/>
              <a:gd name="T8" fmla="*/ 0 w 455"/>
              <a:gd name="T9" fmla="*/ 44 h 456"/>
              <a:gd name="T10" fmla="*/ 180 w 455"/>
              <a:gd name="T11" fmla="*/ 224 h 456"/>
              <a:gd name="T12" fmla="*/ 0 w 455"/>
              <a:gd name="T13" fmla="*/ 411 h 456"/>
              <a:gd name="T14" fmla="*/ 43 w 455"/>
              <a:gd name="T15" fmla="*/ 455 h 456"/>
              <a:gd name="T16" fmla="*/ 230 w 455"/>
              <a:gd name="T17" fmla="*/ 274 h 456"/>
              <a:gd name="T18" fmla="*/ 411 w 455"/>
              <a:gd name="T19" fmla="*/ 455 h 456"/>
              <a:gd name="T20" fmla="*/ 454 w 455"/>
              <a:gd name="T21" fmla="*/ 411 h 456"/>
              <a:gd name="T22" fmla="*/ 274 w 455"/>
              <a:gd name="T23" fmla="*/ 224 h 456"/>
              <a:gd name="T24" fmla="*/ 454 w 455"/>
              <a:gd name="T25" fmla="*/ 4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5" h="456">
                <a:moveTo>
                  <a:pt x="454" y="44"/>
                </a:moveTo>
                <a:lnTo>
                  <a:pt x="411" y="0"/>
                </a:lnTo>
                <a:lnTo>
                  <a:pt x="230" y="181"/>
                </a:lnTo>
                <a:lnTo>
                  <a:pt x="43" y="0"/>
                </a:lnTo>
                <a:lnTo>
                  <a:pt x="0" y="44"/>
                </a:lnTo>
                <a:lnTo>
                  <a:pt x="180" y="224"/>
                </a:lnTo>
                <a:lnTo>
                  <a:pt x="0" y="411"/>
                </a:lnTo>
                <a:lnTo>
                  <a:pt x="43" y="455"/>
                </a:lnTo>
                <a:lnTo>
                  <a:pt x="230" y="274"/>
                </a:lnTo>
                <a:lnTo>
                  <a:pt x="411" y="455"/>
                </a:lnTo>
                <a:lnTo>
                  <a:pt x="454" y="411"/>
                </a:lnTo>
                <a:lnTo>
                  <a:pt x="274" y="224"/>
                </a:lnTo>
                <a:lnTo>
                  <a:pt x="454" y="44"/>
                </a:lnTo>
              </a:path>
            </a:pathLst>
          </a:custGeom>
          <a:solidFill>
            <a:srgbClr val="FF7C80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2" name="Freeform 12"/>
          <p:cNvSpPr>
            <a:spLocks noChangeArrowheads="1"/>
          </p:cNvSpPr>
          <p:nvPr/>
        </p:nvSpPr>
        <p:spPr bwMode="auto">
          <a:xfrm>
            <a:off x="6038494" y="5575843"/>
            <a:ext cx="191211" cy="191211"/>
          </a:xfrm>
          <a:custGeom>
            <a:avLst/>
            <a:gdLst>
              <a:gd name="T0" fmla="*/ 454 w 455"/>
              <a:gd name="T1" fmla="*/ 44 h 456"/>
              <a:gd name="T2" fmla="*/ 411 w 455"/>
              <a:gd name="T3" fmla="*/ 0 h 456"/>
              <a:gd name="T4" fmla="*/ 230 w 455"/>
              <a:gd name="T5" fmla="*/ 181 h 456"/>
              <a:gd name="T6" fmla="*/ 43 w 455"/>
              <a:gd name="T7" fmla="*/ 0 h 456"/>
              <a:gd name="T8" fmla="*/ 0 w 455"/>
              <a:gd name="T9" fmla="*/ 44 h 456"/>
              <a:gd name="T10" fmla="*/ 180 w 455"/>
              <a:gd name="T11" fmla="*/ 224 h 456"/>
              <a:gd name="T12" fmla="*/ 0 w 455"/>
              <a:gd name="T13" fmla="*/ 411 h 456"/>
              <a:gd name="T14" fmla="*/ 43 w 455"/>
              <a:gd name="T15" fmla="*/ 455 h 456"/>
              <a:gd name="T16" fmla="*/ 230 w 455"/>
              <a:gd name="T17" fmla="*/ 274 h 456"/>
              <a:gd name="T18" fmla="*/ 411 w 455"/>
              <a:gd name="T19" fmla="*/ 455 h 456"/>
              <a:gd name="T20" fmla="*/ 454 w 455"/>
              <a:gd name="T21" fmla="*/ 411 h 456"/>
              <a:gd name="T22" fmla="*/ 274 w 455"/>
              <a:gd name="T23" fmla="*/ 224 h 456"/>
              <a:gd name="T24" fmla="*/ 454 w 455"/>
              <a:gd name="T25" fmla="*/ 4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5" h="456">
                <a:moveTo>
                  <a:pt x="454" y="44"/>
                </a:moveTo>
                <a:lnTo>
                  <a:pt x="411" y="0"/>
                </a:lnTo>
                <a:lnTo>
                  <a:pt x="230" y="181"/>
                </a:lnTo>
                <a:lnTo>
                  <a:pt x="43" y="0"/>
                </a:lnTo>
                <a:lnTo>
                  <a:pt x="0" y="44"/>
                </a:lnTo>
                <a:lnTo>
                  <a:pt x="180" y="224"/>
                </a:lnTo>
                <a:lnTo>
                  <a:pt x="0" y="411"/>
                </a:lnTo>
                <a:lnTo>
                  <a:pt x="43" y="455"/>
                </a:lnTo>
                <a:lnTo>
                  <a:pt x="230" y="274"/>
                </a:lnTo>
                <a:lnTo>
                  <a:pt x="411" y="455"/>
                </a:lnTo>
                <a:lnTo>
                  <a:pt x="454" y="411"/>
                </a:lnTo>
                <a:lnTo>
                  <a:pt x="274" y="224"/>
                </a:lnTo>
                <a:lnTo>
                  <a:pt x="454" y="44"/>
                </a:lnTo>
              </a:path>
            </a:pathLst>
          </a:custGeom>
          <a:solidFill>
            <a:srgbClr val="FF7C80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baseline="-25000" dirty="0"/>
          </a:p>
        </p:txBody>
      </p:sp>
      <p:sp>
        <p:nvSpPr>
          <p:cNvPr id="63" name="Freeform 12"/>
          <p:cNvSpPr>
            <a:spLocks noChangeArrowheads="1"/>
          </p:cNvSpPr>
          <p:nvPr/>
        </p:nvSpPr>
        <p:spPr bwMode="auto">
          <a:xfrm>
            <a:off x="9656688" y="5570521"/>
            <a:ext cx="191211" cy="191211"/>
          </a:xfrm>
          <a:custGeom>
            <a:avLst/>
            <a:gdLst>
              <a:gd name="T0" fmla="*/ 454 w 455"/>
              <a:gd name="T1" fmla="*/ 44 h 456"/>
              <a:gd name="T2" fmla="*/ 411 w 455"/>
              <a:gd name="T3" fmla="*/ 0 h 456"/>
              <a:gd name="T4" fmla="*/ 230 w 455"/>
              <a:gd name="T5" fmla="*/ 181 h 456"/>
              <a:gd name="T6" fmla="*/ 43 w 455"/>
              <a:gd name="T7" fmla="*/ 0 h 456"/>
              <a:gd name="T8" fmla="*/ 0 w 455"/>
              <a:gd name="T9" fmla="*/ 44 h 456"/>
              <a:gd name="T10" fmla="*/ 180 w 455"/>
              <a:gd name="T11" fmla="*/ 224 h 456"/>
              <a:gd name="T12" fmla="*/ 0 w 455"/>
              <a:gd name="T13" fmla="*/ 411 h 456"/>
              <a:gd name="T14" fmla="*/ 43 w 455"/>
              <a:gd name="T15" fmla="*/ 455 h 456"/>
              <a:gd name="T16" fmla="*/ 230 w 455"/>
              <a:gd name="T17" fmla="*/ 274 h 456"/>
              <a:gd name="T18" fmla="*/ 411 w 455"/>
              <a:gd name="T19" fmla="*/ 455 h 456"/>
              <a:gd name="T20" fmla="*/ 454 w 455"/>
              <a:gd name="T21" fmla="*/ 411 h 456"/>
              <a:gd name="T22" fmla="*/ 274 w 455"/>
              <a:gd name="T23" fmla="*/ 224 h 456"/>
              <a:gd name="T24" fmla="*/ 454 w 455"/>
              <a:gd name="T25" fmla="*/ 4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5" h="456">
                <a:moveTo>
                  <a:pt x="454" y="44"/>
                </a:moveTo>
                <a:lnTo>
                  <a:pt x="411" y="0"/>
                </a:lnTo>
                <a:lnTo>
                  <a:pt x="230" y="181"/>
                </a:lnTo>
                <a:lnTo>
                  <a:pt x="43" y="0"/>
                </a:lnTo>
                <a:lnTo>
                  <a:pt x="0" y="44"/>
                </a:lnTo>
                <a:lnTo>
                  <a:pt x="180" y="224"/>
                </a:lnTo>
                <a:lnTo>
                  <a:pt x="0" y="411"/>
                </a:lnTo>
                <a:lnTo>
                  <a:pt x="43" y="455"/>
                </a:lnTo>
                <a:lnTo>
                  <a:pt x="230" y="274"/>
                </a:lnTo>
                <a:lnTo>
                  <a:pt x="411" y="455"/>
                </a:lnTo>
                <a:lnTo>
                  <a:pt x="454" y="411"/>
                </a:lnTo>
                <a:lnTo>
                  <a:pt x="274" y="224"/>
                </a:lnTo>
                <a:lnTo>
                  <a:pt x="454" y="44"/>
                </a:lnTo>
              </a:path>
            </a:pathLst>
          </a:custGeom>
          <a:solidFill>
            <a:srgbClr val="FF7C80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4" name="Freeform 12"/>
          <p:cNvSpPr>
            <a:spLocks noChangeArrowheads="1"/>
          </p:cNvSpPr>
          <p:nvPr/>
        </p:nvSpPr>
        <p:spPr bwMode="auto">
          <a:xfrm>
            <a:off x="6019443" y="5228859"/>
            <a:ext cx="191211" cy="191211"/>
          </a:xfrm>
          <a:custGeom>
            <a:avLst/>
            <a:gdLst>
              <a:gd name="T0" fmla="*/ 454 w 455"/>
              <a:gd name="T1" fmla="*/ 44 h 456"/>
              <a:gd name="T2" fmla="*/ 411 w 455"/>
              <a:gd name="T3" fmla="*/ 0 h 456"/>
              <a:gd name="T4" fmla="*/ 230 w 455"/>
              <a:gd name="T5" fmla="*/ 181 h 456"/>
              <a:gd name="T6" fmla="*/ 43 w 455"/>
              <a:gd name="T7" fmla="*/ 0 h 456"/>
              <a:gd name="T8" fmla="*/ 0 w 455"/>
              <a:gd name="T9" fmla="*/ 44 h 456"/>
              <a:gd name="T10" fmla="*/ 180 w 455"/>
              <a:gd name="T11" fmla="*/ 224 h 456"/>
              <a:gd name="T12" fmla="*/ 0 w 455"/>
              <a:gd name="T13" fmla="*/ 411 h 456"/>
              <a:gd name="T14" fmla="*/ 43 w 455"/>
              <a:gd name="T15" fmla="*/ 455 h 456"/>
              <a:gd name="T16" fmla="*/ 230 w 455"/>
              <a:gd name="T17" fmla="*/ 274 h 456"/>
              <a:gd name="T18" fmla="*/ 411 w 455"/>
              <a:gd name="T19" fmla="*/ 455 h 456"/>
              <a:gd name="T20" fmla="*/ 454 w 455"/>
              <a:gd name="T21" fmla="*/ 411 h 456"/>
              <a:gd name="T22" fmla="*/ 274 w 455"/>
              <a:gd name="T23" fmla="*/ 224 h 456"/>
              <a:gd name="T24" fmla="*/ 454 w 455"/>
              <a:gd name="T25" fmla="*/ 4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5" h="456">
                <a:moveTo>
                  <a:pt x="454" y="44"/>
                </a:moveTo>
                <a:lnTo>
                  <a:pt x="411" y="0"/>
                </a:lnTo>
                <a:lnTo>
                  <a:pt x="230" y="181"/>
                </a:lnTo>
                <a:lnTo>
                  <a:pt x="43" y="0"/>
                </a:lnTo>
                <a:lnTo>
                  <a:pt x="0" y="44"/>
                </a:lnTo>
                <a:lnTo>
                  <a:pt x="180" y="224"/>
                </a:lnTo>
                <a:lnTo>
                  <a:pt x="0" y="411"/>
                </a:lnTo>
                <a:lnTo>
                  <a:pt x="43" y="455"/>
                </a:lnTo>
                <a:lnTo>
                  <a:pt x="230" y="274"/>
                </a:lnTo>
                <a:lnTo>
                  <a:pt x="411" y="455"/>
                </a:lnTo>
                <a:lnTo>
                  <a:pt x="454" y="411"/>
                </a:lnTo>
                <a:lnTo>
                  <a:pt x="274" y="224"/>
                </a:lnTo>
                <a:lnTo>
                  <a:pt x="454" y="44"/>
                </a:lnTo>
              </a:path>
            </a:pathLst>
          </a:custGeom>
          <a:solidFill>
            <a:srgbClr val="FF7C80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5" name="Freeform 12"/>
          <p:cNvSpPr>
            <a:spLocks noChangeArrowheads="1"/>
          </p:cNvSpPr>
          <p:nvPr/>
        </p:nvSpPr>
        <p:spPr bwMode="auto">
          <a:xfrm>
            <a:off x="7839014" y="5213608"/>
            <a:ext cx="191211" cy="191211"/>
          </a:xfrm>
          <a:custGeom>
            <a:avLst/>
            <a:gdLst>
              <a:gd name="T0" fmla="*/ 454 w 455"/>
              <a:gd name="T1" fmla="*/ 44 h 456"/>
              <a:gd name="T2" fmla="*/ 411 w 455"/>
              <a:gd name="T3" fmla="*/ 0 h 456"/>
              <a:gd name="T4" fmla="*/ 230 w 455"/>
              <a:gd name="T5" fmla="*/ 181 h 456"/>
              <a:gd name="T6" fmla="*/ 43 w 455"/>
              <a:gd name="T7" fmla="*/ 0 h 456"/>
              <a:gd name="T8" fmla="*/ 0 w 455"/>
              <a:gd name="T9" fmla="*/ 44 h 456"/>
              <a:gd name="T10" fmla="*/ 180 w 455"/>
              <a:gd name="T11" fmla="*/ 224 h 456"/>
              <a:gd name="T12" fmla="*/ 0 w 455"/>
              <a:gd name="T13" fmla="*/ 411 h 456"/>
              <a:gd name="T14" fmla="*/ 43 w 455"/>
              <a:gd name="T15" fmla="*/ 455 h 456"/>
              <a:gd name="T16" fmla="*/ 230 w 455"/>
              <a:gd name="T17" fmla="*/ 274 h 456"/>
              <a:gd name="T18" fmla="*/ 411 w 455"/>
              <a:gd name="T19" fmla="*/ 455 h 456"/>
              <a:gd name="T20" fmla="*/ 454 w 455"/>
              <a:gd name="T21" fmla="*/ 411 h 456"/>
              <a:gd name="T22" fmla="*/ 274 w 455"/>
              <a:gd name="T23" fmla="*/ 224 h 456"/>
              <a:gd name="T24" fmla="*/ 454 w 455"/>
              <a:gd name="T25" fmla="*/ 4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5" h="456">
                <a:moveTo>
                  <a:pt x="454" y="44"/>
                </a:moveTo>
                <a:lnTo>
                  <a:pt x="411" y="0"/>
                </a:lnTo>
                <a:lnTo>
                  <a:pt x="230" y="181"/>
                </a:lnTo>
                <a:lnTo>
                  <a:pt x="43" y="0"/>
                </a:lnTo>
                <a:lnTo>
                  <a:pt x="0" y="44"/>
                </a:lnTo>
                <a:lnTo>
                  <a:pt x="180" y="224"/>
                </a:lnTo>
                <a:lnTo>
                  <a:pt x="0" y="411"/>
                </a:lnTo>
                <a:lnTo>
                  <a:pt x="43" y="455"/>
                </a:lnTo>
                <a:lnTo>
                  <a:pt x="230" y="274"/>
                </a:lnTo>
                <a:lnTo>
                  <a:pt x="411" y="455"/>
                </a:lnTo>
                <a:lnTo>
                  <a:pt x="454" y="411"/>
                </a:lnTo>
                <a:lnTo>
                  <a:pt x="274" y="224"/>
                </a:lnTo>
                <a:lnTo>
                  <a:pt x="454" y="44"/>
                </a:lnTo>
              </a:path>
            </a:pathLst>
          </a:custGeom>
          <a:solidFill>
            <a:srgbClr val="FF7C80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6" name="Freeform 12"/>
          <p:cNvSpPr>
            <a:spLocks noChangeArrowheads="1"/>
          </p:cNvSpPr>
          <p:nvPr/>
        </p:nvSpPr>
        <p:spPr bwMode="auto">
          <a:xfrm>
            <a:off x="9656688" y="5228859"/>
            <a:ext cx="191211" cy="191211"/>
          </a:xfrm>
          <a:custGeom>
            <a:avLst/>
            <a:gdLst>
              <a:gd name="T0" fmla="*/ 454 w 455"/>
              <a:gd name="T1" fmla="*/ 44 h 456"/>
              <a:gd name="T2" fmla="*/ 411 w 455"/>
              <a:gd name="T3" fmla="*/ 0 h 456"/>
              <a:gd name="T4" fmla="*/ 230 w 455"/>
              <a:gd name="T5" fmla="*/ 181 h 456"/>
              <a:gd name="T6" fmla="*/ 43 w 455"/>
              <a:gd name="T7" fmla="*/ 0 h 456"/>
              <a:gd name="T8" fmla="*/ 0 w 455"/>
              <a:gd name="T9" fmla="*/ 44 h 456"/>
              <a:gd name="T10" fmla="*/ 180 w 455"/>
              <a:gd name="T11" fmla="*/ 224 h 456"/>
              <a:gd name="T12" fmla="*/ 0 w 455"/>
              <a:gd name="T13" fmla="*/ 411 h 456"/>
              <a:gd name="T14" fmla="*/ 43 w 455"/>
              <a:gd name="T15" fmla="*/ 455 h 456"/>
              <a:gd name="T16" fmla="*/ 230 w 455"/>
              <a:gd name="T17" fmla="*/ 274 h 456"/>
              <a:gd name="T18" fmla="*/ 411 w 455"/>
              <a:gd name="T19" fmla="*/ 455 h 456"/>
              <a:gd name="T20" fmla="*/ 454 w 455"/>
              <a:gd name="T21" fmla="*/ 411 h 456"/>
              <a:gd name="T22" fmla="*/ 274 w 455"/>
              <a:gd name="T23" fmla="*/ 224 h 456"/>
              <a:gd name="T24" fmla="*/ 454 w 455"/>
              <a:gd name="T25" fmla="*/ 4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5" h="456">
                <a:moveTo>
                  <a:pt x="454" y="44"/>
                </a:moveTo>
                <a:lnTo>
                  <a:pt x="411" y="0"/>
                </a:lnTo>
                <a:lnTo>
                  <a:pt x="230" y="181"/>
                </a:lnTo>
                <a:lnTo>
                  <a:pt x="43" y="0"/>
                </a:lnTo>
                <a:lnTo>
                  <a:pt x="0" y="44"/>
                </a:lnTo>
                <a:lnTo>
                  <a:pt x="180" y="224"/>
                </a:lnTo>
                <a:lnTo>
                  <a:pt x="0" y="411"/>
                </a:lnTo>
                <a:lnTo>
                  <a:pt x="43" y="455"/>
                </a:lnTo>
                <a:lnTo>
                  <a:pt x="230" y="274"/>
                </a:lnTo>
                <a:lnTo>
                  <a:pt x="411" y="455"/>
                </a:lnTo>
                <a:lnTo>
                  <a:pt x="454" y="411"/>
                </a:lnTo>
                <a:lnTo>
                  <a:pt x="274" y="224"/>
                </a:lnTo>
                <a:lnTo>
                  <a:pt x="454" y="44"/>
                </a:lnTo>
              </a:path>
            </a:pathLst>
          </a:custGeom>
          <a:solidFill>
            <a:srgbClr val="FF7C80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7" name="Freeform 7"/>
          <p:cNvSpPr>
            <a:spLocks noChangeAspect="1" noChangeArrowheads="1"/>
          </p:cNvSpPr>
          <p:nvPr/>
        </p:nvSpPr>
        <p:spPr bwMode="auto">
          <a:xfrm>
            <a:off x="4148905" y="2172900"/>
            <a:ext cx="252000" cy="248618"/>
          </a:xfrm>
          <a:custGeom>
            <a:avLst/>
            <a:gdLst>
              <a:gd name="T0" fmla="*/ 193 w 655"/>
              <a:gd name="T1" fmla="*/ 261 h 648"/>
              <a:gd name="T2" fmla="*/ 150 w 655"/>
              <a:gd name="T3" fmla="*/ 305 h 648"/>
              <a:gd name="T4" fmla="*/ 299 w 655"/>
              <a:gd name="T5" fmla="*/ 454 h 648"/>
              <a:gd name="T6" fmla="*/ 623 w 655"/>
              <a:gd name="T7" fmla="*/ 130 h 648"/>
              <a:gd name="T8" fmla="*/ 579 w 655"/>
              <a:gd name="T9" fmla="*/ 81 h 648"/>
              <a:gd name="T10" fmla="*/ 299 w 655"/>
              <a:gd name="T11" fmla="*/ 361 h 648"/>
              <a:gd name="T12" fmla="*/ 193 w 655"/>
              <a:gd name="T13" fmla="*/ 261 h 648"/>
              <a:gd name="T14" fmla="*/ 592 w 655"/>
              <a:gd name="T15" fmla="*/ 323 h 648"/>
              <a:gd name="T16" fmla="*/ 330 w 655"/>
              <a:gd name="T17" fmla="*/ 585 h 648"/>
              <a:gd name="T18" fmla="*/ 69 w 655"/>
              <a:gd name="T19" fmla="*/ 323 h 648"/>
              <a:gd name="T20" fmla="*/ 330 w 655"/>
              <a:gd name="T21" fmla="*/ 62 h 648"/>
              <a:gd name="T22" fmla="*/ 399 w 655"/>
              <a:gd name="T23" fmla="*/ 74 h 648"/>
              <a:gd name="T24" fmla="*/ 455 w 655"/>
              <a:gd name="T25" fmla="*/ 18 h 648"/>
              <a:gd name="T26" fmla="*/ 330 w 655"/>
              <a:gd name="T27" fmla="*/ 0 h 648"/>
              <a:gd name="T28" fmla="*/ 0 w 655"/>
              <a:gd name="T29" fmla="*/ 323 h 648"/>
              <a:gd name="T30" fmla="*/ 330 w 655"/>
              <a:gd name="T31" fmla="*/ 647 h 648"/>
              <a:gd name="T32" fmla="*/ 654 w 655"/>
              <a:gd name="T33" fmla="*/ 323 h 648"/>
              <a:gd name="T34" fmla="*/ 592 w 655"/>
              <a:gd name="T35" fmla="*/ 323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5" h="648">
                <a:moveTo>
                  <a:pt x="193" y="261"/>
                </a:moveTo>
                <a:lnTo>
                  <a:pt x="150" y="305"/>
                </a:lnTo>
                <a:lnTo>
                  <a:pt x="299" y="454"/>
                </a:lnTo>
                <a:lnTo>
                  <a:pt x="623" y="130"/>
                </a:lnTo>
                <a:lnTo>
                  <a:pt x="579" y="81"/>
                </a:lnTo>
                <a:lnTo>
                  <a:pt x="299" y="361"/>
                </a:lnTo>
                <a:lnTo>
                  <a:pt x="193" y="261"/>
                </a:lnTo>
                <a:close/>
                <a:moveTo>
                  <a:pt x="592" y="323"/>
                </a:moveTo>
                <a:cubicBezTo>
                  <a:pt x="592" y="467"/>
                  <a:pt x="473" y="585"/>
                  <a:pt x="330" y="585"/>
                </a:cubicBezTo>
                <a:cubicBezTo>
                  <a:pt x="187" y="585"/>
                  <a:pt x="69" y="467"/>
                  <a:pt x="69" y="323"/>
                </a:cubicBezTo>
                <a:cubicBezTo>
                  <a:pt x="69" y="180"/>
                  <a:pt x="187" y="62"/>
                  <a:pt x="330" y="62"/>
                </a:cubicBezTo>
                <a:cubicBezTo>
                  <a:pt x="355" y="62"/>
                  <a:pt x="380" y="68"/>
                  <a:pt x="399" y="74"/>
                </a:cubicBezTo>
                <a:lnTo>
                  <a:pt x="455" y="18"/>
                </a:lnTo>
                <a:cubicBezTo>
                  <a:pt x="411" y="6"/>
                  <a:pt x="374" y="0"/>
                  <a:pt x="330" y="0"/>
                </a:cubicBezTo>
                <a:cubicBezTo>
                  <a:pt x="150" y="0"/>
                  <a:pt x="0" y="143"/>
                  <a:pt x="0" y="323"/>
                </a:cubicBezTo>
                <a:cubicBezTo>
                  <a:pt x="0" y="504"/>
                  <a:pt x="150" y="647"/>
                  <a:pt x="330" y="647"/>
                </a:cubicBezTo>
                <a:cubicBezTo>
                  <a:pt x="511" y="647"/>
                  <a:pt x="654" y="504"/>
                  <a:pt x="654" y="323"/>
                </a:cubicBezTo>
                <a:lnTo>
                  <a:pt x="592" y="323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8" name="Freeform 7"/>
          <p:cNvSpPr>
            <a:spLocks noChangeAspect="1" noChangeArrowheads="1"/>
          </p:cNvSpPr>
          <p:nvPr/>
        </p:nvSpPr>
        <p:spPr bwMode="auto">
          <a:xfrm>
            <a:off x="5989046" y="1641440"/>
            <a:ext cx="252000" cy="248618"/>
          </a:xfrm>
          <a:custGeom>
            <a:avLst/>
            <a:gdLst>
              <a:gd name="T0" fmla="*/ 193 w 655"/>
              <a:gd name="T1" fmla="*/ 261 h 648"/>
              <a:gd name="T2" fmla="*/ 150 w 655"/>
              <a:gd name="T3" fmla="*/ 305 h 648"/>
              <a:gd name="T4" fmla="*/ 299 w 655"/>
              <a:gd name="T5" fmla="*/ 454 h 648"/>
              <a:gd name="T6" fmla="*/ 623 w 655"/>
              <a:gd name="T7" fmla="*/ 130 h 648"/>
              <a:gd name="T8" fmla="*/ 579 w 655"/>
              <a:gd name="T9" fmla="*/ 81 h 648"/>
              <a:gd name="T10" fmla="*/ 299 w 655"/>
              <a:gd name="T11" fmla="*/ 361 h 648"/>
              <a:gd name="T12" fmla="*/ 193 w 655"/>
              <a:gd name="T13" fmla="*/ 261 h 648"/>
              <a:gd name="T14" fmla="*/ 592 w 655"/>
              <a:gd name="T15" fmla="*/ 323 h 648"/>
              <a:gd name="T16" fmla="*/ 330 w 655"/>
              <a:gd name="T17" fmla="*/ 585 h 648"/>
              <a:gd name="T18" fmla="*/ 69 w 655"/>
              <a:gd name="T19" fmla="*/ 323 h 648"/>
              <a:gd name="T20" fmla="*/ 330 w 655"/>
              <a:gd name="T21" fmla="*/ 62 h 648"/>
              <a:gd name="T22" fmla="*/ 399 w 655"/>
              <a:gd name="T23" fmla="*/ 74 h 648"/>
              <a:gd name="T24" fmla="*/ 455 w 655"/>
              <a:gd name="T25" fmla="*/ 18 h 648"/>
              <a:gd name="T26" fmla="*/ 330 w 655"/>
              <a:gd name="T27" fmla="*/ 0 h 648"/>
              <a:gd name="T28" fmla="*/ 0 w 655"/>
              <a:gd name="T29" fmla="*/ 323 h 648"/>
              <a:gd name="T30" fmla="*/ 330 w 655"/>
              <a:gd name="T31" fmla="*/ 647 h 648"/>
              <a:gd name="T32" fmla="*/ 654 w 655"/>
              <a:gd name="T33" fmla="*/ 323 h 648"/>
              <a:gd name="T34" fmla="*/ 592 w 655"/>
              <a:gd name="T35" fmla="*/ 323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5" h="648">
                <a:moveTo>
                  <a:pt x="193" y="261"/>
                </a:moveTo>
                <a:lnTo>
                  <a:pt x="150" y="305"/>
                </a:lnTo>
                <a:lnTo>
                  <a:pt x="299" y="454"/>
                </a:lnTo>
                <a:lnTo>
                  <a:pt x="623" y="130"/>
                </a:lnTo>
                <a:lnTo>
                  <a:pt x="579" y="81"/>
                </a:lnTo>
                <a:lnTo>
                  <a:pt x="299" y="361"/>
                </a:lnTo>
                <a:lnTo>
                  <a:pt x="193" y="261"/>
                </a:lnTo>
                <a:close/>
                <a:moveTo>
                  <a:pt x="592" y="323"/>
                </a:moveTo>
                <a:cubicBezTo>
                  <a:pt x="592" y="467"/>
                  <a:pt x="473" y="585"/>
                  <a:pt x="330" y="585"/>
                </a:cubicBezTo>
                <a:cubicBezTo>
                  <a:pt x="187" y="585"/>
                  <a:pt x="69" y="467"/>
                  <a:pt x="69" y="323"/>
                </a:cubicBezTo>
                <a:cubicBezTo>
                  <a:pt x="69" y="180"/>
                  <a:pt x="187" y="62"/>
                  <a:pt x="330" y="62"/>
                </a:cubicBezTo>
                <a:cubicBezTo>
                  <a:pt x="355" y="62"/>
                  <a:pt x="380" y="68"/>
                  <a:pt x="399" y="74"/>
                </a:cubicBezTo>
                <a:lnTo>
                  <a:pt x="455" y="18"/>
                </a:lnTo>
                <a:cubicBezTo>
                  <a:pt x="411" y="6"/>
                  <a:pt x="374" y="0"/>
                  <a:pt x="330" y="0"/>
                </a:cubicBezTo>
                <a:cubicBezTo>
                  <a:pt x="150" y="0"/>
                  <a:pt x="0" y="143"/>
                  <a:pt x="0" y="323"/>
                </a:cubicBezTo>
                <a:cubicBezTo>
                  <a:pt x="0" y="504"/>
                  <a:pt x="150" y="647"/>
                  <a:pt x="330" y="647"/>
                </a:cubicBezTo>
                <a:cubicBezTo>
                  <a:pt x="511" y="647"/>
                  <a:pt x="654" y="504"/>
                  <a:pt x="654" y="323"/>
                </a:cubicBezTo>
                <a:lnTo>
                  <a:pt x="592" y="323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9" name="Freeform 7"/>
          <p:cNvSpPr>
            <a:spLocks noChangeAspect="1" noChangeArrowheads="1"/>
          </p:cNvSpPr>
          <p:nvPr/>
        </p:nvSpPr>
        <p:spPr bwMode="auto">
          <a:xfrm>
            <a:off x="4148905" y="1614559"/>
            <a:ext cx="252000" cy="248618"/>
          </a:xfrm>
          <a:custGeom>
            <a:avLst/>
            <a:gdLst>
              <a:gd name="T0" fmla="*/ 193 w 655"/>
              <a:gd name="T1" fmla="*/ 261 h 648"/>
              <a:gd name="T2" fmla="*/ 150 w 655"/>
              <a:gd name="T3" fmla="*/ 305 h 648"/>
              <a:gd name="T4" fmla="*/ 299 w 655"/>
              <a:gd name="T5" fmla="*/ 454 h 648"/>
              <a:gd name="T6" fmla="*/ 623 w 655"/>
              <a:gd name="T7" fmla="*/ 130 h 648"/>
              <a:gd name="T8" fmla="*/ 579 w 655"/>
              <a:gd name="T9" fmla="*/ 81 h 648"/>
              <a:gd name="T10" fmla="*/ 299 w 655"/>
              <a:gd name="T11" fmla="*/ 361 h 648"/>
              <a:gd name="T12" fmla="*/ 193 w 655"/>
              <a:gd name="T13" fmla="*/ 261 h 648"/>
              <a:gd name="T14" fmla="*/ 592 w 655"/>
              <a:gd name="T15" fmla="*/ 323 h 648"/>
              <a:gd name="T16" fmla="*/ 330 w 655"/>
              <a:gd name="T17" fmla="*/ 585 h 648"/>
              <a:gd name="T18" fmla="*/ 69 w 655"/>
              <a:gd name="T19" fmla="*/ 323 h 648"/>
              <a:gd name="T20" fmla="*/ 330 w 655"/>
              <a:gd name="T21" fmla="*/ 62 h 648"/>
              <a:gd name="T22" fmla="*/ 399 w 655"/>
              <a:gd name="T23" fmla="*/ 74 h 648"/>
              <a:gd name="T24" fmla="*/ 455 w 655"/>
              <a:gd name="T25" fmla="*/ 18 h 648"/>
              <a:gd name="T26" fmla="*/ 330 w 655"/>
              <a:gd name="T27" fmla="*/ 0 h 648"/>
              <a:gd name="T28" fmla="*/ 0 w 655"/>
              <a:gd name="T29" fmla="*/ 323 h 648"/>
              <a:gd name="T30" fmla="*/ 330 w 655"/>
              <a:gd name="T31" fmla="*/ 647 h 648"/>
              <a:gd name="T32" fmla="*/ 654 w 655"/>
              <a:gd name="T33" fmla="*/ 323 h 648"/>
              <a:gd name="T34" fmla="*/ 592 w 655"/>
              <a:gd name="T35" fmla="*/ 323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5" h="648">
                <a:moveTo>
                  <a:pt x="193" y="261"/>
                </a:moveTo>
                <a:lnTo>
                  <a:pt x="150" y="305"/>
                </a:lnTo>
                <a:lnTo>
                  <a:pt x="299" y="454"/>
                </a:lnTo>
                <a:lnTo>
                  <a:pt x="623" y="130"/>
                </a:lnTo>
                <a:lnTo>
                  <a:pt x="579" y="81"/>
                </a:lnTo>
                <a:lnTo>
                  <a:pt x="299" y="361"/>
                </a:lnTo>
                <a:lnTo>
                  <a:pt x="193" y="261"/>
                </a:lnTo>
                <a:close/>
                <a:moveTo>
                  <a:pt x="592" y="323"/>
                </a:moveTo>
                <a:cubicBezTo>
                  <a:pt x="592" y="467"/>
                  <a:pt x="473" y="585"/>
                  <a:pt x="330" y="585"/>
                </a:cubicBezTo>
                <a:cubicBezTo>
                  <a:pt x="187" y="585"/>
                  <a:pt x="69" y="467"/>
                  <a:pt x="69" y="323"/>
                </a:cubicBezTo>
                <a:cubicBezTo>
                  <a:pt x="69" y="180"/>
                  <a:pt x="187" y="62"/>
                  <a:pt x="330" y="62"/>
                </a:cubicBezTo>
                <a:cubicBezTo>
                  <a:pt x="355" y="62"/>
                  <a:pt x="380" y="68"/>
                  <a:pt x="399" y="74"/>
                </a:cubicBezTo>
                <a:lnTo>
                  <a:pt x="455" y="18"/>
                </a:lnTo>
                <a:cubicBezTo>
                  <a:pt x="411" y="6"/>
                  <a:pt x="374" y="0"/>
                  <a:pt x="330" y="0"/>
                </a:cubicBezTo>
                <a:cubicBezTo>
                  <a:pt x="150" y="0"/>
                  <a:pt x="0" y="143"/>
                  <a:pt x="0" y="323"/>
                </a:cubicBezTo>
                <a:cubicBezTo>
                  <a:pt x="0" y="504"/>
                  <a:pt x="150" y="647"/>
                  <a:pt x="330" y="647"/>
                </a:cubicBezTo>
                <a:cubicBezTo>
                  <a:pt x="511" y="647"/>
                  <a:pt x="654" y="504"/>
                  <a:pt x="654" y="323"/>
                </a:cubicBezTo>
                <a:lnTo>
                  <a:pt x="592" y="323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3" name="Freeform 7"/>
          <p:cNvSpPr>
            <a:spLocks noChangeAspect="1" noChangeArrowheads="1"/>
          </p:cNvSpPr>
          <p:nvPr/>
        </p:nvSpPr>
        <p:spPr bwMode="auto">
          <a:xfrm>
            <a:off x="9652877" y="1608564"/>
            <a:ext cx="252000" cy="248618"/>
          </a:xfrm>
          <a:custGeom>
            <a:avLst/>
            <a:gdLst>
              <a:gd name="T0" fmla="*/ 193 w 655"/>
              <a:gd name="T1" fmla="*/ 261 h 648"/>
              <a:gd name="T2" fmla="*/ 150 w 655"/>
              <a:gd name="T3" fmla="*/ 305 h 648"/>
              <a:gd name="T4" fmla="*/ 299 w 655"/>
              <a:gd name="T5" fmla="*/ 454 h 648"/>
              <a:gd name="T6" fmla="*/ 623 w 655"/>
              <a:gd name="T7" fmla="*/ 130 h 648"/>
              <a:gd name="T8" fmla="*/ 579 w 655"/>
              <a:gd name="T9" fmla="*/ 81 h 648"/>
              <a:gd name="T10" fmla="*/ 299 w 655"/>
              <a:gd name="T11" fmla="*/ 361 h 648"/>
              <a:gd name="T12" fmla="*/ 193 w 655"/>
              <a:gd name="T13" fmla="*/ 261 h 648"/>
              <a:gd name="T14" fmla="*/ 592 w 655"/>
              <a:gd name="T15" fmla="*/ 323 h 648"/>
              <a:gd name="T16" fmla="*/ 330 w 655"/>
              <a:gd name="T17" fmla="*/ 585 h 648"/>
              <a:gd name="T18" fmla="*/ 69 w 655"/>
              <a:gd name="T19" fmla="*/ 323 h 648"/>
              <a:gd name="T20" fmla="*/ 330 w 655"/>
              <a:gd name="T21" fmla="*/ 62 h 648"/>
              <a:gd name="T22" fmla="*/ 399 w 655"/>
              <a:gd name="T23" fmla="*/ 74 h 648"/>
              <a:gd name="T24" fmla="*/ 455 w 655"/>
              <a:gd name="T25" fmla="*/ 18 h 648"/>
              <a:gd name="T26" fmla="*/ 330 w 655"/>
              <a:gd name="T27" fmla="*/ 0 h 648"/>
              <a:gd name="T28" fmla="*/ 0 w 655"/>
              <a:gd name="T29" fmla="*/ 323 h 648"/>
              <a:gd name="T30" fmla="*/ 330 w 655"/>
              <a:gd name="T31" fmla="*/ 647 h 648"/>
              <a:gd name="T32" fmla="*/ 654 w 655"/>
              <a:gd name="T33" fmla="*/ 323 h 648"/>
              <a:gd name="T34" fmla="*/ 592 w 655"/>
              <a:gd name="T35" fmla="*/ 323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5" h="648">
                <a:moveTo>
                  <a:pt x="193" y="261"/>
                </a:moveTo>
                <a:lnTo>
                  <a:pt x="150" y="305"/>
                </a:lnTo>
                <a:lnTo>
                  <a:pt x="299" y="454"/>
                </a:lnTo>
                <a:lnTo>
                  <a:pt x="623" y="130"/>
                </a:lnTo>
                <a:lnTo>
                  <a:pt x="579" y="81"/>
                </a:lnTo>
                <a:lnTo>
                  <a:pt x="299" y="361"/>
                </a:lnTo>
                <a:lnTo>
                  <a:pt x="193" y="261"/>
                </a:lnTo>
                <a:close/>
                <a:moveTo>
                  <a:pt x="592" y="323"/>
                </a:moveTo>
                <a:cubicBezTo>
                  <a:pt x="592" y="467"/>
                  <a:pt x="473" y="585"/>
                  <a:pt x="330" y="585"/>
                </a:cubicBezTo>
                <a:cubicBezTo>
                  <a:pt x="187" y="585"/>
                  <a:pt x="69" y="467"/>
                  <a:pt x="69" y="323"/>
                </a:cubicBezTo>
                <a:cubicBezTo>
                  <a:pt x="69" y="180"/>
                  <a:pt x="187" y="62"/>
                  <a:pt x="330" y="62"/>
                </a:cubicBezTo>
                <a:cubicBezTo>
                  <a:pt x="355" y="62"/>
                  <a:pt x="380" y="68"/>
                  <a:pt x="399" y="74"/>
                </a:cubicBezTo>
                <a:lnTo>
                  <a:pt x="455" y="18"/>
                </a:lnTo>
                <a:cubicBezTo>
                  <a:pt x="411" y="6"/>
                  <a:pt x="374" y="0"/>
                  <a:pt x="330" y="0"/>
                </a:cubicBezTo>
                <a:cubicBezTo>
                  <a:pt x="150" y="0"/>
                  <a:pt x="0" y="143"/>
                  <a:pt x="0" y="323"/>
                </a:cubicBezTo>
                <a:cubicBezTo>
                  <a:pt x="0" y="504"/>
                  <a:pt x="150" y="647"/>
                  <a:pt x="330" y="647"/>
                </a:cubicBezTo>
                <a:cubicBezTo>
                  <a:pt x="511" y="647"/>
                  <a:pt x="654" y="504"/>
                  <a:pt x="654" y="323"/>
                </a:cubicBezTo>
                <a:lnTo>
                  <a:pt x="592" y="323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4" name="Freeform 7"/>
          <p:cNvSpPr>
            <a:spLocks noChangeAspect="1" noChangeArrowheads="1"/>
          </p:cNvSpPr>
          <p:nvPr/>
        </p:nvSpPr>
        <p:spPr bwMode="auto">
          <a:xfrm>
            <a:off x="9652873" y="2172900"/>
            <a:ext cx="252000" cy="248618"/>
          </a:xfrm>
          <a:custGeom>
            <a:avLst/>
            <a:gdLst>
              <a:gd name="T0" fmla="*/ 193 w 655"/>
              <a:gd name="T1" fmla="*/ 261 h 648"/>
              <a:gd name="T2" fmla="*/ 150 w 655"/>
              <a:gd name="T3" fmla="*/ 305 h 648"/>
              <a:gd name="T4" fmla="*/ 299 w 655"/>
              <a:gd name="T5" fmla="*/ 454 h 648"/>
              <a:gd name="T6" fmla="*/ 623 w 655"/>
              <a:gd name="T7" fmla="*/ 130 h 648"/>
              <a:gd name="T8" fmla="*/ 579 w 655"/>
              <a:gd name="T9" fmla="*/ 81 h 648"/>
              <a:gd name="T10" fmla="*/ 299 w 655"/>
              <a:gd name="T11" fmla="*/ 361 h 648"/>
              <a:gd name="T12" fmla="*/ 193 w 655"/>
              <a:gd name="T13" fmla="*/ 261 h 648"/>
              <a:gd name="T14" fmla="*/ 592 w 655"/>
              <a:gd name="T15" fmla="*/ 323 h 648"/>
              <a:gd name="T16" fmla="*/ 330 w 655"/>
              <a:gd name="T17" fmla="*/ 585 h 648"/>
              <a:gd name="T18" fmla="*/ 69 w 655"/>
              <a:gd name="T19" fmla="*/ 323 h 648"/>
              <a:gd name="T20" fmla="*/ 330 w 655"/>
              <a:gd name="T21" fmla="*/ 62 h 648"/>
              <a:gd name="T22" fmla="*/ 399 w 655"/>
              <a:gd name="T23" fmla="*/ 74 h 648"/>
              <a:gd name="T24" fmla="*/ 455 w 655"/>
              <a:gd name="T25" fmla="*/ 18 h 648"/>
              <a:gd name="T26" fmla="*/ 330 w 655"/>
              <a:gd name="T27" fmla="*/ 0 h 648"/>
              <a:gd name="T28" fmla="*/ 0 w 655"/>
              <a:gd name="T29" fmla="*/ 323 h 648"/>
              <a:gd name="T30" fmla="*/ 330 w 655"/>
              <a:gd name="T31" fmla="*/ 647 h 648"/>
              <a:gd name="T32" fmla="*/ 654 w 655"/>
              <a:gd name="T33" fmla="*/ 323 h 648"/>
              <a:gd name="T34" fmla="*/ 592 w 655"/>
              <a:gd name="T35" fmla="*/ 323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5" h="648">
                <a:moveTo>
                  <a:pt x="193" y="261"/>
                </a:moveTo>
                <a:lnTo>
                  <a:pt x="150" y="305"/>
                </a:lnTo>
                <a:lnTo>
                  <a:pt x="299" y="454"/>
                </a:lnTo>
                <a:lnTo>
                  <a:pt x="623" y="130"/>
                </a:lnTo>
                <a:lnTo>
                  <a:pt x="579" y="81"/>
                </a:lnTo>
                <a:lnTo>
                  <a:pt x="299" y="361"/>
                </a:lnTo>
                <a:lnTo>
                  <a:pt x="193" y="261"/>
                </a:lnTo>
                <a:close/>
                <a:moveTo>
                  <a:pt x="592" y="323"/>
                </a:moveTo>
                <a:cubicBezTo>
                  <a:pt x="592" y="467"/>
                  <a:pt x="473" y="585"/>
                  <a:pt x="330" y="585"/>
                </a:cubicBezTo>
                <a:cubicBezTo>
                  <a:pt x="187" y="585"/>
                  <a:pt x="69" y="467"/>
                  <a:pt x="69" y="323"/>
                </a:cubicBezTo>
                <a:cubicBezTo>
                  <a:pt x="69" y="180"/>
                  <a:pt x="187" y="62"/>
                  <a:pt x="330" y="62"/>
                </a:cubicBezTo>
                <a:cubicBezTo>
                  <a:pt x="355" y="62"/>
                  <a:pt x="380" y="68"/>
                  <a:pt x="399" y="74"/>
                </a:cubicBezTo>
                <a:lnTo>
                  <a:pt x="455" y="18"/>
                </a:lnTo>
                <a:cubicBezTo>
                  <a:pt x="411" y="6"/>
                  <a:pt x="374" y="0"/>
                  <a:pt x="330" y="0"/>
                </a:cubicBezTo>
                <a:cubicBezTo>
                  <a:pt x="150" y="0"/>
                  <a:pt x="0" y="143"/>
                  <a:pt x="0" y="323"/>
                </a:cubicBezTo>
                <a:cubicBezTo>
                  <a:pt x="0" y="504"/>
                  <a:pt x="150" y="647"/>
                  <a:pt x="330" y="647"/>
                </a:cubicBezTo>
                <a:cubicBezTo>
                  <a:pt x="511" y="647"/>
                  <a:pt x="654" y="504"/>
                  <a:pt x="654" y="323"/>
                </a:cubicBezTo>
                <a:lnTo>
                  <a:pt x="592" y="323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5" name="Freeform 7"/>
          <p:cNvSpPr>
            <a:spLocks noChangeAspect="1" noChangeArrowheads="1"/>
          </p:cNvSpPr>
          <p:nvPr/>
        </p:nvSpPr>
        <p:spPr bwMode="auto">
          <a:xfrm>
            <a:off x="4148905" y="3436159"/>
            <a:ext cx="252000" cy="248618"/>
          </a:xfrm>
          <a:custGeom>
            <a:avLst/>
            <a:gdLst>
              <a:gd name="T0" fmla="*/ 193 w 655"/>
              <a:gd name="T1" fmla="*/ 261 h 648"/>
              <a:gd name="T2" fmla="*/ 150 w 655"/>
              <a:gd name="T3" fmla="*/ 305 h 648"/>
              <a:gd name="T4" fmla="*/ 299 w 655"/>
              <a:gd name="T5" fmla="*/ 454 h 648"/>
              <a:gd name="T6" fmla="*/ 623 w 655"/>
              <a:gd name="T7" fmla="*/ 130 h 648"/>
              <a:gd name="T8" fmla="*/ 579 w 655"/>
              <a:gd name="T9" fmla="*/ 81 h 648"/>
              <a:gd name="T10" fmla="*/ 299 w 655"/>
              <a:gd name="T11" fmla="*/ 361 h 648"/>
              <a:gd name="T12" fmla="*/ 193 w 655"/>
              <a:gd name="T13" fmla="*/ 261 h 648"/>
              <a:gd name="T14" fmla="*/ 592 w 655"/>
              <a:gd name="T15" fmla="*/ 323 h 648"/>
              <a:gd name="T16" fmla="*/ 330 w 655"/>
              <a:gd name="T17" fmla="*/ 585 h 648"/>
              <a:gd name="T18" fmla="*/ 69 w 655"/>
              <a:gd name="T19" fmla="*/ 323 h 648"/>
              <a:gd name="T20" fmla="*/ 330 w 655"/>
              <a:gd name="T21" fmla="*/ 62 h 648"/>
              <a:gd name="T22" fmla="*/ 399 w 655"/>
              <a:gd name="T23" fmla="*/ 74 h 648"/>
              <a:gd name="T24" fmla="*/ 455 w 655"/>
              <a:gd name="T25" fmla="*/ 18 h 648"/>
              <a:gd name="T26" fmla="*/ 330 w 655"/>
              <a:gd name="T27" fmla="*/ 0 h 648"/>
              <a:gd name="T28" fmla="*/ 0 w 655"/>
              <a:gd name="T29" fmla="*/ 323 h 648"/>
              <a:gd name="T30" fmla="*/ 330 w 655"/>
              <a:gd name="T31" fmla="*/ 647 h 648"/>
              <a:gd name="T32" fmla="*/ 654 w 655"/>
              <a:gd name="T33" fmla="*/ 323 h 648"/>
              <a:gd name="T34" fmla="*/ 592 w 655"/>
              <a:gd name="T35" fmla="*/ 323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5" h="648">
                <a:moveTo>
                  <a:pt x="193" y="261"/>
                </a:moveTo>
                <a:lnTo>
                  <a:pt x="150" y="305"/>
                </a:lnTo>
                <a:lnTo>
                  <a:pt x="299" y="454"/>
                </a:lnTo>
                <a:lnTo>
                  <a:pt x="623" y="130"/>
                </a:lnTo>
                <a:lnTo>
                  <a:pt x="579" y="81"/>
                </a:lnTo>
                <a:lnTo>
                  <a:pt x="299" y="361"/>
                </a:lnTo>
                <a:lnTo>
                  <a:pt x="193" y="261"/>
                </a:lnTo>
                <a:close/>
                <a:moveTo>
                  <a:pt x="592" y="323"/>
                </a:moveTo>
                <a:cubicBezTo>
                  <a:pt x="592" y="467"/>
                  <a:pt x="473" y="585"/>
                  <a:pt x="330" y="585"/>
                </a:cubicBezTo>
                <a:cubicBezTo>
                  <a:pt x="187" y="585"/>
                  <a:pt x="69" y="467"/>
                  <a:pt x="69" y="323"/>
                </a:cubicBezTo>
                <a:cubicBezTo>
                  <a:pt x="69" y="180"/>
                  <a:pt x="187" y="62"/>
                  <a:pt x="330" y="62"/>
                </a:cubicBezTo>
                <a:cubicBezTo>
                  <a:pt x="355" y="62"/>
                  <a:pt x="380" y="68"/>
                  <a:pt x="399" y="74"/>
                </a:cubicBezTo>
                <a:lnTo>
                  <a:pt x="455" y="18"/>
                </a:lnTo>
                <a:cubicBezTo>
                  <a:pt x="411" y="6"/>
                  <a:pt x="374" y="0"/>
                  <a:pt x="330" y="0"/>
                </a:cubicBezTo>
                <a:cubicBezTo>
                  <a:pt x="150" y="0"/>
                  <a:pt x="0" y="143"/>
                  <a:pt x="0" y="323"/>
                </a:cubicBezTo>
                <a:cubicBezTo>
                  <a:pt x="0" y="504"/>
                  <a:pt x="150" y="647"/>
                  <a:pt x="330" y="647"/>
                </a:cubicBezTo>
                <a:cubicBezTo>
                  <a:pt x="511" y="647"/>
                  <a:pt x="654" y="504"/>
                  <a:pt x="654" y="323"/>
                </a:cubicBezTo>
                <a:lnTo>
                  <a:pt x="592" y="323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6" name="Freeform 7"/>
          <p:cNvSpPr>
            <a:spLocks noChangeAspect="1" noChangeArrowheads="1"/>
          </p:cNvSpPr>
          <p:nvPr/>
        </p:nvSpPr>
        <p:spPr bwMode="auto">
          <a:xfrm>
            <a:off x="9652873" y="4824467"/>
            <a:ext cx="252000" cy="248618"/>
          </a:xfrm>
          <a:custGeom>
            <a:avLst/>
            <a:gdLst>
              <a:gd name="T0" fmla="*/ 193 w 655"/>
              <a:gd name="T1" fmla="*/ 261 h 648"/>
              <a:gd name="T2" fmla="*/ 150 w 655"/>
              <a:gd name="T3" fmla="*/ 305 h 648"/>
              <a:gd name="T4" fmla="*/ 299 w 655"/>
              <a:gd name="T5" fmla="*/ 454 h 648"/>
              <a:gd name="T6" fmla="*/ 623 w 655"/>
              <a:gd name="T7" fmla="*/ 130 h 648"/>
              <a:gd name="T8" fmla="*/ 579 w 655"/>
              <a:gd name="T9" fmla="*/ 81 h 648"/>
              <a:gd name="T10" fmla="*/ 299 w 655"/>
              <a:gd name="T11" fmla="*/ 361 h 648"/>
              <a:gd name="T12" fmla="*/ 193 w 655"/>
              <a:gd name="T13" fmla="*/ 261 h 648"/>
              <a:gd name="T14" fmla="*/ 592 w 655"/>
              <a:gd name="T15" fmla="*/ 323 h 648"/>
              <a:gd name="T16" fmla="*/ 330 w 655"/>
              <a:gd name="T17" fmla="*/ 585 h 648"/>
              <a:gd name="T18" fmla="*/ 69 w 655"/>
              <a:gd name="T19" fmla="*/ 323 h 648"/>
              <a:gd name="T20" fmla="*/ 330 w 655"/>
              <a:gd name="T21" fmla="*/ 62 h 648"/>
              <a:gd name="T22" fmla="*/ 399 w 655"/>
              <a:gd name="T23" fmla="*/ 74 h 648"/>
              <a:gd name="T24" fmla="*/ 455 w 655"/>
              <a:gd name="T25" fmla="*/ 18 h 648"/>
              <a:gd name="T26" fmla="*/ 330 w 655"/>
              <a:gd name="T27" fmla="*/ 0 h 648"/>
              <a:gd name="T28" fmla="*/ 0 w 655"/>
              <a:gd name="T29" fmla="*/ 323 h 648"/>
              <a:gd name="T30" fmla="*/ 330 w 655"/>
              <a:gd name="T31" fmla="*/ 647 h 648"/>
              <a:gd name="T32" fmla="*/ 654 w 655"/>
              <a:gd name="T33" fmla="*/ 323 h 648"/>
              <a:gd name="T34" fmla="*/ 592 w 655"/>
              <a:gd name="T35" fmla="*/ 323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5" h="648">
                <a:moveTo>
                  <a:pt x="193" y="261"/>
                </a:moveTo>
                <a:lnTo>
                  <a:pt x="150" y="305"/>
                </a:lnTo>
                <a:lnTo>
                  <a:pt x="299" y="454"/>
                </a:lnTo>
                <a:lnTo>
                  <a:pt x="623" y="130"/>
                </a:lnTo>
                <a:lnTo>
                  <a:pt x="579" y="81"/>
                </a:lnTo>
                <a:lnTo>
                  <a:pt x="299" y="361"/>
                </a:lnTo>
                <a:lnTo>
                  <a:pt x="193" y="261"/>
                </a:lnTo>
                <a:close/>
                <a:moveTo>
                  <a:pt x="592" y="323"/>
                </a:moveTo>
                <a:cubicBezTo>
                  <a:pt x="592" y="467"/>
                  <a:pt x="473" y="585"/>
                  <a:pt x="330" y="585"/>
                </a:cubicBezTo>
                <a:cubicBezTo>
                  <a:pt x="187" y="585"/>
                  <a:pt x="69" y="467"/>
                  <a:pt x="69" y="323"/>
                </a:cubicBezTo>
                <a:cubicBezTo>
                  <a:pt x="69" y="180"/>
                  <a:pt x="187" y="62"/>
                  <a:pt x="330" y="62"/>
                </a:cubicBezTo>
                <a:cubicBezTo>
                  <a:pt x="355" y="62"/>
                  <a:pt x="380" y="68"/>
                  <a:pt x="399" y="74"/>
                </a:cubicBezTo>
                <a:lnTo>
                  <a:pt x="455" y="18"/>
                </a:lnTo>
                <a:cubicBezTo>
                  <a:pt x="411" y="6"/>
                  <a:pt x="374" y="0"/>
                  <a:pt x="330" y="0"/>
                </a:cubicBezTo>
                <a:cubicBezTo>
                  <a:pt x="150" y="0"/>
                  <a:pt x="0" y="143"/>
                  <a:pt x="0" y="323"/>
                </a:cubicBezTo>
                <a:cubicBezTo>
                  <a:pt x="0" y="504"/>
                  <a:pt x="150" y="647"/>
                  <a:pt x="330" y="647"/>
                </a:cubicBezTo>
                <a:cubicBezTo>
                  <a:pt x="511" y="647"/>
                  <a:pt x="654" y="504"/>
                  <a:pt x="654" y="323"/>
                </a:cubicBezTo>
                <a:lnTo>
                  <a:pt x="592" y="323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7" name="Freeform 7"/>
          <p:cNvSpPr>
            <a:spLocks noChangeAspect="1" noChangeArrowheads="1"/>
          </p:cNvSpPr>
          <p:nvPr/>
        </p:nvSpPr>
        <p:spPr bwMode="auto">
          <a:xfrm>
            <a:off x="4147058" y="4350412"/>
            <a:ext cx="252000" cy="248618"/>
          </a:xfrm>
          <a:custGeom>
            <a:avLst/>
            <a:gdLst>
              <a:gd name="T0" fmla="*/ 193 w 655"/>
              <a:gd name="T1" fmla="*/ 261 h 648"/>
              <a:gd name="T2" fmla="*/ 150 w 655"/>
              <a:gd name="T3" fmla="*/ 305 h 648"/>
              <a:gd name="T4" fmla="*/ 299 w 655"/>
              <a:gd name="T5" fmla="*/ 454 h 648"/>
              <a:gd name="T6" fmla="*/ 623 w 655"/>
              <a:gd name="T7" fmla="*/ 130 h 648"/>
              <a:gd name="T8" fmla="*/ 579 w 655"/>
              <a:gd name="T9" fmla="*/ 81 h 648"/>
              <a:gd name="T10" fmla="*/ 299 w 655"/>
              <a:gd name="T11" fmla="*/ 361 h 648"/>
              <a:gd name="T12" fmla="*/ 193 w 655"/>
              <a:gd name="T13" fmla="*/ 261 h 648"/>
              <a:gd name="T14" fmla="*/ 592 w 655"/>
              <a:gd name="T15" fmla="*/ 323 h 648"/>
              <a:gd name="T16" fmla="*/ 330 w 655"/>
              <a:gd name="T17" fmla="*/ 585 h 648"/>
              <a:gd name="T18" fmla="*/ 69 w 655"/>
              <a:gd name="T19" fmla="*/ 323 h 648"/>
              <a:gd name="T20" fmla="*/ 330 w 655"/>
              <a:gd name="T21" fmla="*/ 62 h 648"/>
              <a:gd name="T22" fmla="*/ 399 w 655"/>
              <a:gd name="T23" fmla="*/ 74 h 648"/>
              <a:gd name="T24" fmla="*/ 455 w 655"/>
              <a:gd name="T25" fmla="*/ 18 h 648"/>
              <a:gd name="T26" fmla="*/ 330 w 655"/>
              <a:gd name="T27" fmla="*/ 0 h 648"/>
              <a:gd name="T28" fmla="*/ 0 w 655"/>
              <a:gd name="T29" fmla="*/ 323 h 648"/>
              <a:gd name="T30" fmla="*/ 330 w 655"/>
              <a:gd name="T31" fmla="*/ 647 h 648"/>
              <a:gd name="T32" fmla="*/ 654 w 655"/>
              <a:gd name="T33" fmla="*/ 323 h 648"/>
              <a:gd name="T34" fmla="*/ 592 w 655"/>
              <a:gd name="T35" fmla="*/ 323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5" h="648">
                <a:moveTo>
                  <a:pt x="193" y="261"/>
                </a:moveTo>
                <a:lnTo>
                  <a:pt x="150" y="305"/>
                </a:lnTo>
                <a:lnTo>
                  <a:pt x="299" y="454"/>
                </a:lnTo>
                <a:lnTo>
                  <a:pt x="623" y="130"/>
                </a:lnTo>
                <a:lnTo>
                  <a:pt x="579" y="81"/>
                </a:lnTo>
                <a:lnTo>
                  <a:pt x="299" y="361"/>
                </a:lnTo>
                <a:lnTo>
                  <a:pt x="193" y="261"/>
                </a:lnTo>
                <a:close/>
                <a:moveTo>
                  <a:pt x="592" y="323"/>
                </a:moveTo>
                <a:cubicBezTo>
                  <a:pt x="592" y="467"/>
                  <a:pt x="473" y="585"/>
                  <a:pt x="330" y="585"/>
                </a:cubicBezTo>
                <a:cubicBezTo>
                  <a:pt x="187" y="585"/>
                  <a:pt x="69" y="467"/>
                  <a:pt x="69" y="323"/>
                </a:cubicBezTo>
                <a:cubicBezTo>
                  <a:pt x="69" y="180"/>
                  <a:pt x="187" y="62"/>
                  <a:pt x="330" y="62"/>
                </a:cubicBezTo>
                <a:cubicBezTo>
                  <a:pt x="355" y="62"/>
                  <a:pt x="380" y="68"/>
                  <a:pt x="399" y="74"/>
                </a:cubicBezTo>
                <a:lnTo>
                  <a:pt x="455" y="18"/>
                </a:lnTo>
                <a:cubicBezTo>
                  <a:pt x="411" y="6"/>
                  <a:pt x="374" y="0"/>
                  <a:pt x="330" y="0"/>
                </a:cubicBezTo>
                <a:cubicBezTo>
                  <a:pt x="150" y="0"/>
                  <a:pt x="0" y="143"/>
                  <a:pt x="0" y="323"/>
                </a:cubicBezTo>
                <a:cubicBezTo>
                  <a:pt x="0" y="504"/>
                  <a:pt x="150" y="647"/>
                  <a:pt x="330" y="647"/>
                </a:cubicBezTo>
                <a:cubicBezTo>
                  <a:pt x="511" y="647"/>
                  <a:pt x="654" y="504"/>
                  <a:pt x="654" y="323"/>
                </a:cubicBezTo>
                <a:lnTo>
                  <a:pt x="592" y="323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8" name="Freeform 7"/>
          <p:cNvSpPr>
            <a:spLocks noChangeAspect="1" noChangeArrowheads="1"/>
          </p:cNvSpPr>
          <p:nvPr/>
        </p:nvSpPr>
        <p:spPr bwMode="auto">
          <a:xfrm>
            <a:off x="4146346" y="4870081"/>
            <a:ext cx="252000" cy="248618"/>
          </a:xfrm>
          <a:custGeom>
            <a:avLst/>
            <a:gdLst>
              <a:gd name="T0" fmla="*/ 193 w 655"/>
              <a:gd name="T1" fmla="*/ 261 h 648"/>
              <a:gd name="T2" fmla="*/ 150 w 655"/>
              <a:gd name="T3" fmla="*/ 305 h 648"/>
              <a:gd name="T4" fmla="*/ 299 w 655"/>
              <a:gd name="T5" fmla="*/ 454 h 648"/>
              <a:gd name="T6" fmla="*/ 623 w 655"/>
              <a:gd name="T7" fmla="*/ 130 h 648"/>
              <a:gd name="T8" fmla="*/ 579 w 655"/>
              <a:gd name="T9" fmla="*/ 81 h 648"/>
              <a:gd name="T10" fmla="*/ 299 w 655"/>
              <a:gd name="T11" fmla="*/ 361 h 648"/>
              <a:gd name="T12" fmla="*/ 193 w 655"/>
              <a:gd name="T13" fmla="*/ 261 h 648"/>
              <a:gd name="T14" fmla="*/ 592 w 655"/>
              <a:gd name="T15" fmla="*/ 323 h 648"/>
              <a:gd name="T16" fmla="*/ 330 w 655"/>
              <a:gd name="T17" fmla="*/ 585 h 648"/>
              <a:gd name="T18" fmla="*/ 69 w 655"/>
              <a:gd name="T19" fmla="*/ 323 h 648"/>
              <a:gd name="T20" fmla="*/ 330 w 655"/>
              <a:gd name="T21" fmla="*/ 62 h 648"/>
              <a:gd name="T22" fmla="*/ 399 w 655"/>
              <a:gd name="T23" fmla="*/ 74 h 648"/>
              <a:gd name="T24" fmla="*/ 455 w 655"/>
              <a:gd name="T25" fmla="*/ 18 h 648"/>
              <a:gd name="T26" fmla="*/ 330 w 655"/>
              <a:gd name="T27" fmla="*/ 0 h 648"/>
              <a:gd name="T28" fmla="*/ 0 w 655"/>
              <a:gd name="T29" fmla="*/ 323 h 648"/>
              <a:gd name="T30" fmla="*/ 330 w 655"/>
              <a:gd name="T31" fmla="*/ 647 h 648"/>
              <a:gd name="T32" fmla="*/ 654 w 655"/>
              <a:gd name="T33" fmla="*/ 323 h 648"/>
              <a:gd name="T34" fmla="*/ 592 w 655"/>
              <a:gd name="T35" fmla="*/ 323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5" h="648">
                <a:moveTo>
                  <a:pt x="193" y="261"/>
                </a:moveTo>
                <a:lnTo>
                  <a:pt x="150" y="305"/>
                </a:lnTo>
                <a:lnTo>
                  <a:pt x="299" y="454"/>
                </a:lnTo>
                <a:lnTo>
                  <a:pt x="623" y="130"/>
                </a:lnTo>
                <a:lnTo>
                  <a:pt x="579" y="81"/>
                </a:lnTo>
                <a:lnTo>
                  <a:pt x="299" y="361"/>
                </a:lnTo>
                <a:lnTo>
                  <a:pt x="193" y="261"/>
                </a:lnTo>
                <a:close/>
                <a:moveTo>
                  <a:pt x="592" y="323"/>
                </a:moveTo>
                <a:cubicBezTo>
                  <a:pt x="592" y="467"/>
                  <a:pt x="473" y="585"/>
                  <a:pt x="330" y="585"/>
                </a:cubicBezTo>
                <a:cubicBezTo>
                  <a:pt x="187" y="585"/>
                  <a:pt x="69" y="467"/>
                  <a:pt x="69" y="323"/>
                </a:cubicBezTo>
                <a:cubicBezTo>
                  <a:pt x="69" y="180"/>
                  <a:pt x="187" y="62"/>
                  <a:pt x="330" y="62"/>
                </a:cubicBezTo>
                <a:cubicBezTo>
                  <a:pt x="355" y="62"/>
                  <a:pt x="380" y="68"/>
                  <a:pt x="399" y="74"/>
                </a:cubicBezTo>
                <a:lnTo>
                  <a:pt x="455" y="18"/>
                </a:lnTo>
                <a:cubicBezTo>
                  <a:pt x="411" y="6"/>
                  <a:pt x="374" y="0"/>
                  <a:pt x="330" y="0"/>
                </a:cubicBezTo>
                <a:cubicBezTo>
                  <a:pt x="150" y="0"/>
                  <a:pt x="0" y="143"/>
                  <a:pt x="0" y="323"/>
                </a:cubicBezTo>
                <a:cubicBezTo>
                  <a:pt x="0" y="504"/>
                  <a:pt x="150" y="647"/>
                  <a:pt x="330" y="647"/>
                </a:cubicBezTo>
                <a:cubicBezTo>
                  <a:pt x="511" y="647"/>
                  <a:pt x="654" y="504"/>
                  <a:pt x="654" y="323"/>
                </a:cubicBezTo>
                <a:lnTo>
                  <a:pt x="592" y="323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9" name="Freeform 7"/>
          <p:cNvSpPr>
            <a:spLocks noChangeAspect="1" noChangeArrowheads="1"/>
          </p:cNvSpPr>
          <p:nvPr/>
        </p:nvSpPr>
        <p:spPr bwMode="auto">
          <a:xfrm>
            <a:off x="4139081" y="5213606"/>
            <a:ext cx="252000" cy="248618"/>
          </a:xfrm>
          <a:custGeom>
            <a:avLst/>
            <a:gdLst>
              <a:gd name="T0" fmla="*/ 193 w 655"/>
              <a:gd name="T1" fmla="*/ 261 h 648"/>
              <a:gd name="T2" fmla="*/ 150 w 655"/>
              <a:gd name="T3" fmla="*/ 305 h 648"/>
              <a:gd name="T4" fmla="*/ 299 w 655"/>
              <a:gd name="T5" fmla="*/ 454 h 648"/>
              <a:gd name="T6" fmla="*/ 623 w 655"/>
              <a:gd name="T7" fmla="*/ 130 h 648"/>
              <a:gd name="T8" fmla="*/ 579 w 655"/>
              <a:gd name="T9" fmla="*/ 81 h 648"/>
              <a:gd name="T10" fmla="*/ 299 w 655"/>
              <a:gd name="T11" fmla="*/ 361 h 648"/>
              <a:gd name="T12" fmla="*/ 193 w 655"/>
              <a:gd name="T13" fmla="*/ 261 h 648"/>
              <a:gd name="T14" fmla="*/ 592 w 655"/>
              <a:gd name="T15" fmla="*/ 323 h 648"/>
              <a:gd name="T16" fmla="*/ 330 w 655"/>
              <a:gd name="T17" fmla="*/ 585 h 648"/>
              <a:gd name="T18" fmla="*/ 69 w 655"/>
              <a:gd name="T19" fmla="*/ 323 h 648"/>
              <a:gd name="T20" fmla="*/ 330 w 655"/>
              <a:gd name="T21" fmla="*/ 62 h 648"/>
              <a:gd name="T22" fmla="*/ 399 w 655"/>
              <a:gd name="T23" fmla="*/ 74 h 648"/>
              <a:gd name="T24" fmla="*/ 455 w 655"/>
              <a:gd name="T25" fmla="*/ 18 h 648"/>
              <a:gd name="T26" fmla="*/ 330 w 655"/>
              <a:gd name="T27" fmla="*/ 0 h 648"/>
              <a:gd name="T28" fmla="*/ 0 w 655"/>
              <a:gd name="T29" fmla="*/ 323 h 648"/>
              <a:gd name="T30" fmla="*/ 330 w 655"/>
              <a:gd name="T31" fmla="*/ 647 h 648"/>
              <a:gd name="T32" fmla="*/ 654 w 655"/>
              <a:gd name="T33" fmla="*/ 323 h 648"/>
              <a:gd name="T34" fmla="*/ 592 w 655"/>
              <a:gd name="T35" fmla="*/ 323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5" h="648">
                <a:moveTo>
                  <a:pt x="193" y="261"/>
                </a:moveTo>
                <a:lnTo>
                  <a:pt x="150" y="305"/>
                </a:lnTo>
                <a:lnTo>
                  <a:pt x="299" y="454"/>
                </a:lnTo>
                <a:lnTo>
                  <a:pt x="623" y="130"/>
                </a:lnTo>
                <a:lnTo>
                  <a:pt x="579" y="81"/>
                </a:lnTo>
                <a:lnTo>
                  <a:pt x="299" y="361"/>
                </a:lnTo>
                <a:lnTo>
                  <a:pt x="193" y="261"/>
                </a:lnTo>
                <a:close/>
                <a:moveTo>
                  <a:pt x="592" y="323"/>
                </a:moveTo>
                <a:cubicBezTo>
                  <a:pt x="592" y="467"/>
                  <a:pt x="473" y="585"/>
                  <a:pt x="330" y="585"/>
                </a:cubicBezTo>
                <a:cubicBezTo>
                  <a:pt x="187" y="585"/>
                  <a:pt x="69" y="467"/>
                  <a:pt x="69" y="323"/>
                </a:cubicBezTo>
                <a:cubicBezTo>
                  <a:pt x="69" y="180"/>
                  <a:pt x="187" y="62"/>
                  <a:pt x="330" y="62"/>
                </a:cubicBezTo>
                <a:cubicBezTo>
                  <a:pt x="355" y="62"/>
                  <a:pt x="380" y="68"/>
                  <a:pt x="399" y="74"/>
                </a:cubicBezTo>
                <a:lnTo>
                  <a:pt x="455" y="18"/>
                </a:lnTo>
                <a:cubicBezTo>
                  <a:pt x="411" y="6"/>
                  <a:pt x="374" y="0"/>
                  <a:pt x="330" y="0"/>
                </a:cubicBezTo>
                <a:cubicBezTo>
                  <a:pt x="150" y="0"/>
                  <a:pt x="0" y="143"/>
                  <a:pt x="0" y="323"/>
                </a:cubicBezTo>
                <a:cubicBezTo>
                  <a:pt x="0" y="504"/>
                  <a:pt x="150" y="647"/>
                  <a:pt x="330" y="647"/>
                </a:cubicBezTo>
                <a:cubicBezTo>
                  <a:pt x="511" y="647"/>
                  <a:pt x="654" y="504"/>
                  <a:pt x="654" y="323"/>
                </a:cubicBezTo>
                <a:lnTo>
                  <a:pt x="592" y="323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0" name="Freeform 7"/>
          <p:cNvSpPr>
            <a:spLocks noChangeAspect="1" noChangeArrowheads="1"/>
          </p:cNvSpPr>
          <p:nvPr/>
        </p:nvSpPr>
        <p:spPr bwMode="auto">
          <a:xfrm>
            <a:off x="4139081" y="5552731"/>
            <a:ext cx="252000" cy="248618"/>
          </a:xfrm>
          <a:custGeom>
            <a:avLst/>
            <a:gdLst>
              <a:gd name="T0" fmla="*/ 193 w 655"/>
              <a:gd name="T1" fmla="*/ 261 h 648"/>
              <a:gd name="T2" fmla="*/ 150 w 655"/>
              <a:gd name="T3" fmla="*/ 305 h 648"/>
              <a:gd name="T4" fmla="*/ 299 w 655"/>
              <a:gd name="T5" fmla="*/ 454 h 648"/>
              <a:gd name="T6" fmla="*/ 623 w 655"/>
              <a:gd name="T7" fmla="*/ 130 h 648"/>
              <a:gd name="T8" fmla="*/ 579 w 655"/>
              <a:gd name="T9" fmla="*/ 81 h 648"/>
              <a:gd name="T10" fmla="*/ 299 w 655"/>
              <a:gd name="T11" fmla="*/ 361 h 648"/>
              <a:gd name="T12" fmla="*/ 193 w 655"/>
              <a:gd name="T13" fmla="*/ 261 h 648"/>
              <a:gd name="T14" fmla="*/ 592 w 655"/>
              <a:gd name="T15" fmla="*/ 323 h 648"/>
              <a:gd name="T16" fmla="*/ 330 w 655"/>
              <a:gd name="T17" fmla="*/ 585 h 648"/>
              <a:gd name="T18" fmla="*/ 69 w 655"/>
              <a:gd name="T19" fmla="*/ 323 h 648"/>
              <a:gd name="T20" fmla="*/ 330 w 655"/>
              <a:gd name="T21" fmla="*/ 62 h 648"/>
              <a:gd name="T22" fmla="*/ 399 w 655"/>
              <a:gd name="T23" fmla="*/ 74 h 648"/>
              <a:gd name="T24" fmla="*/ 455 w 655"/>
              <a:gd name="T25" fmla="*/ 18 h 648"/>
              <a:gd name="T26" fmla="*/ 330 w 655"/>
              <a:gd name="T27" fmla="*/ 0 h 648"/>
              <a:gd name="T28" fmla="*/ 0 w 655"/>
              <a:gd name="T29" fmla="*/ 323 h 648"/>
              <a:gd name="T30" fmla="*/ 330 w 655"/>
              <a:gd name="T31" fmla="*/ 647 h 648"/>
              <a:gd name="T32" fmla="*/ 654 w 655"/>
              <a:gd name="T33" fmla="*/ 323 h 648"/>
              <a:gd name="T34" fmla="*/ 592 w 655"/>
              <a:gd name="T35" fmla="*/ 323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5" h="648">
                <a:moveTo>
                  <a:pt x="193" y="261"/>
                </a:moveTo>
                <a:lnTo>
                  <a:pt x="150" y="305"/>
                </a:lnTo>
                <a:lnTo>
                  <a:pt x="299" y="454"/>
                </a:lnTo>
                <a:lnTo>
                  <a:pt x="623" y="130"/>
                </a:lnTo>
                <a:lnTo>
                  <a:pt x="579" y="81"/>
                </a:lnTo>
                <a:lnTo>
                  <a:pt x="299" y="361"/>
                </a:lnTo>
                <a:lnTo>
                  <a:pt x="193" y="261"/>
                </a:lnTo>
                <a:close/>
                <a:moveTo>
                  <a:pt x="592" y="323"/>
                </a:moveTo>
                <a:cubicBezTo>
                  <a:pt x="592" y="467"/>
                  <a:pt x="473" y="585"/>
                  <a:pt x="330" y="585"/>
                </a:cubicBezTo>
                <a:cubicBezTo>
                  <a:pt x="187" y="585"/>
                  <a:pt x="69" y="467"/>
                  <a:pt x="69" y="323"/>
                </a:cubicBezTo>
                <a:cubicBezTo>
                  <a:pt x="69" y="180"/>
                  <a:pt x="187" y="62"/>
                  <a:pt x="330" y="62"/>
                </a:cubicBezTo>
                <a:cubicBezTo>
                  <a:pt x="355" y="62"/>
                  <a:pt x="380" y="68"/>
                  <a:pt x="399" y="74"/>
                </a:cubicBezTo>
                <a:lnTo>
                  <a:pt x="455" y="18"/>
                </a:lnTo>
                <a:cubicBezTo>
                  <a:pt x="411" y="6"/>
                  <a:pt x="374" y="0"/>
                  <a:pt x="330" y="0"/>
                </a:cubicBezTo>
                <a:cubicBezTo>
                  <a:pt x="150" y="0"/>
                  <a:pt x="0" y="143"/>
                  <a:pt x="0" y="323"/>
                </a:cubicBezTo>
                <a:cubicBezTo>
                  <a:pt x="0" y="504"/>
                  <a:pt x="150" y="647"/>
                  <a:pt x="330" y="647"/>
                </a:cubicBezTo>
                <a:cubicBezTo>
                  <a:pt x="511" y="647"/>
                  <a:pt x="654" y="504"/>
                  <a:pt x="654" y="323"/>
                </a:cubicBezTo>
                <a:lnTo>
                  <a:pt x="592" y="323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1" name="Freeform 7"/>
          <p:cNvSpPr>
            <a:spLocks noChangeAspect="1" noChangeArrowheads="1"/>
          </p:cNvSpPr>
          <p:nvPr/>
        </p:nvSpPr>
        <p:spPr bwMode="auto">
          <a:xfrm>
            <a:off x="4146346" y="5888646"/>
            <a:ext cx="252000" cy="248618"/>
          </a:xfrm>
          <a:custGeom>
            <a:avLst/>
            <a:gdLst>
              <a:gd name="T0" fmla="*/ 193 w 655"/>
              <a:gd name="T1" fmla="*/ 261 h 648"/>
              <a:gd name="T2" fmla="*/ 150 w 655"/>
              <a:gd name="T3" fmla="*/ 305 h 648"/>
              <a:gd name="T4" fmla="*/ 299 w 655"/>
              <a:gd name="T5" fmla="*/ 454 h 648"/>
              <a:gd name="T6" fmla="*/ 623 w 655"/>
              <a:gd name="T7" fmla="*/ 130 h 648"/>
              <a:gd name="T8" fmla="*/ 579 w 655"/>
              <a:gd name="T9" fmla="*/ 81 h 648"/>
              <a:gd name="T10" fmla="*/ 299 w 655"/>
              <a:gd name="T11" fmla="*/ 361 h 648"/>
              <a:gd name="T12" fmla="*/ 193 w 655"/>
              <a:gd name="T13" fmla="*/ 261 h 648"/>
              <a:gd name="T14" fmla="*/ 592 w 655"/>
              <a:gd name="T15" fmla="*/ 323 h 648"/>
              <a:gd name="T16" fmla="*/ 330 w 655"/>
              <a:gd name="T17" fmla="*/ 585 h 648"/>
              <a:gd name="T18" fmla="*/ 69 w 655"/>
              <a:gd name="T19" fmla="*/ 323 h 648"/>
              <a:gd name="T20" fmla="*/ 330 w 655"/>
              <a:gd name="T21" fmla="*/ 62 h 648"/>
              <a:gd name="T22" fmla="*/ 399 w 655"/>
              <a:gd name="T23" fmla="*/ 74 h 648"/>
              <a:gd name="T24" fmla="*/ 455 w 655"/>
              <a:gd name="T25" fmla="*/ 18 h 648"/>
              <a:gd name="T26" fmla="*/ 330 w 655"/>
              <a:gd name="T27" fmla="*/ 0 h 648"/>
              <a:gd name="T28" fmla="*/ 0 w 655"/>
              <a:gd name="T29" fmla="*/ 323 h 648"/>
              <a:gd name="T30" fmla="*/ 330 w 655"/>
              <a:gd name="T31" fmla="*/ 647 h 648"/>
              <a:gd name="T32" fmla="*/ 654 w 655"/>
              <a:gd name="T33" fmla="*/ 323 h 648"/>
              <a:gd name="T34" fmla="*/ 592 w 655"/>
              <a:gd name="T35" fmla="*/ 323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5" h="648">
                <a:moveTo>
                  <a:pt x="193" y="261"/>
                </a:moveTo>
                <a:lnTo>
                  <a:pt x="150" y="305"/>
                </a:lnTo>
                <a:lnTo>
                  <a:pt x="299" y="454"/>
                </a:lnTo>
                <a:lnTo>
                  <a:pt x="623" y="130"/>
                </a:lnTo>
                <a:lnTo>
                  <a:pt x="579" y="81"/>
                </a:lnTo>
                <a:lnTo>
                  <a:pt x="299" y="361"/>
                </a:lnTo>
                <a:lnTo>
                  <a:pt x="193" y="261"/>
                </a:lnTo>
                <a:close/>
                <a:moveTo>
                  <a:pt x="592" y="323"/>
                </a:moveTo>
                <a:cubicBezTo>
                  <a:pt x="592" y="467"/>
                  <a:pt x="473" y="585"/>
                  <a:pt x="330" y="585"/>
                </a:cubicBezTo>
                <a:cubicBezTo>
                  <a:pt x="187" y="585"/>
                  <a:pt x="69" y="467"/>
                  <a:pt x="69" y="323"/>
                </a:cubicBezTo>
                <a:cubicBezTo>
                  <a:pt x="69" y="180"/>
                  <a:pt x="187" y="62"/>
                  <a:pt x="330" y="62"/>
                </a:cubicBezTo>
                <a:cubicBezTo>
                  <a:pt x="355" y="62"/>
                  <a:pt x="380" y="68"/>
                  <a:pt x="399" y="74"/>
                </a:cubicBezTo>
                <a:lnTo>
                  <a:pt x="455" y="18"/>
                </a:lnTo>
                <a:cubicBezTo>
                  <a:pt x="411" y="6"/>
                  <a:pt x="374" y="0"/>
                  <a:pt x="330" y="0"/>
                </a:cubicBezTo>
                <a:cubicBezTo>
                  <a:pt x="150" y="0"/>
                  <a:pt x="0" y="143"/>
                  <a:pt x="0" y="323"/>
                </a:cubicBezTo>
                <a:cubicBezTo>
                  <a:pt x="0" y="504"/>
                  <a:pt x="150" y="647"/>
                  <a:pt x="330" y="647"/>
                </a:cubicBezTo>
                <a:cubicBezTo>
                  <a:pt x="511" y="647"/>
                  <a:pt x="654" y="504"/>
                  <a:pt x="654" y="323"/>
                </a:cubicBezTo>
                <a:lnTo>
                  <a:pt x="592" y="323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2" name="Freeform 7"/>
          <p:cNvSpPr>
            <a:spLocks noChangeAspect="1" noChangeArrowheads="1"/>
          </p:cNvSpPr>
          <p:nvPr/>
        </p:nvSpPr>
        <p:spPr bwMode="auto">
          <a:xfrm>
            <a:off x="6008069" y="5888646"/>
            <a:ext cx="252000" cy="248618"/>
          </a:xfrm>
          <a:custGeom>
            <a:avLst/>
            <a:gdLst>
              <a:gd name="T0" fmla="*/ 193 w 655"/>
              <a:gd name="T1" fmla="*/ 261 h 648"/>
              <a:gd name="T2" fmla="*/ 150 w 655"/>
              <a:gd name="T3" fmla="*/ 305 h 648"/>
              <a:gd name="T4" fmla="*/ 299 w 655"/>
              <a:gd name="T5" fmla="*/ 454 h 648"/>
              <a:gd name="T6" fmla="*/ 623 w 655"/>
              <a:gd name="T7" fmla="*/ 130 h 648"/>
              <a:gd name="T8" fmla="*/ 579 w 655"/>
              <a:gd name="T9" fmla="*/ 81 h 648"/>
              <a:gd name="T10" fmla="*/ 299 w 655"/>
              <a:gd name="T11" fmla="*/ 361 h 648"/>
              <a:gd name="T12" fmla="*/ 193 w 655"/>
              <a:gd name="T13" fmla="*/ 261 h 648"/>
              <a:gd name="T14" fmla="*/ 592 w 655"/>
              <a:gd name="T15" fmla="*/ 323 h 648"/>
              <a:gd name="T16" fmla="*/ 330 w 655"/>
              <a:gd name="T17" fmla="*/ 585 h 648"/>
              <a:gd name="T18" fmla="*/ 69 w 655"/>
              <a:gd name="T19" fmla="*/ 323 h 648"/>
              <a:gd name="T20" fmla="*/ 330 w 655"/>
              <a:gd name="T21" fmla="*/ 62 h 648"/>
              <a:gd name="T22" fmla="*/ 399 w 655"/>
              <a:gd name="T23" fmla="*/ 74 h 648"/>
              <a:gd name="T24" fmla="*/ 455 w 655"/>
              <a:gd name="T25" fmla="*/ 18 h 648"/>
              <a:gd name="T26" fmla="*/ 330 w 655"/>
              <a:gd name="T27" fmla="*/ 0 h 648"/>
              <a:gd name="T28" fmla="*/ 0 w 655"/>
              <a:gd name="T29" fmla="*/ 323 h 648"/>
              <a:gd name="T30" fmla="*/ 330 w 655"/>
              <a:gd name="T31" fmla="*/ 647 h 648"/>
              <a:gd name="T32" fmla="*/ 654 w 655"/>
              <a:gd name="T33" fmla="*/ 323 h 648"/>
              <a:gd name="T34" fmla="*/ 592 w 655"/>
              <a:gd name="T35" fmla="*/ 323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5" h="648">
                <a:moveTo>
                  <a:pt x="193" y="261"/>
                </a:moveTo>
                <a:lnTo>
                  <a:pt x="150" y="305"/>
                </a:lnTo>
                <a:lnTo>
                  <a:pt x="299" y="454"/>
                </a:lnTo>
                <a:lnTo>
                  <a:pt x="623" y="130"/>
                </a:lnTo>
                <a:lnTo>
                  <a:pt x="579" y="81"/>
                </a:lnTo>
                <a:lnTo>
                  <a:pt x="299" y="361"/>
                </a:lnTo>
                <a:lnTo>
                  <a:pt x="193" y="261"/>
                </a:lnTo>
                <a:close/>
                <a:moveTo>
                  <a:pt x="592" y="323"/>
                </a:moveTo>
                <a:cubicBezTo>
                  <a:pt x="592" y="467"/>
                  <a:pt x="473" y="585"/>
                  <a:pt x="330" y="585"/>
                </a:cubicBezTo>
                <a:cubicBezTo>
                  <a:pt x="187" y="585"/>
                  <a:pt x="69" y="467"/>
                  <a:pt x="69" y="323"/>
                </a:cubicBezTo>
                <a:cubicBezTo>
                  <a:pt x="69" y="180"/>
                  <a:pt x="187" y="62"/>
                  <a:pt x="330" y="62"/>
                </a:cubicBezTo>
                <a:cubicBezTo>
                  <a:pt x="355" y="62"/>
                  <a:pt x="380" y="68"/>
                  <a:pt x="399" y="74"/>
                </a:cubicBezTo>
                <a:lnTo>
                  <a:pt x="455" y="18"/>
                </a:lnTo>
                <a:cubicBezTo>
                  <a:pt x="411" y="6"/>
                  <a:pt x="374" y="0"/>
                  <a:pt x="330" y="0"/>
                </a:cubicBezTo>
                <a:cubicBezTo>
                  <a:pt x="150" y="0"/>
                  <a:pt x="0" y="143"/>
                  <a:pt x="0" y="323"/>
                </a:cubicBezTo>
                <a:cubicBezTo>
                  <a:pt x="0" y="504"/>
                  <a:pt x="150" y="647"/>
                  <a:pt x="330" y="647"/>
                </a:cubicBezTo>
                <a:cubicBezTo>
                  <a:pt x="511" y="647"/>
                  <a:pt x="654" y="504"/>
                  <a:pt x="654" y="323"/>
                </a:cubicBezTo>
                <a:lnTo>
                  <a:pt x="592" y="323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3" name="Freeform 7"/>
          <p:cNvSpPr>
            <a:spLocks noChangeAspect="1" noChangeArrowheads="1"/>
          </p:cNvSpPr>
          <p:nvPr/>
        </p:nvSpPr>
        <p:spPr bwMode="auto">
          <a:xfrm>
            <a:off x="9622482" y="5888646"/>
            <a:ext cx="252000" cy="248618"/>
          </a:xfrm>
          <a:custGeom>
            <a:avLst/>
            <a:gdLst>
              <a:gd name="T0" fmla="*/ 193 w 655"/>
              <a:gd name="T1" fmla="*/ 261 h 648"/>
              <a:gd name="T2" fmla="*/ 150 w 655"/>
              <a:gd name="T3" fmla="*/ 305 h 648"/>
              <a:gd name="T4" fmla="*/ 299 w 655"/>
              <a:gd name="T5" fmla="*/ 454 h 648"/>
              <a:gd name="T6" fmla="*/ 623 w 655"/>
              <a:gd name="T7" fmla="*/ 130 h 648"/>
              <a:gd name="T8" fmla="*/ 579 w 655"/>
              <a:gd name="T9" fmla="*/ 81 h 648"/>
              <a:gd name="T10" fmla="*/ 299 w 655"/>
              <a:gd name="T11" fmla="*/ 361 h 648"/>
              <a:gd name="T12" fmla="*/ 193 w 655"/>
              <a:gd name="T13" fmla="*/ 261 h 648"/>
              <a:gd name="T14" fmla="*/ 592 w 655"/>
              <a:gd name="T15" fmla="*/ 323 h 648"/>
              <a:gd name="T16" fmla="*/ 330 w 655"/>
              <a:gd name="T17" fmla="*/ 585 h 648"/>
              <a:gd name="T18" fmla="*/ 69 w 655"/>
              <a:gd name="T19" fmla="*/ 323 h 648"/>
              <a:gd name="T20" fmla="*/ 330 w 655"/>
              <a:gd name="T21" fmla="*/ 62 h 648"/>
              <a:gd name="T22" fmla="*/ 399 w 655"/>
              <a:gd name="T23" fmla="*/ 74 h 648"/>
              <a:gd name="T24" fmla="*/ 455 w 655"/>
              <a:gd name="T25" fmla="*/ 18 h 648"/>
              <a:gd name="T26" fmla="*/ 330 w 655"/>
              <a:gd name="T27" fmla="*/ 0 h 648"/>
              <a:gd name="T28" fmla="*/ 0 w 655"/>
              <a:gd name="T29" fmla="*/ 323 h 648"/>
              <a:gd name="T30" fmla="*/ 330 w 655"/>
              <a:gd name="T31" fmla="*/ 647 h 648"/>
              <a:gd name="T32" fmla="*/ 654 w 655"/>
              <a:gd name="T33" fmla="*/ 323 h 648"/>
              <a:gd name="T34" fmla="*/ 592 w 655"/>
              <a:gd name="T35" fmla="*/ 323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5" h="648">
                <a:moveTo>
                  <a:pt x="193" y="261"/>
                </a:moveTo>
                <a:lnTo>
                  <a:pt x="150" y="305"/>
                </a:lnTo>
                <a:lnTo>
                  <a:pt x="299" y="454"/>
                </a:lnTo>
                <a:lnTo>
                  <a:pt x="623" y="130"/>
                </a:lnTo>
                <a:lnTo>
                  <a:pt x="579" y="81"/>
                </a:lnTo>
                <a:lnTo>
                  <a:pt x="299" y="361"/>
                </a:lnTo>
                <a:lnTo>
                  <a:pt x="193" y="261"/>
                </a:lnTo>
                <a:close/>
                <a:moveTo>
                  <a:pt x="592" y="323"/>
                </a:moveTo>
                <a:cubicBezTo>
                  <a:pt x="592" y="467"/>
                  <a:pt x="473" y="585"/>
                  <a:pt x="330" y="585"/>
                </a:cubicBezTo>
                <a:cubicBezTo>
                  <a:pt x="187" y="585"/>
                  <a:pt x="69" y="467"/>
                  <a:pt x="69" y="323"/>
                </a:cubicBezTo>
                <a:cubicBezTo>
                  <a:pt x="69" y="180"/>
                  <a:pt x="187" y="62"/>
                  <a:pt x="330" y="62"/>
                </a:cubicBezTo>
                <a:cubicBezTo>
                  <a:pt x="355" y="62"/>
                  <a:pt x="380" y="68"/>
                  <a:pt x="399" y="74"/>
                </a:cubicBezTo>
                <a:lnTo>
                  <a:pt x="455" y="18"/>
                </a:lnTo>
                <a:cubicBezTo>
                  <a:pt x="411" y="6"/>
                  <a:pt x="374" y="0"/>
                  <a:pt x="330" y="0"/>
                </a:cubicBezTo>
                <a:cubicBezTo>
                  <a:pt x="150" y="0"/>
                  <a:pt x="0" y="143"/>
                  <a:pt x="0" y="323"/>
                </a:cubicBezTo>
                <a:cubicBezTo>
                  <a:pt x="0" y="504"/>
                  <a:pt x="150" y="647"/>
                  <a:pt x="330" y="647"/>
                </a:cubicBezTo>
                <a:cubicBezTo>
                  <a:pt x="511" y="647"/>
                  <a:pt x="654" y="504"/>
                  <a:pt x="654" y="323"/>
                </a:cubicBezTo>
                <a:lnTo>
                  <a:pt x="592" y="323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/>
        </p:spPr>
        <p:txBody>
          <a:bodyPr wrap="none" anchor="ctr"/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grpSp>
        <p:nvGrpSpPr>
          <p:cNvPr id="8" name="Gruppo 7"/>
          <p:cNvGrpSpPr/>
          <p:nvPr/>
        </p:nvGrpSpPr>
        <p:grpSpPr>
          <a:xfrm>
            <a:off x="558883" y="1481565"/>
            <a:ext cx="12275465" cy="5240103"/>
            <a:chOff x="558882" y="1481563"/>
            <a:chExt cx="12275465" cy="5240103"/>
          </a:xfrm>
        </p:grpSpPr>
        <p:sp>
          <p:nvSpPr>
            <p:cNvPr id="3" name="Rettangolo 2"/>
            <p:cNvSpPr/>
            <p:nvPr/>
          </p:nvSpPr>
          <p:spPr>
            <a:xfrm>
              <a:off x="558882" y="2036566"/>
              <a:ext cx="11303540" cy="468510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7" name="Gruppo 6"/>
            <p:cNvGrpSpPr/>
            <p:nvPr/>
          </p:nvGrpSpPr>
          <p:grpSpPr>
            <a:xfrm>
              <a:off x="6433679" y="1481563"/>
              <a:ext cx="6400668" cy="2523278"/>
              <a:chOff x="6433679" y="1481563"/>
              <a:chExt cx="6400668" cy="2523278"/>
            </a:xfrm>
          </p:grpSpPr>
          <p:sp>
            <p:nvSpPr>
              <p:cNvPr id="4" name="CasellaDiTesto 3"/>
              <p:cNvSpPr txBox="1"/>
              <p:nvPr/>
            </p:nvSpPr>
            <p:spPr>
              <a:xfrm>
                <a:off x="6577679" y="2804512"/>
                <a:ext cx="62566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itchFamily="2" charset="0"/>
                    <a:ea typeface="Roboto Light" pitchFamily="2" charset="0"/>
                  </a:rPr>
                  <a:t>Viste intermedie</a:t>
                </a:r>
                <a:b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itchFamily="2" charset="0"/>
                    <a:ea typeface="Roboto Light" pitchFamily="2" charset="0"/>
                  </a:rPr>
                </a:br>
                <a:endParaRPr lang="it-IT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Light" pitchFamily="2" charset="0"/>
                  <a:ea typeface="Roboto Light" pitchFamily="2" charset="0"/>
                </a:endParaRPr>
              </a:p>
              <a:p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itchFamily="2" charset="0"/>
                    <a:ea typeface="Roboto Light" pitchFamily="2" charset="0"/>
                  </a:rPr>
                  <a:t>Simulazione mediante sequenze </a:t>
                </a:r>
              </a:p>
              <a:p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itchFamily="2" charset="0"/>
                    <a:ea typeface="Roboto Light" pitchFamily="2" charset="0"/>
                  </a:rPr>
                  <a:t>di Left/Right Outer Join</a:t>
                </a:r>
              </a:p>
            </p:txBody>
          </p:sp>
          <p:grpSp>
            <p:nvGrpSpPr>
              <p:cNvPr id="44" name="Gruppo 43"/>
              <p:cNvGrpSpPr>
                <a:grpSpLocks noChangeAspect="1"/>
              </p:cNvGrpSpPr>
              <p:nvPr/>
            </p:nvGrpSpPr>
            <p:grpSpPr>
              <a:xfrm>
                <a:off x="6433679" y="2908746"/>
                <a:ext cx="144000" cy="133450"/>
                <a:chOff x="5680871" y="5620118"/>
                <a:chExt cx="392099" cy="343793"/>
              </a:xfrm>
            </p:grpSpPr>
            <p:sp>
              <p:nvSpPr>
                <p:cNvPr id="46" name="Freeform 13"/>
                <p:cNvSpPr>
                  <a:spLocks noChangeAspect="1" noChangeArrowheads="1"/>
                </p:cNvSpPr>
                <p:nvPr/>
              </p:nvSpPr>
              <p:spPr bwMode="auto">
                <a:xfrm>
                  <a:off x="5680871" y="5620118"/>
                  <a:ext cx="211929" cy="343793"/>
                </a:xfrm>
                <a:custGeom>
                  <a:avLst/>
                  <a:gdLst>
                    <a:gd name="T0" fmla="*/ 0 w 199"/>
                    <a:gd name="T1" fmla="*/ 280 h 322"/>
                    <a:gd name="T2" fmla="*/ 122 w 199"/>
                    <a:gd name="T3" fmla="*/ 158 h 322"/>
                    <a:gd name="T4" fmla="*/ 0 w 199"/>
                    <a:gd name="T5" fmla="*/ 36 h 322"/>
                    <a:gd name="T6" fmla="*/ 36 w 199"/>
                    <a:gd name="T7" fmla="*/ 0 h 322"/>
                    <a:gd name="T8" fmla="*/ 198 w 199"/>
                    <a:gd name="T9" fmla="*/ 158 h 322"/>
                    <a:gd name="T10" fmla="*/ 36 w 199"/>
                    <a:gd name="T11" fmla="*/ 321 h 322"/>
                    <a:gd name="T12" fmla="*/ 0 w 199"/>
                    <a:gd name="T13" fmla="*/ 28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9" h="322">
                      <a:moveTo>
                        <a:pt x="0" y="280"/>
                      </a:moveTo>
                      <a:lnTo>
                        <a:pt x="122" y="158"/>
                      </a:lnTo>
                      <a:lnTo>
                        <a:pt x="0" y="36"/>
                      </a:lnTo>
                      <a:lnTo>
                        <a:pt x="36" y="0"/>
                      </a:lnTo>
                      <a:lnTo>
                        <a:pt x="198" y="158"/>
                      </a:lnTo>
                      <a:lnTo>
                        <a:pt x="36" y="321"/>
                      </a:lnTo>
                      <a:lnTo>
                        <a:pt x="0" y="280"/>
                      </a:lnTo>
                    </a:path>
                  </a:pathLst>
                </a:custGeom>
                <a:solidFill>
                  <a:srgbClr val="B6D7A8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Freeform 13"/>
                <p:cNvSpPr>
                  <a:spLocks noChangeAspect="1" noChangeArrowheads="1"/>
                </p:cNvSpPr>
                <p:nvPr/>
              </p:nvSpPr>
              <p:spPr bwMode="auto">
                <a:xfrm>
                  <a:off x="5861041" y="5620118"/>
                  <a:ext cx="211929" cy="343793"/>
                </a:xfrm>
                <a:custGeom>
                  <a:avLst/>
                  <a:gdLst>
                    <a:gd name="T0" fmla="*/ 0 w 199"/>
                    <a:gd name="T1" fmla="*/ 280 h 322"/>
                    <a:gd name="T2" fmla="*/ 122 w 199"/>
                    <a:gd name="T3" fmla="*/ 158 h 322"/>
                    <a:gd name="T4" fmla="*/ 0 w 199"/>
                    <a:gd name="T5" fmla="*/ 36 h 322"/>
                    <a:gd name="T6" fmla="*/ 36 w 199"/>
                    <a:gd name="T7" fmla="*/ 0 h 322"/>
                    <a:gd name="T8" fmla="*/ 198 w 199"/>
                    <a:gd name="T9" fmla="*/ 158 h 322"/>
                    <a:gd name="T10" fmla="*/ 36 w 199"/>
                    <a:gd name="T11" fmla="*/ 321 h 322"/>
                    <a:gd name="T12" fmla="*/ 0 w 199"/>
                    <a:gd name="T13" fmla="*/ 28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9" h="322">
                      <a:moveTo>
                        <a:pt x="0" y="280"/>
                      </a:moveTo>
                      <a:lnTo>
                        <a:pt x="122" y="158"/>
                      </a:lnTo>
                      <a:lnTo>
                        <a:pt x="0" y="36"/>
                      </a:lnTo>
                      <a:lnTo>
                        <a:pt x="36" y="0"/>
                      </a:lnTo>
                      <a:lnTo>
                        <a:pt x="198" y="158"/>
                      </a:lnTo>
                      <a:lnTo>
                        <a:pt x="36" y="321"/>
                      </a:lnTo>
                      <a:lnTo>
                        <a:pt x="0" y="280"/>
                      </a:lnTo>
                    </a:path>
                  </a:pathLst>
                </a:custGeom>
                <a:solidFill>
                  <a:srgbClr val="B6D7A8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9" name="Gruppo 48"/>
              <p:cNvGrpSpPr>
                <a:grpSpLocks noChangeAspect="1"/>
              </p:cNvGrpSpPr>
              <p:nvPr/>
            </p:nvGrpSpPr>
            <p:grpSpPr>
              <a:xfrm>
                <a:off x="6439511" y="3471358"/>
                <a:ext cx="144000" cy="133450"/>
                <a:chOff x="5680871" y="5620118"/>
                <a:chExt cx="392099" cy="343793"/>
              </a:xfrm>
            </p:grpSpPr>
            <p:sp>
              <p:nvSpPr>
                <p:cNvPr id="54" name="Freeform 13"/>
                <p:cNvSpPr>
                  <a:spLocks noChangeAspect="1" noChangeArrowheads="1"/>
                </p:cNvSpPr>
                <p:nvPr/>
              </p:nvSpPr>
              <p:spPr bwMode="auto">
                <a:xfrm>
                  <a:off x="5680871" y="5620118"/>
                  <a:ext cx="211929" cy="343793"/>
                </a:xfrm>
                <a:custGeom>
                  <a:avLst/>
                  <a:gdLst>
                    <a:gd name="T0" fmla="*/ 0 w 199"/>
                    <a:gd name="T1" fmla="*/ 280 h 322"/>
                    <a:gd name="T2" fmla="*/ 122 w 199"/>
                    <a:gd name="T3" fmla="*/ 158 h 322"/>
                    <a:gd name="T4" fmla="*/ 0 w 199"/>
                    <a:gd name="T5" fmla="*/ 36 h 322"/>
                    <a:gd name="T6" fmla="*/ 36 w 199"/>
                    <a:gd name="T7" fmla="*/ 0 h 322"/>
                    <a:gd name="T8" fmla="*/ 198 w 199"/>
                    <a:gd name="T9" fmla="*/ 158 h 322"/>
                    <a:gd name="T10" fmla="*/ 36 w 199"/>
                    <a:gd name="T11" fmla="*/ 321 h 322"/>
                    <a:gd name="T12" fmla="*/ 0 w 199"/>
                    <a:gd name="T13" fmla="*/ 28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9" h="322">
                      <a:moveTo>
                        <a:pt x="0" y="280"/>
                      </a:moveTo>
                      <a:lnTo>
                        <a:pt x="122" y="158"/>
                      </a:lnTo>
                      <a:lnTo>
                        <a:pt x="0" y="36"/>
                      </a:lnTo>
                      <a:lnTo>
                        <a:pt x="36" y="0"/>
                      </a:lnTo>
                      <a:lnTo>
                        <a:pt x="198" y="158"/>
                      </a:lnTo>
                      <a:lnTo>
                        <a:pt x="36" y="321"/>
                      </a:lnTo>
                      <a:lnTo>
                        <a:pt x="0" y="280"/>
                      </a:lnTo>
                    </a:path>
                  </a:pathLst>
                </a:custGeom>
                <a:solidFill>
                  <a:srgbClr val="B6D7A8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Freeform 13"/>
                <p:cNvSpPr>
                  <a:spLocks noChangeAspect="1" noChangeArrowheads="1"/>
                </p:cNvSpPr>
                <p:nvPr/>
              </p:nvSpPr>
              <p:spPr bwMode="auto">
                <a:xfrm>
                  <a:off x="5861041" y="5620118"/>
                  <a:ext cx="211929" cy="343793"/>
                </a:xfrm>
                <a:custGeom>
                  <a:avLst/>
                  <a:gdLst>
                    <a:gd name="T0" fmla="*/ 0 w 199"/>
                    <a:gd name="T1" fmla="*/ 280 h 322"/>
                    <a:gd name="T2" fmla="*/ 122 w 199"/>
                    <a:gd name="T3" fmla="*/ 158 h 322"/>
                    <a:gd name="T4" fmla="*/ 0 w 199"/>
                    <a:gd name="T5" fmla="*/ 36 h 322"/>
                    <a:gd name="T6" fmla="*/ 36 w 199"/>
                    <a:gd name="T7" fmla="*/ 0 h 322"/>
                    <a:gd name="T8" fmla="*/ 198 w 199"/>
                    <a:gd name="T9" fmla="*/ 158 h 322"/>
                    <a:gd name="T10" fmla="*/ 36 w 199"/>
                    <a:gd name="T11" fmla="*/ 321 h 322"/>
                    <a:gd name="T12" fmla="*/ 0 w 199"/>
                    <a:gd name="T13" fmla="*/ 28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9" h="322">
                      <a:moveTo>
                        <a:pt x="0" y="280"/>
                      </a:moveTo>
                      <a:lnTo>
                        <a:pt x="122" y="158"/>
                      </a:lnTo>
                      <a:lnTo>
                        <a:pt x="0" y="36"/>
                      </a:lnTo>
                      <a:lnTo>
                        <a:pt x="36" y="0"/>
                      </a:lnTo>
                      <a:lnTo>
                        <a:pt x="198" y="158"/>
                      </a:lnTo>
                      <a:lnTo>
                        <a:pt x="36" y="321"/>
                      </a:lnTo>
                      <a:lnTo>
                        <a:pt x="0" y="280"/>
                      </a:lnTo>
                    </a:path>
                  </a:pathLst>
                </a:custGeom>
                <a:solidFill>
                  <a:srgbClr val="B6D7A8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" name="Ovale 4"/>
              <p:cNvSpPr/>
              <p:nvPr/>
            </p:nvSpPr>
            <p:spPr>
              <a:xfrm>
                <a:off x="7628470" y="1481563"/>
                <a:ext cx="609600" cy="593040"/>
              </a:xfrm>
              <a:prstGeom prst="ellipse">
                <a:avLst/>
              </a:prstGeom>
              <a:noFill/>
              <a:ln>
                <a:solidFill>
                  <a:srgbClr val="A64D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57" name="Connettore diritto 56"/>
              <p:cNvCxnSpPr/>
              <p:nvPr/>
            </p:nvCxnSpPr>
            <p:spPr>
              <a:xfrm flipH="1">
                <a:off x="7924800" y="2163190"/>
                <a:ext cx="0" cy="505854"/>
              </a:xfrm>
              <a:prstGeom prst="line">
                <a:avLst/>
              </a:prstGeom>
              <a:ln w="22225">
                <a:solidFill>
                  <a:srgbClr val="949BA1"/>
                </a:solidFill>
                <a:prstDash val="sysDot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uppo 10"/>
          <p:cNvGrpSpPr/>
          <p:nvPr/>
        </p:nvGrpSpPr>
        <p:grpSpPr>
          <a:xfrm>
            <a:off x="1143001" y="1481566"/>
            <a:ext cx="10719423" cy="5170669"/>
            <a:chOff x="1143000" y="1481564"/>
            <a:chExt cx="10719423" cy="5170669"/>
          </a:xfrm>
        </p:grpSpPr>
        <p:sp>
          <p:nvSpPr>
            <p:cNvPr id="9" name="Rettangolo 8"/>
            <p:cNvSpPr/>
            <p:nvPr/>
          </p:nvSpPr>
          <p:spPr>
            <a:xfrm>
              <a:off x="1143000" y="1481564"/>
              <a:ext cx="9973733" cy="1195732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193801" y="3327400"/>
              <a:ext cx="10668622" cy="3324833"/>
            </a:xfrm>
            <a:prstGeom prst="rect">
              <a:avLst/>
            </a:prstGeom>
            <a:solidFill>
              <a:schemeClr val="bg1">
                <a:alpha val="9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1038224" y="1481563"/>
            <a:ext cx="10824198" cy="5240104"/>
            <a:chOff x="1038224" y="1219199"/>
            <a:chExt cx="10824198" cy="5502468"/>
          </a:xfrm>
        </p:grpSpPr>
        <p:sp>
          <p:nvSpPr>
            <p:cNvPr id="12" name="Rettangolo 11"/>
            <p:cNvSpPr/>
            <p:nvPr/>
          </p:nvSpPr>
          <p:spPr>
            <a:xfrm>
              <a:off x="1134533" y="3605635"/>
              <a:ext cx="9648825" cy="3116032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1038224" y="1219199"/>
              <a:ext cx="10824198" cy="197955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1038225" y="1543292"/>
            <a:ext cx="10386485" cy="5108943"/>
            <a:chOff x="1038224" y="1543290"/>
            <a:chExt cx="10386485" cy="5108943"/>
          </a:xfrm>
        </p:grpSpPr>
        <p:grpSp>
          <p:nvGrpSpPr>
            <p:cNvPr id="17" name="Gruppo 16"/>
            <p:cNvGrpSpPr/>
            <p:nvPr/>
          </p:nvGrpSpPr>
          <p:grpSpPr>
            <a:xfrm>
              <a:off x="1038224" y="1543290"/>
              <a:ext cx="10386485" cy="5108943"/>
              <a:chOff x="1038224" y="1543290"/>
              <a:chExt cx="10386485" cy="5108943"/>
            </a:xfrm>
          </p:grpSpPr>
          <p:sp>
            <p:nvSpPr>
              <p:cNvPr id="16" name="Rettangolo 15"/>
              <p:cNvSpPr/>
              <p:nvPr/>
            </p:nvSpPr>
            <p:spPr>
              <a:xfrm>
                <a:off x="1038224" y="1543290"/>
                <a:ext cx="10290176" cy="23513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70" name="Rettangolo 69"/>
              <p:cNvSpPr/>
              <p:nvPr/>
            </p:nvSpPr>
            <p:spPr>
              <a:xfrm>
                <a:off x="1134533" y="4192501"/>
                <a:ext cx="10290176" cy="2459732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  <p:sp>
          <p:nvSpPr>
            <p:cNvPr id="18" name="CasellaDiTesto 17"/>
            <p:cNvSpPr txBox="1"/>
            <p:nvPr/>
          </p:nvSpPr>
          <p:spPr>
            <a:xfrm>
              <a:off x="1979850" y="2030245"/>
              <a:ext cx="4009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n" pitchFamily="2" charset="0"/>
                  <a:ea typeface="Roboto Cn" pitchFamily="2" charset="0"/>
                </a:rPr>
                <a:t>Clustered</a:t>
              </a:r>
              <a:r>
                <a:rPr lang="it-IT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Light" pitchFamily="2" charset="0"/>
                  <a:ea typeface="Roboto Light" pitchFamily="2" charset="0"/>
                </a:rPr>
                <a:t> = righe fisicamente memorizzate su disco nello stesso ordine dell’indice</a:t>
              </a: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981922" y="2761528"/>
              <a:ext cx="4240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n" pitchFamily="2" charset="0"/>
                  <a:ea typeface="Roboto Cn" pitchFamily="2" charset="0"/>
                </a:rPr>
                <a:t>Non Clustered </a:t>
              </a:r>
              <a:r>
                <a:rPr lang="it-IT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Light" pitchFamily="2" charset="0"/>
                  <a:ea typeface="Roboto Light" pitchFamily="2" charset="0"/>
                </a:rPr>
                <a:t>= presenza di una lista ordinata contenente un duplicato della colonna indicizzata con puntatori alle righe fisiche</a:t>
              </a:r>
            </a:p>
          </p:txBody>
        </p:sp>
        <p:cxnSp>
          <p:nvCxnSpPr>
            <p:cNvPr id="71" name="Connettore 2 70"/>
            <p:cNvCxnSpPr/>
            <p:nvPr/>
          </p:nvCxnSpPr>
          <p:spPr>
            <a:xfrm>
              <a:off x="5991458" y="2316612"/>
              <a:ext cx="1198404" cy="0"/>
            </a:xfrm>
            <a:prstGeom prst="straightConnector1">
              <a:avLst/>
            </a:prstGeom>
            <a:ln>
              <a:solidFill>
                <a:srgbClr val="B6D7A8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/>
            <p:cNvSpPr txBox="1"/>
            <p:nvPr/>
          </p:nvSpPr>
          <p:spPr>
            <a:xfrm>
              <a:off x="7307863" y="2135450"/>
              <a:ext cx="21651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Light" pitchFamily="2" charset="0"/>
                  <a:ea typeface="Roboto Light" pitchFamily="2" charset="0"/>
                </a:rPr>
                <a:t>Letture più veloci</a:t>
              </a: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465667" y="1543290"/>
            <a:ext cx="10726208" cy="5108943"/>
            <a:chOff x="465667" y="1543290"/>
            <a:chExt cx="10726208" cy="5108943"/>
          </a:xfrm>
        </p:grpSpPr>
        <p:sp>
          <p:nvSpPr>
            <p:cNvPr id="23" name="Rettangolo 22"/>
            <p:cNvSpPr/>
            <p:nvPr/>
          </p:nvSpPr>
          <p:spPr>
            <a:xfrm>
              <a:off x="465667" y="1543290"/>
              <a:ext cx="10651066" cy="315571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962025" y="5213606"/>
              <a:ext cx="10229850" cy="143862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7" name="Rettangolo 26"/>
          <p:cNvSpPr/>
          <p:nvPr/>
        </p:nvSpPr>
        <p:spPr>
          <a:xfrm>
            <a:off x="1143001" y="1543290"/>
            <a:ext cx="10664743" cy="4593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3CB6-ED15-4254-BAA2-8F37C6F9823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603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0" y="-19512"/>
            <a:ext cx="12191999" cy="840158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   </a:t>
            </a:r>
            <a:r>
              <a:rPr lang="it-IT" sz="28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Risultati dell’analisi – Confronti prestazionali: Gruppo 1 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1" y="812760"/>
            <a:ext cx="12191999" cy="175529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BBBDB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" name="Gruppo 7"/>
          <p:cNvGrpSpPr>
            <a:grpSpLocks noChangeAspect="1"/>
          </p:cNvGrpSpPr>
          <p:nvPr/>
        </p:nvGrpSpPr>
        <p:grpSpPr>
          <a:xfrm>
            <a:off x="2351798" y="5571837"/>
            <a:ext cx="648000" cy="648000"/>
            <a:chOff x="5281850" y="5068757"/>
            <a:chExt cx="936000" cy="936000"/>
          </a:xfrm>
        </p:grpSpPr>
        <p:sp>
          <p:nvSpPr>
            <p:cNvPr id="41" name="Oval 31"/>
            <p:cNvSpPr>
              <a:spLocks noChangeAspect="1"/>
            </p:cNvSpPr>
            <p:nvPr/>
          </p:nvSpPr>
          <p:spPr>
            <a:xfrm>
              <a:off x="5281850" y="5068757"/>
              <a:ext cx="936000" cy="936000"/>
            </a:xfrm>
            <a:prstGeom prst="ellipse">
              <a:avLst/>
            </a:prstGeom>
            <a:solidFill>
              <a:srgbClr val="A64D79"/>
            </a:solidFill>
            <a:ln w="12700">
              <a:noFill/>
            </a:ln>
            <a:effectLst>
              <a:outerShdw blurRad="50800" dist="254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42" name="Freeform 11"/>
            <p:cNvSpPr>
              <a:spLocks noChangeAspect="1" noChangeArrowheads="1"/>
            </p:cNvSpPr>
            <p:nvPr/>
          </p:nvSpPr>
          <p:spPr bwMode="auto">
            <a:xfrm>
              <a:off x="5479851" y="5287297"/>
              <a:ext cx="250003" cy="250002"/>
            </a:xfrm>
            <a:custGeom>
              <a:avLst/>
              <a:gdLst>
                <a:gd name="T0" fmla="*/ 51 w 481"/>
                <a:gd name="T1" fmla="*/ 51 h 481"/>
                <a:gd name="T2" fmla="*/ 0 w 481"/>
                <a:gd name="T3" fmla="*/ 51 h 481"/>
                <a:gd name="T4" fmla="*/ 51 w 481"/>
                <a:gd name="T5" fmla="*/ 266 h 481"/>
                <a:gd name="T6" fmla="*/ 0 w 481"/>
                <a:gd name="T7" fmla="*/ 209 h 481"/>
                <a:gd name="T8" fmla="*/ 102 w 481"/>
                <a:gd name="T9" fmla="*/ 480 h 481"/>
                <a:gd name="T10" fmla="*/ 158 w 481"/>
                <a:gd name="T11" fmla="*/ 424 h 481"/>
                <a:gd name="T12" fmla="*/ 102 w 481"/>
                <a:gd name="T13" fmla="*/ 480 h 481"/>
                <a:gd name="T14" fmla="*/ 51 w 481"/>
                <a:gd name="T15" fmla="*/ 158 h 481"/>
                <a:gd name="T16" fmla="*/ 0 w 481"/>
                <a:gd name="T17" fmla="*/ 107 h 481"/>
                <a:gd name="T18" fmla="*/ 266 w 481"/>
                <a:gd name="T19" fmla="*/ 0 h 481"/>
                <a:gd name="T20" fmla="*/ 209 w 481"/>
                <a:gd name="T21" fmla="*/ 51 h 481"/>
                <a:gd name="T22" fmla="*/ 266 w 481"/>
                <a:gd name="T23" fmla="*/ 0 h 481"/>
                <a:gd name="T24" fmla="*/ 424 w 481"/>
                <a:gd name="T25" fmla="*/ 51 h 481"/>
                <a:gd name="T26" fmla="*/ 424 w 481"/>
                <a:gd name="T27" fmla="*/ 0 h 481"/>
                <a:gd name="T28" fmla="*/ 51 w 481"/>
                <a:gd name="T29" fmla="*/ 424 h 481"/>
                <a:gd name="T30" fmla="*/ 51 w 481"/>
                <a:gd name="T31" fmla="*/ 480 h 481"/>
                <a:gd name="T32" fmla="*/ 51 w 481"/>
                <a:gd name="T33" fmla="*/ 373 h 481"/>
                <a:gd name="T34" fmla="*/ 0 w 481"/>
                <a:gd name="T35" fmla="*/ 317 h 481"/>
                <a:gd name="T36" fmla="*/ 158 w 481"/>
                <a:gd name="T37" fmla="*/ 0 h 481"/>
                <a:gd name="T38" fmla="*/ 102 w 481"/>
                <a:gd name="T39" fmla="*/ 51 h 481"/>
                <a:gd name="T40" fmla="*/ 158 w 481"/>
                <a:gd name="T41" fmla="*/ 0 h 481"/>
                <a:gd name="T42" fmla="*/ 266 w 481"/>
                <a:gd name="T43" fmla="*/ 480 h 481"/>
                <a:gd name="T44" fmla="*/ 209 w 481"/>
                <a:gd name="T45" fmla="*/ 424 h 481"/>
                <a:gd name="T46" fmla="*/ 424 w 481"/>
                <a:gd name="T47" fmla="*/ 266 h 481"/>
                <a:gd name="T48" fmla="*/ 480 w 481"/>
                <a:gd name="T49" fmla="*/ 209 h 481"/>
                <a:gd name="T50" fmla="*/ 424 w 481"/>
                <a:gd name="T51" fmla="*/ 266 h 481"/>
                <a:gd name="T52" fmla="*/ 480 w 481"/>
                <a:gd name="T53" fmla="*/ 424 h 481"/>
                <a:gd name="T54" fmla="*/ 424 w 481"/>
                <a:gd name="T55" fmla="*/ 480 h 481"/>
                <a:gd name="T56" fmla="*/ 480 w 481"/>
                <a:gd name="T57" fmla="*/ 158 h 481"/>
                <a:gd name="T58" fmla="*/ 424 w 481"/>
                <a:gd name="T59" fmla="*/ 107 h 481"/>
                <a:gd name="T60" fmla="*/ 424 w 481"/>
                <a:gd name="T61" fmla="*/ 373 h 481"/>
                <a:gd name="T62" fmla="*/ 480 w 481"/>
                <a:gd name="T63" fmla="*/ 317 h 481"/>
                <a:gd name="T64" fmla="*/ 424 w 481"/>
                <a:gd name="T65" fmla="*/ 373 h 481"/>
                <a:gd name="T66" fmla="*/ 373 w 481"/>
                <a:gd name="T67" fmla="*/ 480 h 481"/>
                <a:gd name="T68" fmla="*/ 317 w 481"/>
                <a:gd name="T69" fmla="*/ 424 h 481"/>
                <a:gd name="T70" fmla="*/ 317 w 481"/>
                <a:gd name="T71" fmla="*/ 51 h 481"/>
                <a:gd name="T72" fmla="*/ 373 w 481"/>
                <a:gd name="T73" fmla="*/ 0 h 481"/>
                <a:gd name="T74" fmla="*/ 317 w 481"/>
                <a:gd name="T75" fmla="*/ 51 h 481"/>
                <a:gd name="T76" fmla="*/ 373 w 481"/>
                <a:gd name="T77" fmla="*/ 373 h 481"/>
                <a:gd name="T78" fmla="*/ 102 w 481"/>
                <a:gd name="T79" fmla="*/ 107 h 481"/>
                <a:gd name="T80" fmla="*/ 158 w 481"/>
                <a:gd name="T81" fmla="*/ 158 h 481"/>
                <a:gd name="T82" fmla="*/ 317 w 481"/>
                <a:gd name="T83" fmla="*/ 317 h 481"/>
                <a:gd name="T84" fmla="*/ 158 w 481"/>
                <a:gd name="T85" fmla="*/ 158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1" h="481">
                  <a:moveTo>
                    <a:pt x="0" y="51"/>
                  </a:moveTo>
                  <a:lnTo>
                    <a:pt x="51" y="51"/>
                  </a:lnTo>
                  <a:lnTo>
                    <a:pt x="51" y="0"/>
                  </a:lnTo>
                  <a:cubicBezTo>
                    <a:pt x="20" y="0"/>
                    <a:pt x="0" y="20"/>
                    <a:pt x="0" y="51"/>
                  </a:cubicBezTo>
                  <a:close/>
                  <a:moveTo>
                    <a:pt x="0" y="266"/>
                  </a:moveTo>
                  <a:lnTo>
                    <a:pt x="51" y="266"/>
                  </a:lnTo>
                  <a:lnTo>
                    <a:pt x="51" y="209"/>
                  </a:lnTo>
                  <a:lnTo>
                    <a:pt x="0" y="209"/>
                  </a:lnTo>
                  <a:lnTo>
                    <a:pt x="0" y="266"/>
                  </a:lnTo>
                  <a:close/>
                  <a:moveTo>
                    <a:pt x="102" y="480"/>
                  </a:moveTo>
                  <a:lnTo>
                    <a:pt x="158" y="480"/>
                  </a:lnTo>
                  <a:lnTo>
                    <a:pt x="158" y="424"/>
                  </a:lnTo>
                  <a:lnTo>
                    <a:pt x="102" y="424"/>
                  </a:lnTo>
                  <a:lnTo>
                    <a:pt x="102" y="480"/>
                  </a:lnTo>
                  <a:close/>
                  <a:moveTo>
                    <a:pt x="0" y="158"/>
                  </a:moveTo>
                  <a:lnTo>
                    <a:pt x="51" y="158"/>
                  </a:lnTo>
                  <a:lnTo>
                    <a:pt x="51" y="107"/>
                  </a:lnTo>
                  <a:lnTo>
                    <a:pt x="0" y="107"/>
                  </a:lnTo>
                  <a:lnTo>
                    <a:pt x="0" y="158"/>
                  </a:lnTo>
                  <a:close/>
                  <a:moveTo>
                    <a:pt x="266" y="0"/>
                  </a:moveTo>
                  <a:lnTo>
                    <a:pt x="209" y="0"/>
                  </a:lnTo>
                  <a:lnTo>
                    <a:pt x="209" y="51"/>
                  </a:lnTo>
                  <a:lnTo>
                    <a:pt x="266" y="51"/>
                  </a:lnTo>
                  <a:lnTo>
                    <a:pt x="266" y="0"/>
                  </a:lnTo>
                  <a:close/>
                  <a:moveTo>
                    <a:pt x="424" y="0"/>
                  </a:moveTo>
                  <a:lnTo>
                    <a:pt x="424" y="51"/>
                  </a:lnTo>
                  <a:lnTo>
                    <a:pt x="480" y="51"/>
                  </a:lnTo>
                  <a:cubicBezTo>
                    <a:pt x="480" y="20"/>
                    <a:pt x="455" y="0"/>
                    <a:pt x="424" y="0"/>
                  </a:cubicBezTo>
                  <a:close/>
                  <a:moveTo>
                    <a:pt x="51" y="480"/>
                  </a:moveTo>
                  <a:lnTo>
                    <a:pt x="51" y="424"/>
                  </a:lnTo>
                  <a:lnTo>
                    <a:pt x="0" y="424"/>
                  </a:lnTo>
                  <a:cubicBezTo>
                    <a:pt x="0" y="455"/>
                    <a:pt x="20" y="480"/>
                    <a:pt x="51" y="480"/>
                  </a:cubicBezTo>
                  <a:close/>
                  <a:moveTo>
                    <a:pt x="0" y="373"/>
                  </a:moveTo>
                  <a:lnTo>
                    <a:pt x="51" y="373"/>
                  </a:lnTo>
                  <a:lnTo>
                    <a:pt x="51" y="317"/>
                  </a:lnTo>
                  <a:lnTo>
                    <a:pt x="0" y="317"/>
                  </a:lnTo>
                  <a:lnTo>
                    <a:pt x="0" y="373"/>
                  </a:lnTo>
                  <a:close/>
                  <a:moveTo>
                    <a:pt x="158" y="0"/>
                  </a:moveTo>
                  <a:lnTo>
                    <a:pt x="102" y="0"/>
                  </a:lnTo>
                  <a:lnTo>
                    <a:pt x="102" y="51"/>
                  </a:lnTo>
                  <a:lnTo>
                    <a:pt x="158" y="51"/>
                  </a:lnTo>
                  <a:lnTo>
                    <a:pt x="158" y="0"/>
                  </a:lnTo>
                  <a:close/>
                  <a:moveTo>
                    <a:pt x="209" y="480"/>
                  </a:moveTo>
                  <a:lnTo>
                    <a:pt x="266" y="480"/>
                  </a:lnTo>
                  <a:lnTo>
                    <a:pt x="266" y="424"/>
                  </a:lnTo>
                  <a:lnTo>
                    <a:pt x="209" y="424"/>
                  </a:lnTo>
                  <a:lnTo>
                    <a:pt x="209" y="480"/>
                  </a:lnTo>
                  <a:close/>
                  <a:moveTo>
                    <a:pt x="424" y="266"/>
                  </a:moveTo>
                  <a:lnTo>
                    <a:pt x="480" y="266"/>
                  </a:lnTo>
                  <a:lnTo>
                    <a:pt x="480" y="209"/>
                  </a:lnTo>
                  <a:lnTo>
                    <a:pt x="424" y="209"/>
                  </a:lnTo>
                  <a:lnTo>
                    <a:pt x="424" y="266"/>
                  </a:lnTo>
                  <a:close/>
                  <a:moveTo>
                    <a:pt x="424" y="480"/>
                  </a:moveTo>
                  <a:cubicBezTo>
                    <a:pt x="455" y="480"/>
                    <a:pt x="480" y="455"/>
                    <a:pt x="480" y="424"/>
                  </a:cubicBezTo>
                  <a:lnTo>
                    <a:pt x="424" y="424"/>
                  </a:lnTo>
                  <a:lnTo>
                    <a:pt x="424" y="480"/>
                  </a:lnTo>
                  <a:close/>
                  <a:moveTo>
                    <a:pt x="424" y="158"/>
                  </a:moveTo>
                  <a:lnTo>
                    <a:pt x="480" y="158"/>
                  </a:lnTo>
                  <a:lnTo>
                    <a:pt x="480" y="107"/>
                  </a:lnTo>
                  <a:lnTo>
                    <a:pt x="424" y="107"/>
                  </a:lnTo>
                  <a:lnTo>
                    <a:pt x="424" y="158"/>
                  </a:lnTo>
                  <a:close/>
                  <a:moveTo>
                    <a:pt x="424" y="373"/>
                  </a:moveTo>
                  <a:lnTo>
                    <a:pt x="480" y="373"/>
                  </a:lnTo>
                  <a:lnTo>
                    <a:pt x="480" y="317"/>
                  </a:lnTo>
                  <a:lnTo>
                    <a:pt x="424" y="317"/>
                  </a:lnTo>
                  <a:lnTo>
                    <a:pt x="424" y="373"/>
                  </a:lnTo>
                  <a:close/>
                  <a:moveTo>
                    <a:pt x="317" y="480"/>
                  </a:moveTo>
                  <a:lnTo>
                    <a:pt x="373" y="480"/>
                  </a:lnTo>
                  <a:lnTo>
                    <a:pt x="373" y="424"/>
                  </a:lnTo>
                  <a:lnTo>
                    <a:pt x="317" y="424"/>
                  </a:lnTo>
                  <a:lnTo>
                    <a:pt x="317" y="480"/>
                  </a:lnTo>
                  <a:close/>
                  <a:moveTo>
                    <a:pt x="317" y="51"/>
                  </a:moveTo>
                  <a:lnTo>
                    <a:pt x="373" y="51"/>
                  </a:lnTo>
                  <a:lnTo>
                    <a:pt x="373" y="0"/>
                  </a:lnTo>
                  <a:lnTo>
                    <a:pt x="317" y="0"/>
                  </a:lnTo>
                  <a:lnTo>
                    <a:pt x="317" y="51"/>
                  </a:lnTo>
                  <a:close/>
                  <a:moveTo>
                    <a:pt x="102" y="373"/>
                  </a:moveTo>
                  <a:lnTo>
                    <a:pt x="373" y="373"/>
                  </a:lnTo>
                  <a:lnTo>
                    <a:pt x="373" y="107"/>
                  </a:lnTo>
                  <a:lnTo>
                    <a:pt x="102" y="107"/>
                  </a:lnTo>
                  <a:lnTo>
                    <a:pt x="102" y="373"/>
                  </a:lnTo>
                  <a:close/>
                  <a:moveTo>
                    <a:pt x="158" y="158"/>
                  </a:moveTo>
                  <a:lnTo>
                    <a:pt x="317" y="158"/>
                  </a:lnTo>
                  <a:lnTo>
                    <a:pt x="317" y="317"/>
                  </a:lnTo>
                  <a:lnTo>
                    <a:pt x="158" y="317"/>
                  </a:lnTo>
                  <a:lnTo>
                    <a:pt x="158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 noChangeAspect="1" noChangeArrowheads="1"/>
            </p:cNvSpPr>
            <p:nvPr/>
          </p:nvSpPr>
          <p:spPr bwMode="auto">
            <a:xfrm>
              <a:off x="5769847" y="5287873"/>
              <a:ext cx="250003" cy="250002"/>
            </a:xfrm>
            <a:custGeom>
              <a:avLst/>
              <a:gdLst>
                <a:gd name="T0" fmla="*/ 51 w 481"/>
                <a:gd name="T1" fmla="*/ 51 h 481"/>
                <a:gd name="T2" fmla="*/ 0 w 481"/>
                <a:gd name="T3" fmla="*/ 51 h 481"/>
                <a:gd name="T4" fmla="*/ 51 w 481"/>
                <a:gd name="T5" fmla="*/ 266 h 481"/>
                <a:gd name="T6" fmla="*/ 0 w 481"/>
                <a:gd name="T7" fmla="*/ 209 h 481"/>
                <a:gd name="T8" fmla="*/ 102 w 481"/>
                <a:gd name="T9" fmla="*/ 480 h 481"/>
                <a:gd name="T10" fmla="*/ 158 w 481"/>
                <a:gd name="T11" fmla="*/ 424 h 481"/>
                <a:gd name="T12" fmla="*/ 102 w 481"/>
                <a:gd name="T13" fmla="*/ 480 h 481"/>
                <a:gd name="T14" fmla="*/ 51 w 481"/>
                <a:gd name="T15" fmla="*/ 158 h 481"/>
                <a:gd name="T16" fmla="*/ 0 w 481"/>
                <a:gd name="T17" fmla="*/ 107 h 481"/>
                <a:gd name="T18" fmla="*/ 266 w 481"/>
                <a:gd name="T19" fmla="*/ 0 h 481"/>
                <a:gd name="T20" fmla="*/ 209 w 481"/>
                <a:gd name="T21" fmla="*/ 51 h 481"/>
                <a:gd name="T22" fmla="*/ 266 w 481"/>
                <a:gd name="T23" fmla="*/ 0 h 481"/>
                <a:gd name="T24" fmla="*/ 424 w 481"/>
                <a:gd name="T25" fmla="*/ 51 h 481"/>
                <a:gd name="T26" fmla="*/ 424 w 481"/>
                <a:gd name="T27" fmla="*/ 0 h 481"/>
                <a:gd name="T28" fmla="*/ 51 w 481"/>
                <a:gd name="T29" fmla="*/ 424 h 481"/>
                <a:gd name="T30" fmla="*/ 51 w 481"/>
                <a:gd name="T31" fmla="*/ 480 h 481"/>
                <a:gd name="T32" fmla="*/ 51 w 481"/>
                <a:gd name="T33" fmla="*/ 373 h 481"/>
                <a:gd name="T34" fmla="*/ 0 w 481"/>
                <a:gd name="T35" fmla="*/ 317 h 481"/>
                <a:gd name="T36" fmla="*/ 158 w 481"/>
                <a:gd name="T37" fmla="*/ 0 h 481"/>
                <a:gd name="T38" fmla="*/ 102 w 481"/>
                <a:gd name="T39" fmla="*/ 51 h 481"/>
                <a:gd name="T40" fmla="*/ 158 w 481"/>
                <a:gd name="T41" fmla="*/ 0 h 481"/>
                <a:gd name="T42" fmla="*/ 266 w 481"/>
                <a:gd name="T43" fmla="*/ 480 h 481"/>
                <a:gd name="T44" fmla="*/ 209 w 481"/>
                <a:gd name="T45" fmla="*/ 424 h 481"/>
                <a:gd name="T46" fmla="*/ 424 w 481"/>
                <a:gd name="T47" fmla="*/ 266 h 481"/>
                <a:gd name="T48" fmla="*/ 480 w 481"/>
                <a:gd name="T49" fmla="*/ 209 h 481"/>
                <a:gd name="T50" fmla="*/ 424 w 481"/>
                <a:gd name="T51" fmla="*/ 266 h 481"/>
                <a:gd name="T52" fmla="*/ 480 w 481"/>
                <a:gd name="T53" fmla="*/ 424 h 481"/>
                <a:gd name="T54" fmla="*/ 424 w 481"/>
                <a:gd name="T55" fmla="*/ 480 h 481"/>
                <a:gd name="T56" fmla="*/ 480 w 481"/>
                <a:gd name="T57" fmla="*/ 158 h 481"/>
                <a:gd name="T58" fmla="*/ 424 w 481"/>
                <a:gd name="T59" fmla="*/ 107 h 481"/>
                <a:gd name="T60" fmla="*/ 424 w 481"/>
                <a:gd name="T61" fmla="*/ 373 h 481"/>
                <a:gd name="T62" fmla="*/ 480 w 481"/>
                <a:gd name="T63" fmla="*/ 317 h 481"/>
                <a:gd name="T64" fmla="*/ 424 w 481"/>
                <a:gd name="T65" fmla="*/ 373 h 481"/>
                <a:gd name="T66" fmla="*/ 373 w 481"/>
                <a:gd name="T67" fmla="*/ 480 h 481"/>
                <a:gd name="T68" fmla="*/ 317 w 481"/>
                <a:gd name="T69" fmla="*/ 424 h 481"/>
                <a:gd name="T70" fmla="*/ 317 w 481"/>
                <a:gd name="T71" fmla="*/ 51 h 481"/>
                <a:gd name="T72" fmla="*/ 373 w 481"/>
                <a:gd name="T73" fmla="*/ 0 h 481"/>
                <a:gd name="T74" fmla="*/ 317 w 481"/>
                <a:gd name="T75" fmla="*/ 51 h 481"/>
                <a:gd name="T76" fmla="*/ 373 w 481"/>
                <a:gd name="T77" fmla="*/ 373 h 481"/>
                <a:gd name="T78" fmla="*/ 102 w 481"/>
                <a:gd name="T79" fmla="*/ 107 h 481"/>
                <a:gd name="T80" fmla="*/ 158 w 481"/>
                <a:gd name="T81" fmla="*/ 158 h 481"/>
                <a:gd name="T82" fmla="*/ 317 w 481"/>
                <a:gd name="T83" fmla="*/ 317 h 481"/>
                <a:gd name="T84" fmla="*/ 158 w 481"/>
                <a:gd name="T85" fmla="*/ 158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1" h="481">
                  <a:moveTo>
                    <a:pt x="0" y="51"/>
                  </a:moveTo>
                  <a:lnTo>
                    <a:pt x="51" y="51"/>
                  </a:lnTo>
                  <a:lnTo>
                    <a:pt x="51" y="0"/>
                  </a:lnTo>
                  <a:cubicBezTo>
                    <a:pt x="20" y="0"/>
                    <a:pt x="0" y="20"/>
                    <a:pt x="0" y="51"/>
                  </a:cubicBezTo>
                  <a:close/>
                  <a:moveTo>
                    <a:pt x="0" y="266"/>
                  </a:moveTo>
                  <a:lnTo>
                    <a:pt x="51" y="266"/>
                  </a:lnTo>
                  <a:lnTo>
                    <a:pt x="51" y="209"/>
                  </a:lnTo>
                  <a:lnTo>
                    <a:pt x="0" y="209"/>
                  </a:lnTo>
                  <a:lnTo>
                    <a:pt x="0" y="266"/>
                  </a:lnTo>
                  <a:close/>
                  <a:moveTo>
                    <a:pt x="102" y="480"/>
                  </a:moveTo>
                  <a:lnTo>
                    <a:pt x="158" y="480"/>
                  </a:lnTo>
                  <a:lnTo>
                    <a:pt x="158" y="424"/>
                  </a:lnTo>
                  <a:lnTo>
                    <a:pt x="102" y="424"/>
                  </a:lnTo>
                  <a:lnTo>
                    <a:pt x="102" y="480"/>
                  </a:lnTo>
                  <a:close/>
                  <a:moveTo>
                    <a:pt x="0" y="158"/>
                  </a:moveTo>
                  <a:lnTo>
                    <a:pt x="51" y="158"/>
                  </a:lnTo>
                  <a:lnTo>
                    <a:pt x="51" y="107"/>
                  </a:lnTo>
                  <a:lnTo>
                    <a:pt x="0" y="107"/>
                  </a:lnTo>
                  <a:lnTo>
                    <a:pt x="0" y="158"/>
                  </a:lnTo>
                  <a:close/>
                  <a:moveTo>
                    <a:pt x="266" y="0"/>
                  </a:moveTo>
                  <a:lnTo>
                    <a:pt x="209" y="0"/>
                  </a:lnTo>
                  <a:lnTo>
                    <a:pt x="209" y="51"/>
                  </a:lnTo>
                  <a:lnTo>
                    <a:pt x="266" y="51"/>
                  </a:lnTo>
                  <a:lnTo>
                    <a:pt x="266" y="0"/>
                  </a:lnTo>
                  <a:close/>
                  <a:moveTo>
                    <a:pt x="424" y="0"/>
                  </a:moveTo>
                  <a:lnTo>
                    <a:pt x="424" y="51"/>
                  </a:lnTo>
                  <a:lnTo>
                    <a:pt x="480" y="51"/>
                  </a:lnTo>
                  <a:cubicBezTo>
                    <a:pt x="480" y="20"/>
                    <a:pt x="455" y="0"/>
                    <a:pt x="424" y="0"/>
                  </a:cubicBezTo>
                  <a:close/>
                  <a:moveTo>
                    <a:pt x="51" y="480"/>
                  </a:moveTo>
                  <a:lnTo>
                    <a:pt x="51" y="424"/>
                  </a:lnTo>
                  <a:lnTo>
                    <a:pt x="0" y="424"/>
                  </a:lnTo>
                  <a:cubicBezTo>
                    <a:pt x="0" y="455"/>
                    <a:pt x="20" y="480"/>
                    <a:pt x="51" y="480"/>
                  </a:cubicBezTo>
                  <a:close/>
                  <a:moveTo>
                    <a:pt x="0" y="373"/>
                  </a:moveTo>
                  <a:lnTo>
                    <a:pt x="51" y="373"/>
                  </a:lnTo>
                  <a:lnTo>
                    <a:pt x="51" y="317"/>
                  </a:lnTo>
                  <a:lnTo>
                    <a:pt x="0" y="317"/>
                  </a:lnTo>
                  <a:lnTo>
                    <a:pt x="0" y="373"/>
                  </a:lnTo>
                  <a:close/>
                  <a:moveTo>
                    <a:pt x="158" y="0"/>
                  </a:moveTo>
                  <a:lnTo>
                    <a:pt x="102" y="0"/>
                  </a:lnTo>
                  <a:lnTo>
                    <a:pt x="102" y="51"/>
                  </a:lnTo>
                  <a:lnTo>
                    <a:pt x="158" y="51"/>
                  </a:lnTo>
                  <a:lnTo>
                    <a:pt x="158" y="0"/>
                  </a:lnTo>
                  <a:close/>
                  <a:moveTo>
                    <a:pt x="209" y="480"/>
                  </a:moveTo>
                  <a:lnTo>
                    <a:pt x="266" y="480"/>
                  </a:lnTo>
                  <a:lnTo>
                    <a:pt x="266" y="424"/>
                  </a:lnTo>
                  <a:lnTo>
                    <a:pt x="209" y="424"/>
                  </a:lnTo>
                  <a:lnTo>
                    <a:pt x="209" y="480"/>
                  </a:lnTo>
                  <a:close/>
                  <a:moveTo>
                    <a:pt x="424" y="266"/>
                  </a:moveTo>
                  <a:lnTo>
                    <a:pt x="480" y="266"/>
                  </a:lnTo>
                  <a:lnTo>
                    <a:pt x="480" y="209"/>
                  </a:lnTo>
                  <a:lnTo>
                    <a:pt x="424" y="209"/>
                  </a:lnTo>
                  <a:lnTo>
                    <a:pt x="424" y="266"/>
                  </a:lnTo>
                  <a:close/>
                  <a:moveTo>
                    <a:pt x="424" y="480"/>
                  </a:moveTo>
                  <a:cubicBezTo>
                    <a:pt x="455" y="480"/>
                    <a:pt x="480" y="455"/>
                    <a:pt x="480" y="424"/>
                  </a:cubicBezTo>
                  <a:lnTo>
                    <a:pt x="424" y="424"/>
                  </a:lnTo>
                  <a:lnTo>
                    <a:pt x="424" y="480"/>
                  </a:lnTo>
                  <a:close/>
                  <a:moveTo>
                    <a:pt x="424" y="158"/>
                  </a:moveTo>
                  <a:lnTo>
                    <a:pt x="480" y="158"/>
                  </a:lnTo>
                  <a:lnTo>
                    <a:pt x="480" y="107"/>
                  </a:lnTo>
                  <a:lnTo>
                    <a:pt x="424" y="107"/>
                  </a:lnTo>
                  <a:lnTo>
                    <a:pt x="424" y="158"/>
                  </a:lnTo>
                  <a:close/>
                  <a:moveTo>
                    <a:pt x="424" y="373"/>
                  </a:moveTo>
                  <a:lnTo>
                    <a:pt x="480" y="373"/>
                  </a:lnTo>
                  <a:lnTo>
                    <a:pt x="480" y="317"/>
                  </a:lnTo>
                  <a:lnTo>
                    <a:pt x="424" y="317"/>
                  </a:lnTo>
                  <a:lnTo>
                    <a:pt x="424" y="373"/>
                  </a:lnTo>
                  <a:close/>
                  <a:moveTo>
                    <a:pt x="317" y="480"/>
                  </a:moveTo>
                  <a:lnTo>
                    <a:pt x="373" y="480"/>
                  </a:lnTo>
                  <a:lnTo>
                    <a:pt x="373" y="424"/>
                  </a:lnTo>
                  <a:lnTo>
                    <a:pt x="317" y="424"/>
                  </a:lnTo>
                  <a:lnTo>
                    <a:pt x="317" y="480"/>
                  </a:lnTo>
                  <a:close/>
                  <a:moveTo>
                    <a:pt x="317" y="51"/>
                  </a:moveTo>
                  <a:lnTo>
                    <a:pt x="373" y="51"/>
                  </a:lnTo>
                  <a:lnTo>
                    <a:pt x="373" y="0"/>
                  </a:lnTo>
                  <a:lnTo>
                    <a:pt x="317" y="0"/>
                  </a:lnTo>
                  <a:lnTo>
                    <a:pt x="317" y="51"/>
                  </a:lnTo>
                  <a:close/>
                  <a:moveTo>
                    <a:pt x="102" y="373"/>
                  </a:moveTo>
                  <a:lnTo>
                    <a:pt x="373" y="373"/>
                  </a:lnTo>
                  <a:lnTo>
                    <a:pt x="373" y="107"/>
                  </a:lnTo>
                  <a:lnTo>
                    <a:pt x="102" y="107"/>
                  </a:lnTo>
                  <a:lnTo>
                    <a:pt x="102" y="373"/>
                  </a:lnTo>
                  <a:close/>
                  <a:moveTo>
                    <a:pt x="158" y="158"/>
                  </a:moveTo>
                  <a:lnTo>
                    <a:pt x="317" y="158"/>
                  </a:lnTo>
                  <a:lnTo>
                    <a:pt x="317" y="317"/>
                  </a:lnTo>
                  <a:lnTo>
                    <a:pt x="158" y="317"/>
                  </a:lnTo>
                  <a:lnTo>
                    <a:pt x="158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11"/>
            <p:cNvSpPr>
              <a:spLocks noChangeAspect="1" noChangeArrowheads="1"/>
            </p:cNvSpPr>
            <p:nvPr/>
          </p:nvSpPr>
          <p:spPr bwMode="auto">
            <a:xfrm>
              <a:off x="5479850" y="5554664"/>
              <a:ext cx="250003" cy="250002"/>
            </a:xfrm>
            <a:custGeom>
              <a:avLst/>
              <a:gdLst>
                <a:gd name="T0" fmla="*/ 51 w 481"/>
                <a:gd name="T1" fmla="*/ 51 h 481"/>
                <a:gd name="T2" fmla="*/ 0 w 481"/>
                <a:gd name="T3" fmla="*/ 51 h 481"/>
                <a:gd name="T4" fmla="*/ 51 w 481"/>
                <a:gd name="T5" fmla="*/ 266 h 481"/>
                <a:gd name="T6" fmla="*/ 0 w 481"/>
                <a:gd name="T7" fmla="*/ 209 h 481"/>
                <a:gd name="T8" fmla="*/ 102 w 481"/>
                <a:gd name="T9" fmla="*/ 480 h 481"/>
                <a:gd name="T10" fmla="*/ 158 w 481"/>
                <a:gd name="T11" fmla="*/ 424 h 481"/>
                <a:gd name="T12" fmla="*/ 102 w 481"/>
                <a:gd name="T13" fmla="*/ 480 h 481"/>
                <a:gd name="T14" fmla="*/ 51 w 481"/>
                <a:gd name="T15" fmla="*/ 158 h 481"/>
                <a:gd name="T16" fmla="*/ 0 w 481"/>
                <a:gd name="T17" fmla="*/ 107 h 481"/>
                <a:gd name="T18" fmla="*/ 266 w 481"/>
                <a:gd name="T19" fmla="*/ 0 h 481"/>
                <a:gd name="T20" fmla="*/ 209 w 481"/>
                <a:gd name="T21" fmla="*/ 51 h 481"/>
                <a:gd name="T22" fmla="*/ 266 w 481"/>
                <a:gd name="T23" fmla="*/ 0 h 481"/>
                <a:gd name="T24" fmla="*/ 424 w 481"/>
                <a:gd name="T25" fmla="*/ 51 h 481"/>
                <a:gd name="T26" fmla="*/ 424 w 481"/>
                <a:gd name="T27" fmla="*/ 0 h 481"/>
                <a:gd name="T28" fmla="*/ 51 w 481"/>
                <a:gd name="T29" fmla="*/ 424 h 481"/>
                <a:gd name="T30" fmla="*/ 51 w 481"/>
                <a:gd name="T31" fmla="*/ 480 h 481"/>
                <a:gd name="T32" fmla="*/ 51 w 481"/>
                <a:gd name="T33" fmla="*/ 373 h 481"/>
                <a:gd name="T34" fmla="*/ 0 w 481"/>
                <a:gd name="T35" fmla="*/ 317 h 481"/>
                <a:gd name="T36" fmla="*/ 158 w 481"/>
                <a:gd name="T37" fmla="*/ 0 h 481"/>
                <a:gd name="T38" fmla="*/ 102 w 481"/>
                <a:gd name="T39" fmla="*/ 51 h 481"/>
                <a:gd name="T40" fmla="*/ 158 w 481"/>
                <a:gd name="T41" fmla="*/ 0 h 481"/>
                <a:gd name="T42" fmla="*/ 266 w 481"/>
                <a:gd name="T43" fmla="*/ 480 h 481"/>
                <a:gd name="T44" fmla="*/ 209 w 481"/>
                <a:gd name="T45" fmla="*/ 424 h 481"/>
                <a:gd name="T46" fmla="*/ 424 w 481"/>
                <a:gd name="T47" fmla="*/ 266 h 481"/>
                <a:gd name="T48" fmla="*/ 480 w 481"/>
                <a:gd name="T49" fmla="*/ 209 h 481"/>
                <a:gd name="T50" fmla="*/ 424 w 481"/>
                <a:gd name="T51" fmla="*/ 266 h 481"/>
                <a:gd name="T52" fmla="*/ 480 w 481"/>
                <a:gd name="T53" fmla="*/ 424 h 481"/>
                <a:gd name="T54" fmla="*/ 424 w 481"/>
                <a:gd name="T55" fmla="*/ 480 h 481"/>
                <a:gd name="T56" fmla="*/ 480 w 481"/>
                <a:gd name="T57" fmla="*/ 158 h 481"/>
                <a:gd name="T58" fmla="*/ 424 w 481"/>
                <a:gd name="T59" fmla="*/ 107 h 481"/>
                <a:gd name="T60" fmla="*/ 424 w 481"/>
                <a:gd name="T61" fmla="*/ 373 h 481"/>
                <a:gd name="T62" fmla="*/ 480 w 481"/>
                <a:gd name="T63" fmla="*/ 317 h 481"/>
                <a:gd name="T64" fmla="*/ 424 w 481"/>
                <a:gd name="T65" fmla="*/ 373 h 481"/>
                <a:gd name="T66" fmla="*/ 373 w 481"/>
                <a:gd name="T67" fmla="*/ 480 h 481"/>
                <a:gd name="T68" fmla="*/ 317 w 481"/>
                <a:gd name="T69" fmla="*/ 424 h 481"/>
                <a:gd name="T70" fmla="*/ 317 w 481"/>
                <a:gd name="T71" fmla="*/ 51 h 481"/>
                <a:gd name="T72" fmla="*/ 373 w 481"/>
                <a:gd name="T73" fmla="*/ 0 h 481"/>
                <a:gd name="T74" fmla="*/ 317 w 481"/>
                <a:gd name="T75" fmla="*/ 51 h 481"/>
                <a:gd name="T76" fmla="*/ 373 w 481"/>
                <a:gd name="T77" fmla="*/ 373 h 481"/>
                <a:gd name="T78" fmla="*/ 102 w 481"/>
                <a:gd name="T79" fmla="*/ 107 h 481"/>
                <a:gd name="T80" fmla="*/ 158 w 481"/>
                <a:gd name="T81" fmla="*/ 158 h 481"/>
                <a:gd name="T82" fmla="*/ 317 w 481"/>
                <a:gd name="T83" fmla="*/ 317 h 481"/>
                <a:gd name="T84" fmla="*/ 158 w 481"/>
                <a:gd name="T85" fmla="*/ 158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1" h="481">
                  <a:moveTo>
                    <a:pt x="0" y="51"/>
                  </a:moveTo>
                  <a:lnTo>
                    <a:pt x="51" y="51"/>
                  </a:lnTo>
                  <a:lnTo>
                    <a:pt x="51" y="0"/>
                  </a:lnTo>
                  <a:cubicBezTo>
                    <a:pt x="20" y="0"/>
                    <a:pt x="0" y="20"/>
                    <a:pt x="0" y="51"/>
                  </a:cubicBezTo>
                  <a:close/>
                  <a:moveTo>
                    <a:pt x="0" y="266"/>
                  </a:moveTo>
                  <a:lnTo>
                    <a:pt x="51" y="266"/>
                  </a:lnTo>
                  <a:lnTo>
                    <a:pt x="51" y="209"/>
                  </a:lnTo>
                  <a:lnTo>
                    <a:pt x="0" y="209"/>
                  </a:lnTo>
                  <a:lnTo>
                    <a:pt x="0" y="266"/>
                  </a:lnTo>
                  <a:close/>
                  <a:moveTo>
                    <a:pt x="102" y="480"/>
                  </a:moveTo>
                  <a:lnTo>
                    <a:pt x="158" y="480"/>
                  </a:lnTo>
                  <a:lnTo>
                    <a:pt x="158" y="424"/>
                  </a:lnTo>
                  <a:lnTo>
                    <a:pt x="102" y="424"/>
                  </a:lnTo>
                  <a:lnTo>
                    <a:pt x="102" y="480"/>
                  </a:lnTo>
                  <a:close/>
                  <a:moveTo>
                    <a:pt x="0" y="158"/>
                  </a:moveTo>
                  <a:lnTo>
                    <a:pt x="51" y="158"/>
                  </a:lnTo>
                  <a:lnTo>
                    <a:pt x="51" y="107"/>
                  </a:lnTo>
                  <a:lnTo>
                    <a:pt x="0" y="107"/>
                  </a:lnTo>
                  <a:lnTo>
                    <a:pt x="0" y="158"/>
                  </a:lnTo>
                  <a:close/>
                  <a:moveTo>
                    <a:pt x="266" y="0"/>
                  </a:moveTo>
                  <a:lnTo>
                    <a:pt x="209" y="0"/>
                  </a:lnTo>
                  <a:lnTo>
                    <a:pt x="209" y="51"/>
                  </a:lnTo>
                  <a:lnTo>
                    <a:pt x="266" y="51"/>
                  </a:lnTo>
                  <a:lnTo>
                    <a:pt x="266" y="0"/>
                  </a:lnTo>
                  <a:close/>
                  <a:moveTo>
                    <a:pt x="424" y="0"/>
                  </a:moveTo>
                  <a:lnTo>
                    <a:pt x="424" y="51"/>
                  </a:lnTo>
                  <a:lnTo>
                    <a:pt x="480" y="51"/>
                  </a:lnTo>
                  <a:cubicBezTo>
                    <a:pt x="480" y="20"/>
                    <a:pt x="455" y="0"/>
                    <a:pt x="424" y="0"/>
                  </a:cubicBezTo>
                  <a:close/>
                  <a:moveTo>
                    <a:pt x="51" y="480"/>
                  </a:moveTo>
                  <a:lnTo>
                    <a:pt x="51" y="424"/>
                  </a:lnTo>
                  <a:lnTo>
                    <a:pt x="0" y="424"/>
                  </a:lnTo>
                  <a:cubicBezTo>
                    <a:pt x="0" y="455"/>
                    <a:pt x="20" y="480"/>
                    <a:pt x="51" y="480"/>
                  </a:cubicBezTo>
                  <a:close/>
                  <a:moveTo>
                    <a:pt x="0" y="373"/>
                  </a:moveTo>
                  <a:lnTo>
                    <a:pt x="51" y="373"/>
                  </a:lnTo>
                  <a:lnTo>
                    <a:pt x="51" y="317"/>
                  </a:lnTo>
                  <a:lnTo>
                    <a:pt x="0" y="317"/>
                  </a:lnTo>
                  <a:lnTo>
                    <a:pt x="0" y="373"/>
                  </a:lnTo>
                  <a:close/>
                  <a:moveTo>
                    <a:pt x="158" y="0"/>
                  </a:moveTo>
                  <a:lnTo>
                    <a:pt x="102" y="0"/>
                  </a:lnTo>
                  <a:lnTo>
                    <a:pt x="102" y="51"/>
                  </a:lnTo>
                  <a:lnTo>
                    <a:pt x="158" y="51"/>
                  </a:lnTo>
                  <a:lnTo>
                    <a:pt x="158" y="0"/>
                  </a:lnTo>
                  <a:close/>
                  <a:moveTo>
                    <a:pt x="209" y="480"/>
                  </a:moveTo>
                  <a:lnTo>
                    <a:pt x="266" y="480"/>
                  </a:lnTo>
                  <a:lnTo>
                    <a:pt x="266" y="424"/>
                  </a:lnTo>
                  <a:lnTo>
                    <a:pt x="209" y="424"/>
                  </a:lnTo>
                  <a:lnTo>
                    <a:pt x="209" y="480"/>
                  </a:lnTo>
                  <a:close/>
                  <a:moveTo>
                    <a:pt x="424" y="266"/>
                  </a:moveTo>
                  <a:lnTo>
                    <a:pt x="480" y="266"/>
                  </a:lnTo>
                  <a:lnTo>
                    <a:pt x="480" y="209"/>
                  </a:lnTo>
                  <a:lnTo>
                    <a:pt x="424" y="209"/>
                  </a:lnTo>
                  <a:lnTo>
                    <a:pt x="424" y="266"/>
                  </a:lnTo>
                  <a:close/>
                  <a:moveTo>
                    <a:pt x="424" y="480"/>
                  </a:moveTo>
                  <a:cubicBezTo>
                    <a:pt x="455" y="480"/>
                    <a:pt x="480" y="455"/>
                    <a:pt x="480" y="424"/>
                  </a:cubicBezTo>
                  <a:lnTo>
                    <a:pt x="424" y="424"/>
                  </a:lnTo>
                  <a:lnTo>
                    <a:pt x="424" y="480"/>
                  </a:lnTo>
                  <a:close/>
                  <a:moveTo>
                    <a:pt x="424" y="158"/>
                  </a:moveTo>
                  <a:lnTo>
                    <a:pt x="480" y="158"/>
                  </a:lnTo>
                  <a:lnTo>
                    <a:pt x="480" y="107"/>
                  </a:lnTo>
                  <a:lnTo>
                    <a:pt x="424" y="107"/>
                  </a:lnTo>
                  <a:lnTo>
                    <a:pt x="424" y="158"/>
                  </a:lnTo>
                  <a:close/>
                  <a:moveTo>
                    <a:pt x="424" y="373"/>
                  </a:moveTo>
                  <a:lnTo>
                    <a:pt x="480" y="373"/>
                  </a:lnTo>
                  <a:lnTo>
                    <a:pt x="480" y="317"/>
                  </a:lnTo>
                  <a:lnTo>
                    <a:pt x="424" y="317"/>
                  </a:lnTo>
                  <a:lnTo>
                    <a:pt x="424" y="373"/>
                  </a:lnTo>
                  <a:close/>
                  <a:moveTo>
                    <a:pt x="317" y="480"/>
                  </a:moveTo>
                  <a:lnTo>
                    <a:pt x="373" y="480"/>
                  </a:lnTo>
                  <a:lnTo>
                    <a:pt x="373" y="424"/>
                  </a:lnTo>
                  <a:lnTo>
                    <a:pt x="317" y="424"/>
                  </a:lnTo>
                  <a:lnTo>
                    <a:pt x="317" y="480"/>
                  </a:lnTo>
                  <a:close/>
                  <a:moveTo>
                    <a:pt x="317" y="51"/>
                  </a:moveTo>
                  <a:lnTo>
                    <a:pt x="373" y="51"/>
                  </a:lnTo>
                  <a:lnTo>
                    <a:pt x="373" y="0"/>
                  </a:lnTo>
                  <a:lnTo>
                    <a:pt x="317" y="0"/>
                  </a:lnTo>
                  <a:lnTo>
                    <a:pt x="317" y="51"/>
                  </a:lnTo>
                  <a:close/>
                  <a:moveTo>
                    <a:pt x="102" y="373"/>
                  </a:moveTo>
                  <a:lnTo>
                    <a:pt x="373" y="373"/>
                  </a:lnTo>
                  <a:lnTo>
                    <a:pt x="373" y="107"/>
                  </a:lnTo>
                  <a:lnTo>
                    <a:pt x="102" y="107"/>
                  </a:lnTo>
                  <a:lnTo>
                    <a:pt x="102" y="373"/>
                  </a:lnTo>
                  <a:close/>
                  <a:moveTo>
                    <a:pt x="158" y="158"/>
                  </a:moveTo>
                  <a:lnTo>
                    <a:pt x="317" y="158"/>
                  </a:lnTo>
                  <a:lnTo>
                    <a:pt x="317" y="317"/>
                  </a:lnTo>
                  <a:lnTo>
                    <a:pt x="158" y="317"/>
                  </a:lnTo>
                  <a:lnTo>
                    <a:pt x="158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 noChangeAspect="1" noChangeArrowheads="1"/>
            </p:cNvSpPr>
            <p:nvPr/>
          </p:nvSpPr>
          <p:spPr bwMode="auto">
            <a:xfrm>
              <a:off x="5769847" y="5557143"/>
              <a:ext cx="250003" cy="250002"/>
            </a:xfrm>
            <a:custGeom>
              <a:avLst/>
              <a:gdLst>
                <a:gd name="T0" fmla="*/ 51 w 481"/>
                <a:gd name="T1" fmla="*/ 51 h 481"/>
                <a:gd name="T2" fmla="*/ 0 w 481"/>
                <a:gd name="T3" fmla="*/ 51 h 481"/>
                <a:gd name="T4" fmla="*/ 51 w 481"/>
                <a:gd name="T5" fmla="*/ 266 h 481"/>
                <a:gd name="T6" fmla="*/ 0 w 481"/>
                <a:gd name="T7" fmla="*/ 209 h 481"/>
                <a:gd name="T8" fmla="*/ 102 w 481"/>
                <a:gd name="T9" fmla="*/ 480 h 481"/>
                <a:gd name="T10" fmla="*/ 158 w 481"/>
                <a:gd name="T11" fmla="*/ 424 h 481"/>
                <a:gd name="T12" fmla="*/ 102 w 481"/>
                <a:gd name="T13" fmla="*/ 480 h 481"/>
                <a:gd name="T14" fmla="*/ 51 w 481"/>
                <a:gd name="T15" fmla="*/ 158 h 481"/>
                <a:gd name="T16" fmla="*/ 0 w 481"/>
                <a:gd name="T17" fmla="*/ 107 h 481"/>
                <a:gd name="T18" fmla="*/ 266 w 481"/>
                <a:gd name="T19" fmla="*/ 0 h 481"/>
                <a:gd name="T20" fmla="*/ 209 w 481"/>
                <a:gd name="T21" fmla="*/ 51 h 481"/>
                <a:gd name="T22" fmla="*/ 266 w 481"/>
                <a:gd name="T23" fmla="*/ 0 h 481"/>
                <a:gd name="T24" fmla="*/ 424 w 481"/>
                <a:gd name="T25" fmla="*/ 51 h 481"/>
                <a:gd name="T26" fmla="*/ 424 w 481"/>
                <a:gd name="T27" fmla="*/ 0 h 481"/>
                <a:gd name="T28" fmla="*/ 51 w 481"/>
                <a:gd name="T29" fmla="*/ 424 h 481"/>
                <a:gd name="T30" fmla="*/ 51 w 481"/>
                <a:gd name="T31" fmla="*/ 480 h 481"/>
                <a:gd name="T32" fmla="*/ 51 w 481"/>
                <a:gd name="T33" fmla="*/ 373 h 481"/>
                <a:gd name="T34" fmla="*/ 0 w 481"/>
                <a:gd name="T35" fmla="*/ 317 h 481"/>
                <a:gd name="T36" fmla="*/ 158 w 481"/>
                <a:gd name="T37" fmla="*/ 0 h 481"/>
                <a:gd name="T38" fmla="*/ 102 w 481"/>
                <a:gd name="T39" fmla="*/ 51 h 481"/>
                <a:gd name="T40" fmla="*/ 158 w 481"/>
                <a:gd name="T41" fmla="*/ 0 h 481"/>
                <a:gd name="T42" fmla="*/ 266 w 481"/>
                <a:gd name="T43" fmla="*/ 480 h 481"/>
                <a:gd name="T44" fmla="*/ 209 w 481"/>
                <a:gd name="T45" fmla="*/ 424 h 481"/>
                <a:gd name="T46" fmla="*/ 424 w 481"/>
                <a:gd name="T47" fmla="*/ 266 h 481"/>
                <a:gd name="T48" fmla="*/ 480 w 481"/>
                <a:gd name="T49" fmla="*/ 209 h 481"/>
                <a:gd name="T50" fmla="*/ 424 w 481"/>
                <a:gd name="T51" fmla="*/ 266 h 481"/>
                <a:gd name="T52" fmla="*/ 480 w 481"/>
                <a:gd name="T53" fmla="*/ 424 h 481"/>
                <a:gd name="T54" fmla="*/ 424 w 481"/>
                <a:gd name="T55" fmla="*/ 480 h 481"/>
                <a:gd name="T56" fmla="*/ 480 w 481"/>
                <a:gd name="T57" fmla="*/ 158 h 481"/>
                <a:gd name="T58" fmla="*/ 424 w 481"/>
                <a:gd name="T59" fmla="*/ 107 h 481"/>
                <a:gd name="T60" fmla="*/ 424 w 481"/>
                <a:gd name="T61" fmla="*/ 373 h 481"/>
                <a:gd name="T62" fmla="*/ 480 w 481"/>
                <a:gd name="T63" fmla="*/ 317 h 481"/>
                <a:gd name="T64" fmla="*/ 424 w 481"/>
                <a:gd name="T65" fmla="*/ 373 h 481"/>
                <a:gd name="T66" fmla="*/ 373 w 481"/>
                <a:gd name="T67" fmla="*/ 480 h 481"/>
                <a:gd name="T68" fmla="*/ 317 w 481"/>
                <a:gd name="T69" fmla="*/ 424 h 481"/>
                <a:gd name="T70" fmla="*/ 317 w 481"/>
                <a:gd name="T71" fmla="*/ 51 h 481"/>
                <a:gd name="T72" fmla="*/ 373 w 481"/>
                <a:gd name="T73" fmla="*/ 0 h 481"/>
                <a:gd name="T74" fmla="*/ 317 w 481"/>
                <a:gd name="T75" fmla="*/ 51 h 481"/>
                <a:gd name="T76" fmla="*/ 373 w 481"/>
                <a:gd name="T77" fmla="*/ 373 h 481"/>
                <a:gd name="T78" fmla="*/ 102 w 481"/>
                <a:gd name="T79" fmla="*/ 107 h 481"/>
                <a:gd name="T80" fmla="*/ 158 w 481"/>
                <a:gd name="T81" fmla="*/ 158 h 481"/>
                <a:gd name="T82" fmla="*/ 317 w 481"/>
                <a:gd name="T83" fmla="*/ 317 h 481"/>
                <a:gd name="T84" fmla="*/ 158 w 481"/>
                <a:gd name="T85" fmla="*/ 158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1" h="481">
                  <a:moveTo>
                    <a:pt x="0" y="51"/>
                  </a:moveTo>
                  <a:lnTo>
                    <a:pt x="51" y="51"/>
                  </a:lnTo>
                  <a:lnTo>
                    <a:pt x="51" y="0"/>
                  </a:lnTo>
                  <a:cubicBezTo>
                    <a:pt x="20" y="0"/>
                    <a:pt x="0" y="20"/>
                    <a:pt x="0" y="51"/>
                  </a:cubicBezTo>
                  <a:close/>
                  <a:moveTo>
                    <a:pt x="0" y="266"/>
                  </a:moveTo>
                  <a:lnTo>
                    <a:pt x="51" y="266"/>
                  </a:lnTo>
                  <a:lnTo>
                    <a:pt x="51" y="209"/>
                  </a:lnTo>
                  <a:lnTo>
                    <a:pt x="0" y="209"/>
                  </a:lnTo>
                  <a:lnTo>
                    <a:pt x="0" y="266"/>
                  </a:lnTo>
                  <a:close/>
                  <a:moveTo>
                    <a:pt x="102" y="480"/>
                  </a:moveTo>
                  <a:lnTo>
                    <a:pt x="158" y="480"/>
                  </a:lnTo>
                  <a:lnTo>
                    <a:pt x="158" y="424"/>
                  </a:lnTo>
                  <a:lnTo>
                    <a:pt x="102" y="424"/>
                  </a:lnTo>
                  <a:lnTo>
                    <a:pt x="102" y="480"/>
                  </a:lnTo>
                  <a:close/>
                  <a:moveTo>
                    <a:pt x="0" y="158"/>
                  </a:moveTo>
                  <a:lnTo>
                    <a:pt x="51" y="158"/>
                  </a:lnTo>
                  <a:lnTo>
                    <a:pt x="51" y="107"/>
                  </a:lnTo>
                  <a:lnTo>
                    <a:pt x="0" y="107"/>
                  </a:lnTo>
                  <a:lnTo>
                    <a:pt x="0" y="158"/>
                  </a:lnTo>
                  <a:close/>
                  <a:moveTo>
                    <a:pt x="266" y="0"/>
                  </a:moveTo>
                  <a:lnTo>
                    <a:pt x="209" y="0"/>
                  </a:lnTo>
                  <a:lnTo>
                    <a:pt x="209" y="51"/>
                  </a:lnTo>
                  <a:lnTo>
                    <a:pt x="266" y="51"/>
                  </a:lnTo>
                  <a:lnTo>
                    <a:pt x="266" y="0"/>
                  </a:lnTo>
                  <a:close/>
                  <a:moveTo>
                    <a:pt x="424" y="0"/>
                  </a:moveTo>
                  <a:lnTo>
                    <a:pt x="424" y="51"/>
                  </a:lnTo>
                  <a:lnTo>
                    <a:pt x="480" y="51"/>
                  </a:lnTo>
                  <a:cubicBezTo>
                    <a:pt x="480" y="20"/>
                    <a:pt x="455" y="0"/>
                    <a:pt x="424" y="0"/>
                  </a:cubicBezTo>
                  <a:close/>
                  <a:moveTo>
                    <a:pt x="51" y="480"/>
                  </a:moveTo>
                  <a:lnTo>
                    <a:pt x="51" y="424"/>
                  </a:lnTo>
                  <a:lnTo>
                    <a:pt x="0" y="424"/>
                  </a:lnTo>
                  <a:cubicBezTo>
                    <a:pt x="0" y="455"/>
                    <a:pt x="20" y="480"/>
                    <a:pt x="51" y="480"/>
                  </a:cubicBezTo>
                  <a:close/>
                  <a:moveTo>
                    <a:pt x="0" y="373"/>
                  </a:moveTo>
                  <a:lnTo>
                    <a:pt x="51" y="373"/>
                  </a:lnTo>
                  <a:lnTo>
                    <a:pt x="51" y="317"/>
                  </a:lnTo>
                  <a:lnTo>
                    <a:pt x="0" y="317"/>
                  </a:lnTo>
                  <a:lnTo>
                    <a:pt x="0" y="373"/>
                  </a:lnTo>
                  <a:close/>
                  <a:moveTo>
                    <a:pt x="158" y="0"/>
                  </a:moveTo>
                  <a:lnTo>
                    <a:pt x="102" y="0"/>
                  </a:lnTo>
                  <a:lnTo>
                    <a:pt x="102" y="51"/>
                  </a:lnTo>
                  <a:lnTo>
                    <a:pt x="158" y="51"/>
                  </a:lnTo>
                  <a:lnTo>
                    <a:pt x="158" y="0"/>
                  </a:lnTo>
                  <a:close/>
                  <a:moveTo>
                    <a:pt x="209" y="480"/>
                  </a:moveTo>
                  <a:lnTo>
                    <a:pt x="266" y="480"/>
                  </a:lnTo>
                  <a:lnTo>
                    <a:pt x="266" y="424"/>
                  </a:lnTo>
                  <a:lnTo>
                    <a:pt x="209" y="424"/>
                  </a:lnTo>
                  <a:lnTo>
                    <a:pt x="209" y="480"/>
                  </a:lnTo>
                  <a:close/>
                  <a:moveTo>
                    <a:pt x="424" y="266"/>
                  </a:moveTo>
                  <a:lnTo>
                    <a:pt x="480" y="266"/>
                  </a:lnTo>
                  <a:lnTo>
                    <a:pt x="480" y="209"/>
                  </a:lnTo>
                  <a:lnTo>
                    <a:pt x="424" y="209"/>
                  </a:lnTo>
                  <a:lnTo>
                    <a:pt x="424" y="266"/>
                  </a:lnTo>
                  <a:close/>
                  <a:moveTo>
                    <a:pt x="424" y="480"/>
                  </a:moveTo>
                  <a:cubicBezTo>
                    <a:pt x="455" y="480"/>
                    <a:pt x="480" y="455"/>
                    <a:pt x="480" y="424"/>
                  </a:cubicBezTo>
                  <a:lnTo>
                    <a:pt x="424" y="424"/>
                  </a:lnTo>
                  <a:lnTo>
                    <a:pt x="424" y="480"/>
                  </a:lnTo>
                  <a:close/>
                  <a:moveTo>
                    <a:pt x="424" y="158"/>
                  </a:moveTo>
                  <a:lnTo>
                    <a:pt x="480" y="158"/>
                  </a:lnTo>
                  <a:lnTo>
                    <a:pt x="480" y="107"/>
                  </a:lnTo>
                  <a:lnTo>
                    <a:pt x="424" y="107"/>
                  </a:lnTo>
                  <a:lnTo>
                    <a:pt x="424" y="158"/>
                  </a:lnTo>
                  <a:close/>
                  <a:moveTo>
                    <a:pt x="424" y="373"/>
                  </a:moveTo>
                  <a:lnTo>
                    <a:pt x="480" y="373"/>
                  </a:lnTo>
                  <a:lnTo>
                    <a:pt x="480" y="317"/>
                  </a:lnTo>
                  <a:lnTo>
                    <a:pt x="424" y="317"/>
                  </a:lnTo>
                  <a:lnTo>
                    <a:pt x="424" y="373"/>
                  </a:lnTo>
                  <a:close/>
                  <a:moveTo>
                    <a:pt x="317" y="480"/>
                  </a:moveTo>
                  <a:lnTo>
                    <a:pt x="373" y="480"/>
                  </a:lnTo>
                  <a:lnTo>
                    <a:pt x="373" y="424"/>
                  </a:lnTo>
                  <a:lnTo>
                    <a:pt x="317" y="424"/>
                  </a:lnTo>
                  <a:lnTo>
                    <a:pt x="317" y="480"/>
                  </a:lnTo>
                  <a:close/>
                  <a:moveTo>
                    <a:pt x="317" y="51"/>
                  </a:moveTo>
                  <a:lnTo>
                    <a:pt x="373" y="51"/>
                  </a:lnTo>
                  <a:lnTo>
                    <a:pt x="373" y="0"/>
                  </a:lnTo>
                  <a:lnTo>
                    <a:pt x="317" y="0"/>
                  </a:lnTo>
                  <a:lnTo>
                    <a:pt x="317" y="51"/>
                  </a:lnTo>
                  <a:close/>
                  <a:moveTo>
                    <a:pt x="102" y="373"/>
                  </a:moveTo>
                  <a:lnTo>
                    <a:pt x="373" y="373"/>
                  </a:lnTo>
                  <a:lnTo>
                    <a:pt x="373" y="107"/>
                  </a:lnTo>
                  <a:lnTo>
                    <a:pt x="102" y="107"/>
                  </a:lnTo>
                  <a:lnTo>
                    <a:pt x="102" y="373"/>
                  </a:lnTo>
                  <a:close/>
                  <a:moveTo>
                    <a:pt x="158" y="158"/>
                  </a:moveTo>
                  <a:lnTo>
                    <a:pt x="317" y="158"/>
                  </a:lnTo>
                  <a:lnTo>
                    <a:pt x="317" y="317"/>
                  </a:lnTo>
                  <a:lnTo>
                    <a:pt x="158" y="317"/>
                  </a:lnTo>
                  <a:lnTo>
                    <a:pt x="158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486637"/>
              </p:ext>
            </p:extLst>
          </p:nvPr>
        </p:nvGraphicFramePr>
        <p:xfrm>
          <a:off x="2612869" y="5547116"/>
          <a:ext cx="6431116" cy="819114"/>
        </p:xfrm>
        <a:graphic>
          <a:graphicData uri="http://schemas.openxmlformats.org/drawingml/2006/table">
            <a:tbl>
              <a:tblPr firstRow="1" firstCol="1" bandCol="1">
                <a:tableStyleId>{2D5ABB26-0587-4C30-8999-92F81FD0307C}</a:tableStyleId>
              </a:tblPr>
              <a:tblGrid>
                <a:gridCol w="1463831">
                  <a:extLst>
                    <a:ext uri="{9D8B030D-6E8A-4147-A177-3AD203B41FA5}">
                      <a16:colId xmlns:a16="http://schemas.microsoft.com/office/drawing/2014/main" val="1718806665"/>
                    </a:ext>
                  </a:extLst>
                </a:gridCol>
                <a:gridCol w="1305820">
                  <a:extLst>
                    <a:ext uri="{9D8B030D-6E8A-4147-A177-3AD203B41FA5}">
                      <a16:colId xmlns:a16="http://schemas.microsoft.com/office/drawing/2014/main" val="3704879879"/>
                    </a:ext>
                  </a:extLst>
                </a:gridCol>
                <a:gridCol w="1174432">
                  <a:extLst>
                    <a:ext uri="{9D8B030D-6E8A-4147-A177-3AD203B41FA5}">
                      <a16:colId xmlns:a16="http://schemas.microsoft.com/office/drawing/2014/main" val="237840750"/>
                    </a:ext>
                  </a:extLst>
                </a:gridCol>
                <a:gridCol w="1200543">
                  <a:extLst>
                    <a:ext uri="{9D8B030D-6E8A-4147-A177-3AD203B41FA5}">
                      <a16:colId xmlns:a16="http://schemas.microsoft.com/office/drawing/2014/main" val="1355959376"/>
                    </a:ext>
                  </a:extLst>
                </a:gridCol>
                <a:gridCol w="1286490">
                  <a:extLst>
                    <a:ext uri="{9D8B030D-6E8A-4147-A177-3AD203B41FA5}">
                      <a16:colId xmlns:a16="http://schemas.microsoft.com/office/drawing/2014/main" val="1531844578"/>
                    </a:ext>
                  </a:extLst>
                </a:gridCol>
              </a:tblGrid>
              <a:tr h="294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MS SQL Server</a:t>
                      </a:r>
                      <a:endParaRPr lang="it-IT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PostgreSQL</a:t>
                      </a:r>
                      <a:endParaRPr lang="it-IT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MySQL</a:t>
                      </a:r>
                      <a:endParaRPr lang="it-IT" sz="11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Oracle XE</a:t>
                      </a:r>
                      <a:endParaRPr lang="it-IT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2342130254"/>
                  </a:ext>
                </a:extLst>
              </a:tr>
              <a:tr h="52447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  <a:cs typeface="+mn-cs"/>
                        </a:rPr>
                        <a:t>N°</a:t>
                      </a:r>
                      <a:r>
                        <a:rPr lang="it-IT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  <a:cs typeface="+mn-cs"/>
                        </a:rPr>
                        <a:t> </a:t>
                      </a:r>
                      <a:r>
                        <a:rPr lang="it-IT" sz="1400" baseline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  <a:cs typeface="+mn-cs"/>
                        </a:rPr>
                        <a:t>Threads</a:t>
                      </a:r>
                      <a:endParaRPr lang="it-IT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044681"/>
                  </a:ext>
                </a:extLst>
              </a:tr>
            </a:tbl>
          </a:graphicData>
        </a:graphic>
      </p:graphicFrame>
      <p:cxnSp>
        <p:nvCxnSpPr>
          <p:cNvPr id="50" name="Connettore diritto 49"/>
          <p:cNvCxnSpPr/>
          <p:nvPr/>
        </p:nvCxnSpPr>
        <p:spPr>
          <a:xfrm>
            <a:off x="3163711" y="5836920"/>
            <a:ext cx="5838083" cy="0"/>
          </a:xfrm>
          <a:prstGeom prst="line">
            <a:avLst/>
          </a:prstGeom>
          <a:ln w="15875">
            <a:solidFill>
              <a:srgbClr val="B6D7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/>
          <p:cNvGrpSpPr/>
          <p:nvPr/>
        </p:nvGrpSpPr>
        <p:grpSpPr>
          <a:xfrm>
            <a:off x="512575" y="1162346"/>
            <a:ext cx="10982271" cy="3734064"/>
            <a:chOff x="512575" y="1162346"/>
            <a:chExt cx="10982271" cy="3734064"/>
          </a:xfrm>
        </p:grpSpPr>
        <p:grpSp>
          <p:nvGrpSpPr>
            <p:cNvPr id="11" name="Gruppo 10"/>
            <p:cNvGrpSpPr/>
            <p:nvPr/>
          </p:nvGrpSpPr>
          <p:grpSpPr>
            <a:xfrm>
              <a:off x="1428731" y="1863170"/>
              <a:ext cx="10066115" cy="2801813"/>
              <a:chOff x="1428731" y="1863170"/>
              <a:chExt cx="10066115" cy="2801813"/>
            </a:xfrm>
          </p:grpSpPr>
          <p:graphicFrame>
            <p:nvGraphicFramePr>
              <p:cNvPr id="44" name="Grafico 43">
                <a:extLst>
                  <a:ext uri="{FF2B5EF4-FFF2-40B4-BE49-F238E27FC236}">
                    <a16:creationId xmlns:a16="http://schemas.microsoft.com/office/drawing/2014/main" id="{EE68BB9E-0EC3-4FEC-8A49-EE22795A499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58621449"/>
                  </p:ext>
                </p:extLst>
              </p:nvPr>
            </p:nvGraphicFramePr>
            <p:xfrm>
              <a:off x="4498432" y="1946873"/>
              <a:ext cx="3000837" cy="271811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46" name="Grafico 45">
                <a:extLst>
                  <a:ext uri="{FF2B5EF4-FFF2-40B4-BE49-F238E27FC236}">
                    <a16:creationId xmlns:a16="http://schemas.microsoft.com/office/drawing/2014/main" id="{371DE4A9-A4D2-48CA-B79C-EC8716D27F4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96066726"/>
                  </p:ext>
                </p:extLst>
              </p:nvPr>
            </p:nvGraphicFramePr>
            <p:xfrm>
              <a:off x="8151571" y="1946873"/>
              <a:ext cx="3343275" cy="271029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10" name="Gruppo 9"/>
              <p:cNvGrpSpPr/>
              <p:nvPr/>
            </p:nvGrpSpPr>
            <p:grpSpPr>
              <a:xfrm>
                <a:off x="1428731" y="1863170"/>
                <a:ext cx="2406173" cy="2801813"/>
                <a:chOff x="1428731" y="1863170"/>
                <a:chExt cx="2406173" cy="2801813"/>
              </a:xfrm>
            </p:grpSpPr>
            <p:graphicFrame>
              <p:nvGraphicFramePr>
                <p:cNvPr id="47" name="Grafico 46">
                  <a:extLst>
                    <a:ext uri="{FF2B5EF4-FFF2-40B4-BE49-F238E27FC236}">
                      <a16:creationId xmlns:a16="http://schemas.microsoft.com/office/drawing/2014/main" id="{00000000-0008-0000-0100-000003000000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602945143"/>
                    </p:ext>
                  </p:extLst>
                </p:nvPr>
              </p:nvGraphicFramePr>
              <p:xfrm>
                <a:off x="1428731" y="1870983"/>
                <a:ext cx="614045" cy="2794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graphicFrame>
              <p:nvGraphicFramePr>
                <p:cNvPr id="49" name="Grafico 48">
                  <a:extLst>
                    <a:ext uri="{FF2B5EF4-FFF2-40B4-BE49-F238E27FC236}">
                      <a16:creationId xmlns:a16="http://schemas.microsoft.com/office/drawing/2014/main" id="{00000000-0008-0000-0100-000007000000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001478431"/>
                    </p:ext>
                  </p:extLst>
                </p:nvPr>
              </p:nvGraphicFramePr>
              <p:xfrm>
                <a:off x="2042776" y="1870983"/>
                <a:ext cx="614045" cy="2794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graphicFrame>
              <p:nvGraphicFramePr>
                <p:cNvPr id="54" name="Grafico 53">
                  <a:extLst>
                    <a:ext uri="{FF2B5EF4-FFF2-40B4-BE49-F238E27FC236}">
                      <a16:creationId xmlns:a16="http://schemas.microsoft.com/office/drawing/2014/main" id="{00000000-0008-0000-0100-000004000000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611374493"/>
                    </p:ext>
                  </p:extLst>
                </p:nvPr>
              </p:nvGraphicFramePr>
              <p:xfrm>
                <a:off x="2656821" y="1863170"/>
                <a:ext cx="614045" cy="2794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graphicFrame>
              <p:nvGraphicFramePr>
                <p:cNvPr id="56" name="Grafico 55">
                  <a:extLst>
                    <a:ext uri="{FF2B5EF4-FFF2-40B4-BE49-F238E27FC236}">
                      <a16:creationId xmlns:a16="http://schemas.microsoft.com/office/drawing/2014/main" id="{00000000-0008-0000-0100-000005000000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370651494"/>
                    </p:ext>
                  </p:extLst>
                </p:nvPr>
              </p:nvGraphicFramePr>
              <p:xfrm>
                <a:off x="3220859" y="1863170"/>
                <a:ext cx="614045" cy="2794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</p:grpSp>
        </p:grpSp>
        <p:sp>
          <p:nvSpPr>
            <p:cNvPr id="2" name="Rettangolo 1"/>
            <p:cNvSpPr/>
            <p:nvPr/>
          </p:nvSpPr>
          <p:spPr>
            <a:xfrm>
              <a:off x="4449177" y="1414307"/>
              <a:ext cx="25234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>
                  <a:solidFill>
                    <a:schemeClr val="bg2">
                      <a:lumMod val="25000"/>
                    </a:schemeClr>
                  </a:solidFill>
                  <a:latin typeface="Roboto Light" pitchFamily="2" charset="0"/>
                  <a:ea typeface="Roboto Light" pitchFamily="2" charset="0"/>
                </a:rPr>
                <a:t>Tempi di esecuzione medi</a:t>
              </a: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1317025" y="1317966"/>
              <a:ext cx="26853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>
                  <a:solidFill>
                    <a:schemeClr val="bg2">
                      <a:lumMod val="25000"/>
                    </a:schemeClr>
                  </a:solidFill>
                  <a:latin typeface="Roboto Light" pitchFamily="2" charset="0"/>
                  <a:ea typeface="Roboto Light" pitchFamily="2" charset="0"/>
                </a:rPr>
                <a:t>Distribuzione dei tempi </a:t>
              </a:r>
            </a:p>
            <a:p>
              <a:r>
                <a:rPr lang="it-IT" sz="1600" dirty="0">
                  <a:solidFill>
                    <a:schemeClr val="bg2">
                      <a:lumMod val="25000"/>
                    </a:schemeClr>
                  </a:solidFill>
                  <a:latin typeface="Roboto Light" pitchFamily="2" charset="0"/>
                  <a:ea typeface="Roboto Light" pitchFamily="2" charset="0"/>
                </a:rPr>
                <a:t>di esecuzione interrogazioni</a:t>
              </a:r>
            </a:p>
          </p:txBody>
        </p:sp>
        <p:grpSp>
          <p:nvGrpSpPr>
            <p:cNvPr id="4" name="Gruppo 3"/>
            <p:cNvGrpSpPr>
              <a:grpSpLocks noChangeAspect="1"/>
            </p:cNvGrpSpPr>
            <p:nvPr/>
          </p:nvGrpSpPr>
          <p:grpSpPr>
            <a:xfrm>
              <a:off x="512575" y="1172557"/>
              <a:ext cx="648000" cy="648000"/>
              <a:chOff x="1769875" y="5068757"/>
              <a:chExt cx="936000" cy="936000"/>
            </a:xfrm>
          </p:grpSpPr>
          <p:sp>
            <p:nvSpPr>
              <p:cNvPr id="14" name="Oval 31"/>
              <p:cNvSpPr>
                <a:spLocks noChangeAspect="1"/>
              </p:cNvSpPr>
              <p:nvPr/>
            </p:nvSpPr>
            <p:spPr>
              <a:xfrm>
                <a:off x="1769875" y="5068757"/>
                <a:ext cx="936000" cy="936000"/>
              </a:xfrm>
              <a:prstGeom prst="ellipse">
                <a:avLst/>
              </a:prstGeom>
              <a:solidFill>
                <a:srgbClr val="A64D79"/>
              </a:solidFill>
              <a:ln w="12700">
                <a:noFill/>
              </a:ln>
              <a:effectLst>
                <a:outerShdw blurRad="50800" dist="25400" dir="54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bg1"/>
                  </a:solidFill>
                  <a:latin typeface="Roboto Light" pitchFamily="2" charset="0"/>
                  <a:ea typeface="Roboto Light" pitchFamily="2" charset="0"/>
                </a:endParaRPr>
              </a:p>
            </p:txBody>
          </p:sp>
          <p:sp>
            <p:nvSpPr>
              <p:cNvPr id="15" name="Freeform 8"/>
              <p:cNvSpPr>
                <a:spLocks noChangeArrowheads="1"/>
              </p:cNvSpPr>
              <p:nvPr/>
            </p:nvSpPr>
            <p:spPr bwMode="auto">
              <a:xfrm>
                <a:off x="1995858" y="5270009"/>
                <a:ext cx="504001" cy="504000"/>
              </a:xfrm>
              <a:custGeom>
                <a:avLst/>
                <a:gdLst>
                  <a:gd name="T0" fmla="*/ 270 w 537"/>
                  <a:gd name="T1" fmla="*/ 0 h 537"/>
                  <a:gd name="T2" fmla="*/ 0 w 537"/>
                  <a:gd name="T3" fmla="*/ 271 h 537"/>
                  <a:gd name="T4" fmla="*/ 270 w 537"/>
                  <a:gd name="T5" fmla="*/ 536 h 537"/>
                  <a:gd name="T6" fmla="*/ 536 w 537"/>
                  <a:gd name="T7" fmla="*/ 271 h 537"/>
                  <a:gd name="T8" fmla="*/ 270 w 537"/>
                  <a:gd name="T9" fmla="*/ 0 h 537"/>
                  <a:gd name="T10" fmla="*/ 270 w 537"/>
                  <a:gd name="T11" fmla="*/ 485 h 537"/>
                  <a:gd name="T12" fmla="*/ 56 w 537"/>
                  <a:gd name="T13" fmla="*/ 271 h 537"/>
                  <a:gd name="T14" fmla="*/ 270 w 537"/>
                  <a:gd name="T15" fmla="*/ 56 h 537"/>
                  <a:gd name="T16" fmla="*/ 485 w 537"/>
                  <a:gd name="T17" fmla="*/ 271 h 537"/>
                  <a:gd name="T18" fmla="*/ 270 w 537"/>
                  <a:gd name="T19" fmla="*/ 485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7" h="537">
                    <a:moveTo>
                      <a:pt x="270" y="0"/>
                    </a:moveTo>
                    <a:cubicBezTo>
                      <a:pt x="122" y="0"/>
                      <a:pt x="0" y="123"/>
                      <a:pt x="0" y="271"/>
                    </a:cubicBezTo>
                    <a:cubicBezTo>
                      <a:pt x="0" y="419"/>
                      <a:pt x="122" y="536"/>
                      <a:pt x="270" y="536"/>
                    </a:cubicBezTo>
                    <a:cubicBezTo>
                      <a:pt x="419" y="536"/>
                      <a:pt x="536" y="419"/>
                      <a:pt x="536" y="271"/>
                    </a:cubicBezTo>
                    <a:cubicBezTo>
                      <a:pt x="536" y="123"/>
                      <a:pt x="419" y="0"/>
                      <a:pt x="270" y="0"/>
                    </a:cubicBezTo>
                    <a:close/>
                    <a:moveTo>
                      <a:pt x="270" y="485"/>
                    </a:moveTo>
                    <a:cubicBezTo>
                      <a:pt x="153" y="485"/>
                      <a:pt x="56" y="388"/>
                      <a:pt x="56" y="271"/>
                    </a:cubicBezTo>
                    <a:cubicBezTo>
                      <a:pt x="56" y="153"/>
                      <a:pt x="153" y="56"/>
                      <a:pt x="270" y="56"/>
                    </a:cubicBezTo>
                    <a:cubicBezTo>
                      <a:pt x="388" y="56"/>
                      <a:pt x="485" y="153"/>
                      <a:pt x="485" y="271"/>
                    </a:cubicBezTo>
                    <a:cubicBezTo>
                      <a:pt x="485" y="388"/>
                      <a:pt x="388" y="485"/>
                      <a:pt x="270" y="4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9"/>
              <p:cNvSpPr>
                <a:spLocks noChangeArrowheads="1"/>
              </p:cNvSpPr>
              <p:nvPr/>
            </p:nvSpPr>
            <p:spPr bwMode="auto">
              <a:xfrm>
                <a:off x="2223073" y="5398076"/>
                <a:ext cx="148721" cy="231345"/>
              </a:xfrm>
              <a:custGeom>
                <a:avLst/>
                <a:gdLst>
                  <a:gd name="T0" fmla="*/ 36 w 159"/>
                  <a:gd name="T1" fmla="*/ 0 h 246"/>
                  <a:gd name="T2" fmla="*/ 0 w 159"/>
                  <a:gd name="T3" fmla="*/ 0 h 246"/>
                  <a:gd name="T4" fmla="*/ 0 w 159"/>
                  <a:gd name="T5" fmla="*/ 158 h 246"/>
                  <a:gd name="T6" fmla="*/ 138 w 159"/>
                  <a:gd name="T7" fmla="*/ 245 h 246"/>
                  <a:gd name="T8" fmla="*/ 158 w 159"/>
                  <a:gd name="T9" fmla="*/ 209 h 246"/>
                  <a:gd name="T10" fmla="*/ 36 w 159"/>
                  <a:gd name="T11" fmla="*/ 138 h 246"/>
                  <a:gd name="T12" fmla="*/ 36 w 159"/>
                  <a:gd name="T1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246">
                    <a:moveTo>
                      <a:pt x="36" y="0"/>
                    </a:moveTo>
                    <a:lnTo>
                      <a:pt x="0" y="0"/>
                    </a:lnTo>
                    <a:lnTo>
                      <a:pt x="0" y="158"/>
                    </a:lnTo>
                    <a:lnTo>
                      <a:pt x="138" y="245"/>
                    </a:lnTo>
                    <a:lnTo>
                      <a:pt x="158" y="209"/>
                    </a:lnTo>
                    <a:lnTo>
                      <a:pt x="36" y="138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" name="Rettangolo 4"/>
            <p:cNvSpPr/>
            <p:nvPr/>
          </p:nvSpPr>
          <p:spPr>
            <a:xfrm>
              <a:off x="1349557" y="4629538"/>
              <a:ext cx="73930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9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 </a:t>
              </a:r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SQL Server</a:t>
              </a:r>
              <a:r>
                <a:rPr lang="it-IT" sz="900" dirty="0">
                  <a:latin typeface="Roboto Light" pitchFamily="2" charset="0"/>
                  <a:ea typeface="Roboto Light" pitchFamily="2" charset="0"/>
                </a:rPr>
                <a:t> 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2014198" y="4637232"/>
              <a:ext cx="72006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 err="1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PostgreSQL</a:t>
              </a:r>
              <a:endParaRPr lang="it-IT" sz="9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2628243" y="4629538"/>
              <a:ext cx="61747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Oracle XE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3294331" y="4629538"/>
              <a:ext cx="51167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 err="1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MySQL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3765600" y="2040591"/>
              <a:ext cx="28405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[s]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4966038" y="4557261"/>
              <a:ext cx="73930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9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 </a:t>
              </a:r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SQL Server</a:t>
              </a:r>
              <a:r>
                <a:rPr lang="it-IT" sz="900" dirty="0">
                  <a:latin typeface="Roboto Light" pitchFamily="2" charset="0"/>
                  <a:ea typeface="Roboto Light" pitchFamily="2" charset="0"/>
                </a:rPr>
                <a:t> 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5586229" y="4564955"/>
              <a:ext cx="72006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 err="1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PostgreSQL</a:t>
              </a:r>
              <a:endParaRPr lang="it-IT" sz="9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6244724" y="4557261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Oracle </a:t>
              </a:r>
            </a:p>
            <a:p>
              <a:pPr algn="ctr"/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XE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6819372" y="4557261"/>
              <a:ext cx="51167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 err="1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MySQL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4315290" y="2036914"/>
              <a:ext cx="28405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[s]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8475571" y="1362686"/>
              <a:ext cx="18950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>
                  <a:solidFill>
                    <a:schemeClr val="bg2">
                      <a:lumMod val="25000"/>
                    </a:schemeClr>
                  </a:solidFill>
                  <a:latin typeface="Roboto Light" pitchFamily="2" charset="0"/>
                  <a:ea typeface="Roboto Light" pitchFamily="2" charset="0"/>
                </a:rPr>
                <a:t>Utilizzo medio CPU</a:t>
              </a:r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8473862" y="4557856"/>
              <a:ext cx="73930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9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 </a:t>
              </a:r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SQL Server</a:t>
              </a:r>
              <a:r>
                <a:rPr lang="it-IT" sz="900" dirty="0">
                  <a:latin typeface="Roboto Light" pitchFamily="2" charset="0"/>
                  <a:ea typeface="Roboto Light" pitchFamily="2" charset="0"/>
                </a:rPr>
                <a:t> 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9246453" y="4565550"/>
              <a:ext cx="72006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 err="1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PostgreSQL</a:t>
              </a:r>
              <a:endParaRPr lang="it-IT" sz="9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10072588" y="4557856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Oracle </a:t>
              </a:r>
            </a:p>
            <a:p>
              <a:pPr algn="ctr"/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XE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10753916" y="4557856"/>
              <a:ext cx="51167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 err="1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MySQL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grpSp>
          <p:nvGrpSpPr>
            <p:cNvPr id="7" name="Gruppo 6"/>
            <p:cNvGrpSpPr>
              <a:grpSpLocks noChangeAspect="1"/>
            </p:cNvGrpSpPr>
            <p:nvPr/>
          </p:nvGrpSpPr>
          <p:grpSpPr>
            <a:xfrm>
              <a:off x="7736131" y="1162346"/>
              <a:ext cx="648000" cy="648000"/>
              <a:chOff x="1252959" y="1009897"/>
              <a:chExt cx="936000" cy="936000"/>
            </a:xfrm>
          </p:grpSpPr>
          <p:sp>
            <p:nvSpPr>
              <p:cNvPr id="38" name="Oval 31"/>
              <p:cNvSpPr>
                <a:spLocks noChangeAspect="1"/>
              </p:cNvSpPr>
              <p:nvPr/>
            </p:nvSpPr>
            <p:spPr>
              <a:xfrm>
                <a:off x="1252959" y="1009897"/>
                <a:ext cx="936000" cy="936000"/>
              </a:xfrm>
              <a:prstGeom prst="ellipse">
                <a:avLst/>
              </a:prstGeom>
              <a:solidFill>
                <a:srgbClr val="A64D79"/>
              </a:solidFill>
              <a:ln w="12700">
                <a:noFill/>
              </a:ln>
              <a:effectLst>
                <a:outerShdw blurRad="50800" dist="25400" dir="54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bg1"/>
                  </a:solidFill>
                  <a:latin typeface="Roboto Light" pitchFamily="2" charset="0"/>
                  <a:ea typeface="Roboto Light" pitchFamily="2" charset="0"/>
                </a:endParaRPr>
              </a:p>
            </p:txBody>
          </p:sp>
          <p:sp>
            <p:nvSpPr>
              <p:cNvPr id="39" name="Freeform 24"/>
              <p:cNvSpPr>
                <a:spLocks noChangeAspect="1" noChangeArrowheads="1"/>
              </p:cNvSpPr>
              <p:nvPr/>
            </p:nvSpPr>
            <p:spPr bwMode="auto">
              <a:xfrm>
                <a:off x="1472613" y="1225897"/>
                <a:ext cx="504000" cy="504000"/>
              </a:xfrm>
              <a:custGeom>
                <a:avLst/>
                <a:gdLst>
                  <a:gd name="T0" fmla="*/ 320 w 478"/>
                  <a:gd name="T1" fmla="*/ 162 h 478"/>
                  <a:gd name="T2" fmla="*/ 157 w 478"/>
                  <a:gd name="T3" fmla="*/ 162 h 478"/>
                  <a:gd name="T4" fmla="*/ 157 w 478"/>
                  <a:gd name="T5" fmla="*/ 320 h 478"/>
                  <a:gd name="T6" fmla="*/ 320 w 478"/>
                  <a:gd name="T7" fmla="*/ 320 h 478"/>
                  <a:gd name="T8" fmla="*/ 320 w 478"/>
                  <a:gd name="T9" fmla="*/ 162 h 478"/>
                  <a:gd name="T10" fmla="*/ 264 w 478"/>
                  <a:gd name="T11" fmla="*/ 269 h 478"/>
                  <a:gd name="T12" fmla="*/ 213 w 478"/>
                  <a:gd name="T13" fmla="*/ 269 h 478"/>
                  <a:gd name="T14" fmla="*/ 213 w 478"/>
                  <a:gd name="T15" fmla="*/ 213 h 478"/>
                  <a:gd name="T16" fmla="*/ 264 w 478"/>
                  <a:gd name="T17" fmla="*/ 213 h 478"/>
                  <a:gd name="T18" fmla="*/ 264 w 478"/>
                  <a:gd name="T19" fmla="*/ 269 h 478"/>
                  <a:gd name="T20" fmla="*/ 477 w 478"/>
                  <a:gd name="T21" fmla="*/ 213 h 478"/>
                  <a:gd name="T22" fmla="*/ 477 w 478"/>
                  <a:gd name="T23" fmla="*/ 162 h 478"/>
                  <a:gd name="T24" fmla="*/ 427 w 478"/>
                  <a:gd name="T25" fmla="*/ 162 h 478"/>
                  <a:gd name="T26" fmla="*/ 427 w 478"/>
                  <a:gd name="T27" fmla="*/ 107 h 478"/>
                  <a:gd name="T28" fmla="*/ 371 w 478"/>
                  <a:gd name="T29" fmla="*/ 56 h 478"/>
                  <a:gd name="T30" fmla="*/ 320 w 478"/>
                  <a:gd name="T31" fmla="*/ 56 h 478"/>
                  <a:gd name="T32" fmla="*/ 320 w 478"/>
                  <a:gd name="T33" fmla="*/ 0 h 478"/>
                  <a:gd name="T34" fmla="*/ 264 w 478"/>
                  <a:gd name="T35" fmla="*/ 0 h 478"/>
                  <a:gd name="T36" fmla="*/ 264 w 478"/>
                  <a:gd name="T37" fmla="*/ 56 h 478"/>
                  <a:gd name="T38" fmla="*/ 213 w 478"/>
                  <a:gd name="T39" fmla="*/ 56 h 478"/>
                  <a:gd name="T40" fmla="*/ 213 w 478"/>
                  <a:gd name="T41" fmla="*/ 0 h 478"/>
                  <a:gd name="T42" fmla="*/ 157 w 478"/>
                  <a:gd name="T43" fmla="*/ 0 h 478"/>
                  <a:gd name="T44" fmla="*/ 157 w 478"/>
                  <a:gd name="T45" fmla="*/ 56 h 478"/>
                  <a:gd name="T46" fmla="*/ 107 w 478"/>
                  <a:gd name="T47" fmla="*/ 56 h 478"/>
                  <a:gd name="T48" fmla="*/ 51 w 478"/>
                  <a:gd name="T49" fmla="*/ 107 h 478"/>
                  <a:gd name="T50" fmla="*/ 51 w 478"/>
                  <a:gd name="T51" fmla="*/ 162 h 478"/>
                  <a:gd name="T52" fmla="*/ 0 w 478"/>
                  <a:gd name="T53" fmla="*/ 162 h 478"/>
                  <a:gd name="T54" fmla="*/ 0 w 478"/>
                  <a:gd name="T55" fmla="*/ 213 h 478"/>
                  <a:gd name="T56" fmla="*/ 51 w 478"/>
                  <a:gd name="T57" fmla="*/ 213 h 478"/>
                  <a:gd name="T58" fmla="*/ 51 w 478"/>
                  <a:gd name="T59" fmla="*/ 269 h 478"/>
                  <a:gd name="T60" fmla="*/ 0 w 478"/>
                  <a:gd name="T61" fmla="*/ 269 h 478"/>
                  <a:gd name="T62" fmla="*/ 0 w 478"/>
                  <a:gd name="T63" fmla="*/ 320 h 478"/>
                  <a:gd name="T64" fmla="*/ 51 w 478"/>
                  <a:gd name="T65" fmla="*/ 320 h 478"/>
                  <a:gd name="T66" fmla="*/ 51 w 478"/>
                  <a:gd name="T67" fmla="*/ 376 h 478"/>
                  <a:gd name="T68" fmla="*/ 107 w 478"/>
                  <a:gd name="T69" fmla="*/ 427 h 478"/>
                  <a:gd name="T70" fmla="*/ 157 w 478"/>
                  <a:gd name="T71" fmla="*/ 427 h 478"/>
                  <a:gd name="T72" fmla="*/ 157 w 478"/>
                  <a:gd name="T73" fmla="*/ 477 h 478"/>
                  <a:gd name="T74" fmla="*/ 213 w 478"/>
                  <a:gd name="T75" fmla="*/ 477 h 478"/>
                  <a:gd name="T76" fmla="*/ 213 w 478"/>
                  <a:gd name="T77" fmla="*/ 427 h 478"/>
                  <a:gd name="T78" fmla="*/ 264 w 478"/>
                  <a:gd name="T79" fmla="*/ 427 h 478"/>
                  <a:gd name="T80" fmla="*/ 264 w 478"/>
                  <a:gd name="T81" fmla="*/ 477 h 478"/>
                  <a:gd name="T82" fmla="*/ 320 w 478"/>
                  <a:gd name="T83" fmla="*/ 477 h 478"/>
                  <a:gd name="T84" fmla="*/ 320 w 478"/>
                  <a:gd name="T85" fmla="*/ 427 h 478"/>
                  <a:gd name="T86" fmla="*/ 371 w 478"/>
                  <a:gd name="T87" fmla="*/ 427 h 478"/>
                  <a:gd name="T88" fmla="*/ 427 w 478"/>
                  <a:gd name="T89" fmla="*/ 376 h 478"/>
                  <a:gd name="T90" fmla="*/ 427 w 478"/>
                  <a:gd name="T91" fmla="*/ 320 h 478"/>
                  <a:gd name="T92" fmla="*/ 477 w 478"/>
                  <a:gd name="T93" fmla="*/ 320 h 478"/>
                  <a:gd name="T94" fmla="*/ 477 w 478"/>
                  <a:gd name="T95" fmla="*/ 269 h 478"/>
                  <a:gd name="T96" fmla="*/ 427 w 478"/>
                  <a:gd name="T97" fmla="*/ 269 h 478"/>
                  <a:gd name="T98" fmla="*/ 427 w 478"/>
                  <a:gd name="T99" fmla="*/ 213 h 478"/>
                  <a:gd name="T100" fmla="*/ 477 w 478"/>
                  <a:gd name="T101" fmla="*/ 213 h 478"/>
                  <a:gd name="T102" fmla="*/ 371 w 478"/>
                  <a:gd name="T103" fmla="*/ 376 h 478"/>
                  <a:gd name="T104" fmla="*/ 107 w 478"/>
                  <a:gd name="T105" fmla="*/ 376 h 478"/>
                  <a:gd name="T106" fmla="*/ 107 w 478"/>
                  <a:gd name="T107" fmla="*/ 107 h 478"/>
                  <a:gd name="T108" fmla="*/ 371 w 478"/>
                  <a:gd name="T109" fmla="*/ 107 h 478"/>
                  <a:gd name="T110" fmla="*/ 371 w 478"/>
                  <a:gd name="T111" fmla="*/ 37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78" h="478">
                    <a:moveTo>
                      <a:pt x="320" y="162"/>
                    </a:moveTo>
                    <a:lnTo>
                      <a:pt x="157" y="162"/>
                    </a:lnTo>
                    <a:lnTo>
                      <a:pt x="157" y="320"/>
                    </a:lnTo>
                    <a:lnTo>
                      <a:pt x="320" y="320"/>
                    </a:lnTo>
                    <a:lnTo>
                      <a:pt x="320" y="162"/>
                    </a:lnTo>
                    <a:close/>
                    <a:moveTo>
                      <a:pt x="264" y="269"/>
                    </a:moveTo>
                    <a:lnTo>
                      <a:pt x="213" y="269"/>
                    </a:lnTo>
                    <a:lnTo>
                      <a:pt x="213" y="213"/>
                    </a:lnTo>
                    <a:lnTo>
                      <a:pt x="264" y="213"/>
                    </a:lnTo>
                    <a:lnTo>
                      <a:pt x="264" y="269"/>
                    </a:lnTo>
                    <a:close/>
                    <a:moveTo>
                      <a:pt x="477" y="213"/>
                    </a:moveTo>
                    <a:lnTo>
                      <a:pt x="477" y="162"/>
                    </a:lnTo>
                    <a:lnTo>
                      <a:pt x="427" y="162"/>
                    </a:lnTo>
                    <a:lnTo>
                      <a:pt x="427" y="107"/>
                    </a:lnTo>
                    <a:cubicBezTo>
                      <a:pt x="427" y="81"/>
                      <a:pt x="401" y="56"/>
                      <a:pt x="371" y="56"/>
                    </a:cubicBezTo>
                    <a:lnTo>
                      <a:pt x="320" y="56"/>
                    </a:lnTo>
                    <a:lnTo>
                      <a:pt x="320" y="0"/>
                    </a:lnTo>
                    <a:lnTo>
                      <a:pt x="264" y="0"/>
                    </a:lnTo>
                    <a:lnTo>
                      <a:pt x="264" y="56"/>
                    </a:lnTo>
                    <a:lnTo>
                      <a:pt x="213" y="56"/>
                    </a:lnTo>
                    <a:lnTo>
                      <a:pt x="213" y="0"/>
                    </a:lnTo>
                    <a:lnTo>
                      <a:pt x="157" y="0"/>
                    </a:lnTo>
                    <a:lnTo>
                      <a:pt x="157" y="56"/>
                    </a:lnTo>
                    <a:lnTo>
                      <a:pt x="107" y="56"/>
                    </a:lnTo>
                    <a:cubicBezTo>
                      <a:pt x="76" y="56"/>
                      <a:pt x="51" y="81"/>
                      <a:pt x="51" y="107"/>
                    </a:cubicBezTo>
                    <a:lnTo>
                      <a:pt x="51" y="162"/>
                    </a:lnTo>
                    <a:lnTo>
                      <a:pt x="0" y="162"/>
                    </a:lnTo>
                    <a:lnTo>
                      <a:pt x="0" y="213"/>
                    </a:lnTo>
                    <a:lnTo>
                      <a:pt x="51" y="213"/>
                    </a:lnTo>
                    <a:lnTo>
                      <a:pt x="51" y="269"/>
                    </a:lnTo>
                    <a:lnTo>
                      <a:pt x="0" y="269"/>
                    </a:lnTo>
                    <a:lnTo>
                      <a:pt x="0" y="320"/>
                    </a:lnTo>
                    <a:lnTo>
                      <a:pt x="51" y="320"/>
                    </a:lnTo>
                    <a:lnTo>
                      <a:pt x="51" y="376"/>
                    </a:lnTo>
                    <a:cubicBezTo>
                      <a:pt x="51" y="401"/>
                      <a:pt x="76" y="427"/>
                      <a:pt x="107" y="427"/>
                    </a:cubicBezTo>
                    <a:lnTo>
                      <a:pt x="157" y="427"/>
                    </a:lnTo>
                    <a:lnTo>
                      <a:pt x="157" y="477"/>
                    </a:lnTo>
                    <a:lnTo>
                      <a:pt x="213" y="477"/>
                    </a:lnTo>
                    <a:lnTo>
                      <a:pt x="213" y="427"/>
                    </a:lnTo>
                    <a:lnTo>
                      <a:pt x="264" y="427"/>
                    </a:lnTo>
                    <a:lnTo>
                      <a:pt x="264" y="477"/>
                    </a:lnTo>
                    <a:lnTo>
                      <a:pt x="320" y="477"/>
                    </a:lnTo>
                    <a:lnTo>
                      <a:pt x="320" y="427"/>
                    </a:lnTo>
                    <a:lnTo>
                      <a:pt x="371" y="427"/>
                    </a:lnTo>
                    <a:cubicBezTo>
                      <a:pt x="401" y="427"/>
                      <a:pt x="427" y="401"/>
                      <a:pt x="427" y="376"/>
                    </a:cubicBezTo>
                    <a:lnTo>
                      <a:pt x="427" y="320"/>
                    </a:lnTo>
                    <a:lnTo>
                      <a:pt x="477" y="320"/>
                    </a:lnTo>
                    <a:lnTo>
                      <a:pt x="477" y="269"/>
                    </a:lnTo>
                    <a:lnTo>
                      <a:pt x="427" y="269"/>
                    </a:lnTo>
                    <a:lnTo>
                      <a:pt x="427" y="213"/>
                    </a:lnTo>
                    <a:lnTo>
                      <a:pt x="477" y="213"/>
                    </a:lnTo>
                    <a:close/>
                    <a:moveTo>
                      <a:pt x="371" y="376"/>
                    </a:moveTo>
                    <a:lnTo>
                      <a:pt x="107" y="376"/>
                    </a:lnTo>
                    <a:lnTo>
                      <a:pt x="107" y="107"/>
                    </a:lnTo>
                    <a:lnTo>
                      <a:pt x="371" y="107"/>
                    </a:lnTo>
                    <a:lnTo>
                      <a:pt x="371" y="3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" name="Rettangolo 50"/>
            <p:cNvSpPr/>
            <p:nvPr/>
          </p:nvSpPr>
          <p:spPr>
            <a:xfrm>
              <a:off x="7953244" y="2036914"/>
              <a:ext cx="30809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[%]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</p:grpSp>
      <p:grpSp>
        <p:nvGrpSpPr>
          <p:cNvPr id="87" name="Gruppo 86"/>
          <p:cNvGrpSpPr/>
          <p:nvPr/>
        </p:nvGrpSpPr>
        <p:grpSpPr>
          <a:xfrm>
            <a:off x="512575" y="1162346"/>
            <a:ext cx="10983286" cy="3733469"/>
            <a:chOff x="512575" y="1162346"/>
            <a:chExt cx="10983286" cy="3733469"/>
          </a:xfrm>
        </p:grpSpPr>
        <p:sp>
          <p:nvSpPr>
            <p:cNvPr id="88" name="Rettangolo 87"/>
            <p:cNvSpPr/>
            <p:nvPr/>
          </p:nvSpPr>
          <p:spPr>
            <a:xfrm>
              <a:off x="4450546" y="1413715"/>
              <a:ext cx="25234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>
                  <a:solidFill>
                    <a:schemeClr val="bg2">
                      <a:lumMod val="25000"/>
                    </a:schemeClr>
                  </a:solidFill>
                  <a:latin typeface="Roboto Light" pitchFamily="2" charset="0"/>
                  <a:ea typeface="Roboto Light" pitchFamily="2" charset="0"/>
                </a:rPr>
                <a:t>Tempi di esecuzione medi</a:t>
              </a:r>
            </a:p>
          </p:txBody>
        </p:sp>
        <p:sp>
          <p:nvSpPr>
            <p:cNvPr id="89" name="Rettangolo 88"/>
            <p:cNvSpPr/>
            <p:nvPr/>
          </p:nvSpPr>
          <p:spPr>
            <a:xfrm>
              <a:off x="1319045" y="1316811"/>
              <a:ext cx="26853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>
                  <a:solidFill>
                    <a:schemeClr val="bg2">
                      <a:lumMod val="25000"/>
                    </a:schemeClr>
                  </a:solidFill>
                  <a:latin typeface="Roboto Light" pitchFamily="2" charset="0"/>
                  <a:ea typeface="Roboto Light" pitchFamily="2" charset="0"/>
                </a:rPr>
                <a:t>Distribuzione dei tempi </a:t>
              </a:r>
            </a:p>
            <a:p>
              <a:r>
                <a:rPr lang="it-IT" sz="1600" dirty="0">
                  <a:solidFill>
                    <a:schemeClr val="bg2">
                      <a:lumMod val="25000"/>
                    </a:schemeClr>
                  </a:solidFill>
                  <a:latin typeface="Roboto Light" pitchFamily="2" charset="0"/>
                  <a:ea typeface="Roboto Light" pitchFamily="2" charset="0"/>
                </a:rPr>
                <a:t>di esecuzione interrogazioni</a:t>
              </a:r>
            </a:p>
          </p:txBody>
        </p:sp>
        <p:grpSp>
          <p:nvGrpSpPr>
            <p:cNvPr id="90" name="Gruppo 89"/>
            <p:cNvGrpSpPr>
              <a:grpSpLocks noChangeAspect="1"/>
            </p:cNvGrpSpPr>
            <p:nvPr/>
          </p:nvGrpSpPr>
          <p:grpSpPr>
            <a:xfrm>
              <a:off x="512575" y="1172557"/>
              <a:ext cx="648000" cy="648000"/>
              <a:chOff x="1769875" y="5068757"/>
              <a:chExt cx="936000" cy="936000"/>
            </a:xfrm>
          </p:grpSpPr>
          <p:sp>
            <p:nvSpPr>
              <p:cNvPr id="116" name="Oval 31"/>
              <p:cNvSpPr>
                <a:spLocks noChangeAspect="1"/>
              </p:cNvSpPr>
              <p:nvPr/>
            </p:nvSpPr>
            <p:spPr>
              <a:xfrm>
                <a:off x="1769875" y="5068757"/>
                <a:ext cx="936000" cy="936000"/>
              </a:xfrm>
              <a:prstGeom prst="ellipse">
                <a:avLst/>
              </a:prstGeom>
              <a:solidFill>
                <a:srgbClr val="A64D79"/>
              </a:solidFill>
              <a:ln w="12700">
                <a:noFill/>
              </a:ln>
              <a:effectLst>
                <a:outerShdw blurRad="50800" dist="25400" dir="54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bg1"/>
                  </a:solidFill>
                  <a:latin typeface="Roboto Light" pitchFamily="2" charset="0"/>
                  <a:ea typeface="Roboto Light" pitchFamily="2" charset="0"/>
                </a:endParaRPr>
              </a:p>
            </p:txBody>
          </p:sp>
          <p:sp>
            <p:nvSpPr>
              <p:cNvPr id="117" name="Freeform 8"/>
              <p:cNvSpPr>
                <a:spLocks noChangeArrowheads="1"/>
              </p:cNvSpPr>
              <p:nvPr/>
            </p:nvSpPr>
            <p:spPr bwMode="auto">
              <a:xfrm>
                <a:off x="1995858" y="5270009"/>
                <a:ext cx="504001" cy="504000"/>
              </a:xfrm>
              <a:custGeom>
                <a:avLst/>
                <a:gdLst>
                  <a:gd name="T0" fmla="*/ 270 w 537"/>
                  <a:gd name="T1" fmla="*/ 0 h 537"/>
                  <a:gd name="T2" fmla="*/ 0 w 537"/>
                  <a:gd name="T3" fmla="*/ 271 h 537"/>
                  <a:gd name="T4" fmla="*/ 270 w 537"/>
                  <a:gd name="T5" fmla="*/ 536 h 537"/>
                  <a:gd name="T6" fmla="*/ 536 w 537"/>
                  <a:gd name="T7" fmla="*/ 271 h 537"/>
                  <a:gd name="T8" fmla="*/ 270 w 537"/>
                  <a:gd name="T9" fmla="*/ 0 h 537"/>
                  <a:gd name="T10" fmla="*/ 270 w 537"/>
                  <a:gd name="T11" fmla="*/ 485 h 537"/>
                  <a:gd name="T12" fmla="*/ 56 w 537"/>
                  <a:gd name="T13" fmla="*/ 271 h 537"/>
                  <a:gd name="T14" fmla="*/ 270 w 537"/>
                  <a:gd name="T15" fmla="*/ 56 h 537"/>
                  <a:gd name="T16" fmla="*/ 485 w 537"/>
                  <a:gd name="T17" fmla="*/ 271 h 537"/>
                  <a:gd name="T18" fmla="*/ 270 w 537"/>
                  <a:gd name="T19" fmla="*/ 485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7" h="537">
                    <a:moveTo>
                      <a:pt x="270" y="0"/>
                    </a:moveTo>
                    <a:cubicBezTo>
                      <a:pt x="122" y="0"/>
                      <a:pt x="0" y="123"/>
                      <a:pt x="0" y="271"/>
                    </a:cubicBezTo>
                    <a:cubicBezTo>
                      <a:pt x="0" y="419"/>
                      <a:pt x="122" y="536"/>
                      <a:pt x="270" y="536"/>
                    </a:cubicBezTo>
                    <a:cubicBezTo>
                      <a:pt x="419" y="536"/>
                      <a:pt x="536" y="419"/>
                      <a:pt x="536" y="271"/>
                    </a:cubicBezTo>
                    <a:cubicBezTo>
                      <a:pt x="536" y="123"/>
                      <a:pt x="419" y="0"/>
                      <a:pt x="270" y="0"/>
                    </a:cubicBezTo>
                    <a:close/>
                    <a:moveTo>
                      <a:pt x="270" y="485"/>
                    </a:moveTo>
                    <a:cubicBezTo>
                      <a:pt x="153" y="485"/>
                      <a:pt x="56" y="388"/>
                      <a:pt x="56" y="271"/>
                    </a:cubicBezTo>
                    <a:cubicBezTo>
                      <a:pt x="56" y="153"/>
                      <a:pt x="153" y="56"/>
                      <a:pt x="270" y="56"/>
                    </a:cubicBezTo>
                    <a:cubicBezTo>
                      <a:pt x="388" y="56"/>
                      <a:pt x="485" y="153"/>
                      <a:pt x="485" y="271"/>
                    </a:cubicBezTo>
                    <a:cubicBezTo>
                      <a:pt x="485" y="388"/>
                      <a:pt x="388" y="485"/>
                      <a:pt x="270" y="4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Freeform 9"/>
              <p:cNvSpPr>
                <a:spLocks noChangeArrowheads="1"/>
              </p:cNvSpPr>
              <p:nvPr/>
            </p:nvSpPr>
            <p:spPr bwMode="auto">
              <a:xfrm>
                <a:off x="2223073" y="5398076"/>
                <a:ext cx="148721" cy="231345"/>
              </a:xfrm>
              <a:custGeom>
                <a:avLst/>
                <a:gdLst>
                  <a:gd name="T0" fmla="*/ 36 w 159"/>
                  <a:gd name="T1" fmla="*/ 0 h 246"/>
                  <a:gd name="T2" fmla="*/ 0 w 159"/>
                  <a:gd name="T3" fmla="*/ 0 h 246"/>
                  <a:gd name="T4" fmla="*/ 0 w 159"/>
                  <a:gd name="T5" fmla="*/ 158 h 246"/>
                  <a:gd name="T6" fmla="*/ 138 w 159"/>
                  <a:gd name="T7" fmla="*/ 245 h 246"/>
                  <a:gd name="T8" fmla="*/ 158 w 159"/>
                  <a:gd name="T9" fmla="*/ 209 h 246"/>
                  <a:gd name="T10" fmla="*/ 36 w 159"/>
                  <a:gd name="T11" fmla="*/ 138 h 246"/>
                  <a:gd name="T12" fmla="*/ 36 w 159"/>
                  <a:gd name="T1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246">
                    <a:moveTo>
                      <a:pt x="36" y="0"/>
                    </a:moveTo>
                    <a:lnTo>
                      <a:pt x="0" y="0"/>
                    </a:lnTo>
                    <a:lnTo>
                      <a:pt x="0" y="158"/>
                    </a:lnTo>
                    <a:lnTo>
                      <a:pt x="138" y="245"/>
                    </a:lnTo>
                    <a:lnTo>
                      <a:pt x="158" y="209"/>
                    </a:lnTo>
                    <a:lnTo>
                      <a:pt x="36" y="138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Rettangolo 90"/>
            <p:cNvSpPr/>
            <p:nvPr/>
          </p:nvSpPr>
          <p:spPr>
            <a:xfrm>
              <a:off x="1349557" y="4629538"/>
              <a:ext cx="73930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9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 </a:t>
              </a:r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SQL Server</a:t>
              </a:r>
              <a:r>
                <a:rPr lang="it-IT" sz="900" dirty="0">
                  <a:latin typeface="Roboto Light" pitchFamily="2" charset="0"/>
                  <a:ea typeface="Roboto Light" pitchFamily="2" charset="0"/>
                </a:rPr>
                <a:t> 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92" name="Rettangolo 91"/>
            <p:cNvSpPr/>
            <p:nvPr/>
          </p:nvSpPr>
          <p:spPr>
            <a:xfrm>
              <a:off x="2014198" y="4637232"/>
              <a:ext cx="72006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 err="1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PostgreSQL</a:t>
              </a:r>
              <a:endParaRPr lang="it-IT" sz="9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93" name="Rettangolo 92"/>
            <p:cNvSpPr/>
            <p:nvPr/>
          </p:nvSpPr>
          <p:spPr>
            <a:xfrm>
              <a:off x="2675868" y="4629538"/>
              <a:ext cx="61747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Oracle XE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94" name="Rettangolo 93"/>
            <p:cNvSpPr/>
            <p:nvPr/>
          </p:nvSpPr>
          <p:spPr>
            <a:xfrm>
              <a:off x="3351481" y="4620013"/>
              <a:ext cx="51167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 err="1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MySQL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95" name="Rettangolo 94"/>
            <p:cNvSpPr/>
            <p:nvPr/>
          </p:nvSpPr>
          <p:spPr>
            <a:xfrm>
              <a:off x="3765600" y="2040591"/>
              <a:ext cx="28405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[s]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96" name="Rettangolo 95"/>
            <p:cNvSpPr/>
            <p:nvPr/>
          </p:nvSpPr>
          <p:spPr>
            <a:xfrm>
              <a:off x="4874598" y="4557261"/>
              <a:ext cx="73930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9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 </a:t>
              </a:r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SQL Server</a:t>
              </a:r>
              <a:r>
                <a:rPr lang="it-IT" sz="900" dirty="0">
                  <a:latin typeface="Roboto Light" pitchFamily="2" charset="0"/>
                  <a:ea typeface="Roboto Light" pitchFamily="2" charset="0"/>
                </a:rPr>
                <a:t> 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97" name="Rettangolo 96"/>
            <p:cNvSpPr/>
            <p:nvPr/>
          </p:nvSpPr>
          <p:spPr>
            <a:xfrm>
              <a:off x="5494789" y="4564955"/>
              <a:ext cx="72006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 err="1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PostgreSQL</a:t>
              </a:r>
              <a:endParaRPr lang="it-IT" sz="9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98" name="Rettangolo 97"/>
            <p:cNvSpPr/>
            <p:nvPr/>
          </p:nvSpPr>
          <p:spPr>
            <a:xfrm>
              <a:off x="6153284" y="4557261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Oracle </a:t>
              </a:r>
            </a:p>
            <a:p>
              <a:pPr algn="ctr"/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XE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99" name="Rettangolo 98"/>
            <p:cNvSpPr/>
            <p:nvPr/>
          </p:nvSpPr>
          <p:spPr>
            <a:xfrm>
              <a:off x="6666972" y="4557261"/>
              <a:ext cx="51167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 err="1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MySQL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00" name="Rettangolo 99"/>
            <p:cNvSpPr/>
            <p:nvPr/>
          </p:nvSpPr>
          <p:spPr>
            <a:xfrm>
              <a:off x="4264490" y="2036914"/>
              <a:ext cx="28405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[s]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01" name="Rettangolo 100"/>
            <p:cNvSpPr/>
            <p:nvPr/>
          </p:nvSpPr>
          <p:spPr>
            <a:xfrm>
              <a:off x="8474873" y="1363048"/>
              <a:ext cx="18950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>
                  <a:solidFill>
                    <a:schemeClr val="bg2">
                      <a:lumMod val="25000"/>
                    </a:schemeClr>
                  </a:solidFill>
                  <a:latin typeface="Roboto Light" pitchFamily="2" charset="0"/>
                  <a:ea typeface="Roboto Light" pitchFamily="2" charset="0"/>
                </a:rPr>
                <a:t>Utilizzo medio CPU</a:t>
              </a:r>
            </a:p>
          </p:txBody>
        </p:sp>
        <p:sp>
          <p:nvSpPr>
            <p:cNvPr id="102" name="Rettangolo 101"/>
            <p:cNvSpPr/>
            <p:nvPr/>
          </p:nvSpPr>
          <p:spPr>
            <a:xfrm>
              <a:off x="8473862" y="4529916"/>
              <a:ext cx="73930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9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 </a:t>
              </a:r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SQL Server</a:t>
              </a:r>
              <a:r>
                <a:rPr lang="it-IT" sz="900" dirty="0">
                  <a:latin typeface="Roboto Light" pitchFamily="2" charset="0"/>
                  <a:ea typeface="Roboto Light" pitchFamily="2" charset="0"/>
                </a:rPr>
                <a:t> 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03" name="Rettangolo 102"/>
            <p:cNvSpPr/>
            <p:nvPr/>
          </p:nvSpPr>
          <p:spPr>
            <a:xfrm>
              <a:off x="9195653" y="4537610"/>
              <a:ext cx="72006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 err="1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PostgreSQL</a:t>
              </a:r>
              <a:endParaRPr lang="it-IT" sz="9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04" name="Rettangolo 103"/>
            <p:cNvSpPr/>
            <p:nvPr/>
          </p:nvSpPr>
          <p:spPr>
            <a:xfrm>
              <a:off x="10019248" y="4529916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Oracle </a:t>
              </a:r>
            </a:p>
            <a:p>
              <a:pPr algn="ctr"/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XE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05" name="Rettangolo 104"/>
            <p:cNvSpPr/>
            <p:nvPr/>
          </p:nvSpPr>
          <p:spPr>
            <a:xfrm>
              <a:off x="10736136" y="4529916"/>
              <a:ext cx="51167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 err="1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MySQL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grpSp>
          <p:nvGrpSpPr>
            <p:cNvPr id="106" name="Gruppo 105"/>
            <p:cNvGrpSpPr>
              <a:grpSpLocks noChangeAspect="1"/>
            </p:cNvGrpSpPr>
            <p:nvPr/>
          </p:nvGrpSpPr>
          <p:grpSpPr>
            <a:xfrm>
              <a:off x="7736131" y="1162346"/>
              <a:ext cx="648000" cy="648000"/>
              <a:chOff x="1252959" y="1009897"/>
              <a:chExt cx="936000" cy="936000"/>
            </a:xfrm>
          </p:grpSpPr>
          <p:sp>
            <p:nvSpPr>
              <p:cNvPr id="114" name="Oval 31"/>
              <p:cNvSpPr>
                <a:spLocks noChangeAspect="1"/>
              </p:cNvSpPr>
              <p:nvPr/>
            </p:nvSpPr>
            <p:spPr>
              <a:xfrm>
                <a:off x="1252959" y="1009897"/>
                <a:ext cx="936000" cy="936000"/>
              </a:xfrm>
              <a:prstGeom prst="ellipse">
                <a:avLst/>
              </a:prstGeom>
              <a:solidFill>
                <a:srgbClr val="A64D79"/>
              </a:solidFill>
              <a:ln w="12700">
                <a:noFill/>
              </a:ln>
              <a:effectLst>
                <a:outerShdw blurRad="50800" dist="25400" dir="54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bg1"/>
                  </a:solidFill>
                  <a:latin typeface="Roboto Light" pitchFamily="2" charset="0"/>
                  <a:ea typeface="Roboto Light" pitchFamily="2" charset="0"/>
                </a:endParaRPr>
              </a:p>
            </p:txBody>
          </p:sp>
          <p:sp>
            <p:nvSpPr>
              <p:cNvPr id="115" name="Freeform 24"/>
              <p:cNvSpPr>
                <a:spLocks noChangeAspect="1" noChangeArrowheads="1"/>
              </p:cNvSpPr>
              <p:nvPr/>
            </p:nvSpPr>
            <p:spPr bwMode="auto">
              <a:xfrm>
                <a:off x="1472613" y="1225897"/>
                <a:ext cx="504000" cy="504000"/>
              </a:xfrm>
              <a:custGeom>
                <a:avLst/>
                <a:gdLst>
                  <a:gd name="T0" fmla="*/ 320 w 478"/>
                  <a:gd name="T1" fmla="*/ 162 h 478"/>
                  <a:gd name="T2" fmla="*/ 157 w 478"/>
                  <a:gd name="T3" fmla="*/ 162 h 478"/>
                  <a:gd name="T4" fmla="*/ 157 w 478"/>
                  <a:gd name="T5" fmla="*/ 320 h 478"/>
                  <a:gd name="T6" fmla="*/ 320 w 478"/>
                  <a:gd name="T7" fmla="*/ 320 h 478"/>
                  <a:gd name="T8" fmla="*/ 320 w 478"/>
                  <a:gd name="T9" fmla="*/ 162 h 478"/>
                  <a:gd name="T10" fmla="*/ 264 w 478"/>
                  <a:gd name="T11" fmla="*/ 269 h 478"/>
                  <a:gd name="T12" fmla="*/ 213 w 478"/>
                  <a:gd name="T13" fmla="*/ 269 h 478"/>
                  <a:gd name="T14" fmla="*/ 213 w 478"/>
                  <a:gd name="T15" fmla="*/ 213 h 478"/>
                  <a:gd name="T16" fmla="*/ 264 w 478"/>
                  <a:gd name="T17" fmla="*/ 213 h 478"/>
                  <a:gd name="T18" fmla="*/ 264 w 478"/>
                  <a:gd name="T19" fmla="*/ 269 h 478"/>
                  <a:gd name="T20" fmla="*/ 477 w 478"/>
                  <a:gd name="T21" fmla="*/ 213 h 478"/>
                  <a:gd name="T22" fmla="*/ 477 w 478"/>
                  <a:gd name="T23" fmla="*/ 162 h 478"/>
                  <a:gd name="T24" fmla="*/ 427 w 478"/>
                  <a:gd name="T25" fmla="*/ 162 h 478"/>
                  <a:gd name="T26" fmla="*/ 427 w 478"/>
                  <a:gd name="T27" fmla="*/ 107 h 478"/>
                  <a:gd name="T28" fmla="*/ 371 w 478"/>
                  <a:gd name="T29" fmla="*/ 56 h 478"/>
                  <a:gd name="T30" fmla="*/ 320 w 478"/>
                  <a:gd name="T31" fmla="*/ 56 h 478"/>
                  <a:gd name="T32" fmla="*/ 320 w 478"/>
                  <a:gd name="T33" fmla="*/ 0 h 478"/>
                  <a:gd name="T34" fmla="*/ 264 w 478"/>
                  <a:gd name="T35" fmla="*/ 0 h 478"/>
                  <a:gd name="T36" fmla="*/ 264 w 478"/>
                  <a:gd name="T37" fmla="*/ 56 h 478"/>
                  <a:gd name="T38" fmla="*/ 213 w 478"/>
                  <a:gd name="T39" fmla="*/ 56 h 478"/>
                  <a:gd name="T40" fmla="*/ 213 w 478"/>
                  <a:gd name="T41" fmla="*/ 0 h 478"/>
                  <a:gd name="T42" fmla="*/ 157 w 478"/>
                  <a:gd name="T43" fmla="*/ 0 h 478"/>
                  <a:gd name="T44" fmla="*/ 157 w 478"/>
                  <a:gd name="T45" fmla="*/ 56 h 478"/>
                  <a:gd name="T46" fmla="*/ 107 w 478"/>
                  <a:gd name="T47" fmla="*/ 56 h 478"/>
                  <a:gd name="T48" fmla="*/ 51 w 478"/>
                  <a:gd name="T49" fmla="*/ 107 h 478"/>
                  <a:gd name="T50" fmla="*/ 51 w 478"/>
                  <a:gd name="T51" fmla="*/ 162 h 478"/>
                  <a:gd name="T52" fmla="*/ 0 w 478"/>
                  <a:gd name="T53" fmla="*/ 162 h 478"/>
                  <a:gd name="T54" fmla="*/ 0 w 478"/>
                  <a:gd name="T55" fmla="*/ 213 h 478"/>
                  <a:gd name="T56" fmla="*/ 51 w 478"/>
                  <a:gd name="T57" fmla="*/ 213 h 478"/>
                  <a:gd name="T58" fmla="*/ 51 w 478"/>
                  <a:gd name="T59" fmla="*/ 269 h 478"/>
                  <a:gd name="T60" fmla="*/ 0 w 478"/>
                  <a:gd name="T61" fmla="*/ 269 h 478"/>
                  <a:gd name="T62" fmla="*/ 0 w 478"/>
                  <a:gd name="T63" fmla="*/ 320 h 478"/>
                  <a:gd name="T64" fmla="*/ 51 w 478"/>
                  <a:gd name="T65" fmla="*/ 320 h 478"/>
                  <a:gd name="T66" fmla="*/ 51 w 478"/>
                  <a:gd name="T67" fmla="*/ 376 h 478"/>
                  <a:gd name="T68" fmla="*/ 107 w 478"/>
                  <a:gd name="T69" fmla="*/ 427 h 478"/>
                  <a:gd name="T70" fmla="*/ 157 w 478"/>
                  <a:gd name="T71" fmla="*/ 427 h 478"/>
                  <a:gd name="T72" fmla="*/ 157 w 478"/>
                  <a:gd name="T73" fmla="*/ 477 h 478"/>
                  <a:gd name="T74" fmla="*/ 213 w 478"/>
                  <a:gd name="T75" fmla="*/ 477 h 478"/>
                  <a:gd name="T76" fmla="*/ 213 w 478"/>
                  <a:gd name="T77" fmla="*/ 427 h 478"/>
                  <a:gd name="T78" fmla="*/ 264 w 478"/>
                  <a:gd name="T79" fmla="*/ 427 h 478"/>
                  <a:gd name="T80" fmla="*/ 264 w 478"/>
                  <a:gd name="T81" fmla="*/ 477 h 478"/>
                  <a:gd name="T82" fmla="*/ 320 w 478"/>
                  <a:gd name="T83" fmla="*/ 477 h 478"/>
                  <a:gd name="T84" fmla="*/ 320 w 478"/>
                  <a:gd name="T85" fmla="*/ 427 h 478"/>
                  <a:gd name="T86" fmla="*/ 371 w 478"/>
                  <a:gd name="T87" fmla="*/ 427 h 478"/>
                  <a:gd name="T88" fmla="*/ 427 w 478"/>
                  <a:gd name="T89" fmla="*/ 376 h 478"/>
                  <a:gd name="T90" fmla="*/ 427 w 478"/>
                  <a:gd name="T91" fmla="*/ 320 h 478"/>
                  <a:gd name="T92" fmla="*/ 477 w 478"/>
                  <a:gd name="T93" fmla="*/ 320 h 478"/>
                  <a:gd name="T94" fmla="*/ 477 w 478"/>
                  <a:gd name="T95" fmla="*/ 269 h 478"/>
                  <a:gd name="T96" fmla="*/ 427 w 478"/>
                  <a:gd name="T97" fmla="*/ 269 h 478"/>
                  <a:gd name="T98" fmla="*/ 427 w 478"/>
                  <a:gd name="T99" fmla="*/ 213 h 478"/>
                  <a:gd name="T100" fmla="*/ 477 w 478"/>
                  <a:gd name="T101" fmla="*/ 213 h 478"/>
                  <a:gd name="T102" fmla="*/ 371 w 478"/>
                  <a:gd name="T103" fmla="*/ 376 h 478"/>
                  <a:gd name="T104" fmla="*/ 107 w 478"/>
                  <a:gd name="T105" fmla="*/ 376 h 478"/>
                  <a:gd name="T106" fmla="*/ 107 w 478"/>
                  <a:gd name="T107" fmla="*/ 107 h 478"/>
                  <a:gd name="T108" fmla="*/ 371 w 478"/>
                  <a:gd name="T109" fmla="*/ 107 h 478"/>
                  <a:gd name="T110" fmla="*/ 371 w 478"/>
                  <a:gd name="T111" fmla="*/ 37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78" h="478">
                    <a:moveTo>
                      <a:pt x="320" y="162"/>
                    </a:moveTo>
                    <a:lnTo>
                      <a:pt x="157" y="162"/>
                    </a:lnTo>
                    <a:lnTo>
                      <a:pt x="157" y="320"/>
                    </a:lnTo>
                    <a:lnTo>
                      <a:pt x="320" y="320"/>
                    </a:lnTo>
                    <a:lnTo>
                      <a:pt x="320" y="162"/>
                    </a:lnTo>
                    <a:close/>
                    <a:moveTo>
                      <a:pt x="264" y="269"/>
                    </a:moveTo>
                    <a:lnTo>
                      <a:pt x="213" y="269"/>
                    </a:lnTo>
                    <a:lnTo>
                      <a:pt x="213" y="213"/>
                    </a:lnTo>
                    <a:lnTo>
                      <a:pt x="264" y="213"/>
                    </a:lnTo>
                    <a:lnTo>
                      <a:pt x="264" y="269"/>
                    </a:lnTo>
                    <a:close/>
                    <a:moveTo>
                      <a:pt x="477" y="213"/>
                    </a:moveTo>
                    <a:lnTo>
                      <a:pt x="477" y="162"/>
                    </a:lnTo>
                    <a:lnTo>
                      <a:pt x="427" y="162"/>
                    </a:lnTo>
                    <a:lnTo>
                      <a:pt x="427" y="107"/>
                    </a:lnTo>
                    <a:cubicBezTo>
                      <a:pt x="427" y="81"/>
                      <a:pt x="401" y="56"/>
                      <a:pt x="371" y="56"/>
                    </a:cubicBezTo>
                    <a:lnTo>
                      <a:pt x="320" y="56"/>
                    </a:lnTo>
                    <a:lnTo>
                      <a:pt x="320" y="0"/>
                    </a:lnTo>
                    <a:lnTo>
                      <a:pt x="264" y="0"/>
                    </a:lnTo>
                    <a:lnTo>
                      <a:pt x="264" y="56"/>
                    </a:lnTo>
                    <a:lnTo>
                      <a:pt x="213" y="56"/>
                    </a:lnTo>
                    <a:lnTo>
                      <a:pt x="213" y="0"/>
                    </a:lnTo>
                    <a:lnTo>
                      <a:pt x="157" y="0"/>
                    </a:lnTo>
                    <a:lnTo>
                      <a:pt x="157" y="56"/>
                    </a:lnTo>
                    <a:lnTo>
                      <a:pt x="107" y="56"/>
                    </a:lnTo>
                    <a:cubicBezTo>
                      <a:pt x="76" y="56"/>
                      <a:pt x="51" y="81"/>
                      <a:pt x="51" y="107"/>
                    </a:cubicBezTo>
                    <a:lnTo>
                      <a:pt x="51" y="162"/>
                    </a:lnTo>
                    <a:lnTo>
                      <a:pt x="0" y="162"/>
                    </a:lnTo>
                    <a:lnTo>
                      <a:pt x="0" y="213"/>
                    </a:lnTo>
                    <a:lnTo>
                      <a:pt x="51" y="213"/>
                    </a:lnTo>
                    <a:lnTo>
                      <a:pt x="51" y="269"/>
                    </a:lnTo>
                    <a:lnTo>
                      <a:pt x="0" y="269"/>
                    </a:lnTo>
                    <a:lnTo>
                      <a:pt x="0" y="320"/>
                    </a:lnTo>
                    <a:lnTo>
                      <a:pt x="51" y="320"/>
                    </a:lnTo>
                    <a:lnTo>
                      <a:pt x="51" y="376"/>
                    </a:lnTo>
                    <a:cubicBezTo>
                      <a:pt x="51" y="401"/>
                      <a:pt x="76" y="427"/>
                      <a:pt x="107" y="427"/>
                    </a:cubicBezTo>
                    <a:lnTo>
                      <a:pt x="157" y="427"/>
                    </a:lnTo>
                    <a:lnTo>
                      <a:pt x="157" y="477"/>
                    </a:lnTo>
                    <a:lnTo>
                      <a:pt x="213" y="477"/>
                    </a:lnTo>
                    <a:lnTo>
                      <a:pt x="213" y="427"/>
                    </a:lnTo>
                    <a:lnTo>
                      <a:pt x="264" y="427"/>
                    </a:lnTo>
                    <a:lnTo>
                      <a:pt x="264" y="477"/>
                    </a:lnTo>
                    <a:lnTo>
                      <a:pt x="320" y="477"/>
                    </a:lnTo>
                    <a:lnTo>
                      <a:pt x="320" y="427"/>
                    </a:lnTo>
                    <a:lnTo>
                      <a:pt x="371" y="427"/>
                    </a:lnTo>
                    <a:cubicBezTo>
                      <a:pt x="401" y="427"/>
                      <a:pt x="427" y="401"/>
                      <a:pt x="427" y="376"/>
                    </a:cubicBezTo>
                    <a:lnTo>
                      <a:pt x="427" y="320"/>
                    </a:lnTo>
                    <a:lnTo>
                      <a:pt x="477" y="320"/>
                    </a:lnTo>
                    <a:lnTo>
                      <a:pt x="477" y="269"/>
                    </a:lnTo>
                    <a:lnTo>
                      <a:pt x="427" y="269"/>
                    </a:lnTo>
                    <a:lnTo>
                      <a:pt x="427" y="213"/>
                    </a:lnTo>
                    <a:lnTo>
                      <a:pt x="477" y="213"/>
                    </a:lnTo>
                    <a:close/>
                    <a:moveTo>
                      <a:pt x="371" y="376"/>
                    </a:moveTo>
                    <a:lnTo>
                      <a:pt x="107" y="376"/>
                    </a:lnTo>
                    <a:lnTo>
                      <a:pt x="107" y="107"/>
                    </a:lnTo>
                    <a:lnTo>
                      <a:pt x="371" y="107"/>
                    </a:lnTo>
                    <a:lnTo>
                      <a:pt x="371" y="3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" name="Rettangolo 106"/>
            <p:cNvSpPr/>
            <p:nvPr/>
          </p:nvSpPr>
          <p:spPr>
            <a:xfrm>
              <a:off x="7953244" y="2036914"/>
              <a:ext cx="30809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[%]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graphicFrame>
          <p:nvGraphicFramePr>
            <p:cNvPr id="108" name="Grafico 107">
              <a:extLst/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38915987"/>
                </p:ext>
              </p:extLst>
            </p:nvPr>
          </p:nvGraphicFramePr>
          <p:xfrm>
            <a:off x="1519093" y="1878677"/>
            <a:ext cx="614045" cy="279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09" name="Grafico 108">
              <a:extLst/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59446168"/>
                </p:ext>
              </p:extLst>
            </p:nvPr>
          </p:nvGraphicFramePr>
          <p:xfrm>
            <a:off x="2091753" y="1873940"/>
            <a:ext cx="614045" cy="279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10" name="Grafico 109">
              <a:extLst/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61664227"/>
                </p:ext>
              </p:extLst>
            </p:nvPr>
          </p:nvGraphicFramePr>
          <p:xfrm>
            <a:off x="2664734" y="1848606"/>
            <a:ext cx="614045" cy="28142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111" name="Grafico 110">
              <a:extLst/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35000980"/>
                </p:ext>
              </p:extLst>
            </p:nvPr>
          </p:nvGraphicFramePr>
          <p:xfrm>
            <a:off x="3272086" y="1858433"/>
            <a:ext cx="614045" cy="28142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12" name="Grafico 111">
              <a:extLst/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25283950"/>
                </p:ext>
              </p:extLst>
            </p:nvPr>
          </p:nvGraphicFramePr>
          <p:xfrm>
            <a:off x="4392318" y="1916677"/>
            <a:ext cx="3002400" cy="271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113" name="Grafico 112">
              <a:extLst/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50380824"/>
                </p:ext>
              </p:extLst>
            </p:nvPr>
          </p:nvGraphicFramePr>
          <p:xfrm>
            <a:off x="8151461" y="1916632"/>
            <a:ext cx="3344400" cy="2710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</p:grpSp>
      <p:sp>
        <p:nvSpPr>
          <p:cNvPr id="120" name="Rettangolo 119"/>
          <p:cNvSpPr/>
          <p:nvPr/>
        </p:nvSpPr>
        <p:spPr>
          <a:xfrm>
            <a:off x="1" y="-17153"/>
            <a:ext cx="12191999" cy="840158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   </a:t>
            </a:r>
            <a:r>
              <a:rPr lang="it-IT" sz="28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Risultati dell’analisi – Confronti prestazionali: Gruppo 2 </a:t>
            </a:r>
          </a:p>
        </p:txBody>
      </p:sp>
      <p:sp>
        <p:nvSpPr>
          <p:cNvPr id="132" name="Rettangolo 131"/>
          <p:cNvSpPr/>
          <p:nvPr/>
        </p:nvSpPr>
        <p:spPr>
          <a:xfrm>
            <a:off x="1" y="-12416"/>
            <a:ext cx="12191999" cy="840158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   </a:t>
            </a:r>
            <a:r>
              <a:rPr lang="it-IT" sz="28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Risultati dell’analisi – Confronti prestazionali: Gruppo 3 </a:t>
            </a:r>
          </a:p>
        </p:txBody>
      </p:sp>
      <p:grpSp>
        <p:nvGrpSpPr>
          <p:cNvPr id="133" name="Gruppo 132"/>
          <p:cNvGrpSpPr/>
          <p:nvPr/>
        </p:nvGrpSpPr>
        <p:grpSpPr>
          <a:xfrm>
            <a:off x="512575" y="1158055"/>
            <a:ext cx="10984611" cy="3634480"/>
            <a:chOff x="519553" y="1166120"/>
            <a:chExt cx="10984611" cy="3634480"/>
          </a:xfrm>
        </p:grpSpPr>
        <p:graphicFrame>
          <p:nvGraphicFramePr>
            <p:cNvPr id="134" name="Grafico 133">
              <a:extLst/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87072292"/>
                </p:ext>
              </p:extLst>
            </p:nvPr>
          </p:nvGraphicFramePr>
          <p:xfrm>
            <a:off x="3810000" y="20574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135" name="Grafico 134">
              <a:extLst/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17328298"/>
                </p:ext>
              </p:extLst>
            </p:nvPr>
          </p:nvGraphicFramePr>
          <p:xfrm>
            <a:off x="8159764" y="1939170"/>
            <a:ext cx="3344400" cy="271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aphicFrame>
          <p:nvGraphicFramePr>
            <p:cNvPr id="136" name="Grafico 135">
              <a:extLst/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15797117"/>
                </p:ext>
              </p:extLst>
            </p:nvPr>
          </p:nvGraphicFramePr>
          <p:xfrm>
            <a:off x="3356755" y="2007963"/>
            <a:ext cx="614045" cy="2641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graphicFrame>
          <p:nvGraphicFramePr>
            <p:cNvPr id="137" name="Grafico 136">
              <a:extLst/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07710490"/>
                </p:ext>
              </p:extLst>
            </p:nvPr>
          </p:nvGraphicFramePr>
          <p:xfrm>
            <a:off x="2789640" y="2007962"/>
            <a:ext cx="614045" cy="26492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graphicFrame>
          <p:nvGraphicFramePr>
            <p:cNvPr id="138" name="Grafico 137">
              <a:extLst/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79311207"/>
                </p:ext>
              </p:extLst>
            </p:nvPr>
          </p:nvGraphicFramePr>
          <p:xfrm>
            <a:off x="2179582" y="2002667"/>
            <a:ext cx="614045" cy="26621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graphicFrame>
          <p:nvGraphicFramePr>
            <p:cNvPr id="139" name="Grafico 138">
              <a:extLst/>
            </p:cNvPr>
            <p:cNvGraphicFramePr/>
            <p:nvPr>
              <p:extLst>
                <p:ext uri="{D42A27DB-BD31-4B8C-83A1-F6EECF244321}">
                  <p14:modId xmlns:p14="http://schemas.microsoft.com/office/powerpoint/2010/main" val="430148155"/>
                </p:ext>
              </p:extLst>
            </p:nvPr>
          </p:nvGraphicFramePr>
          <p:xfrm>
            <a:off x="1560012" y="2007962"/>
            <a:ext cx="614045" cy="26630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sp>
          <p:nvSpPr>
            <p:cNvPr id="140" name="Rettangolo 139"/>
            <p:cNvSpPr/>
            <p:nvPr/>
          </p:nvSpPr>
          <p:spPr>
            <a:xfrm>
              <a:off x="4455137" y="1426394"/>
              <a:ext cx="25234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>
                  <a:solidFill>
                    <a:schemeClr val="bg2">
                      <a:lumMod val="25000"/>
                    </a:schemeClr>
                  </a:solidFill>
                  <a:latin typeface="Roboto Light" pitchFamily="2" charset="0"/>
                  <a:ea typeface="Roboto Light" pitchFamily="2" charset="0"/>
                </a:rPr>
                <a:t>Tempi di esecuzione medi</a:t>
              </a:r>
            </a:p>
          </p:txBody>
        </p:sp>
        <p:sp>
          <p:nvSpPr>
            <p:cNvPr id="141" name="Rettangolo 140"/>
            <p:cNvSpPr/>
            <p:nvPr/>
          </p:nvSpPr>
          <p:spPr>
            <a:xfrm>
              <a:off x="1321594" y="1329340"/>
              <a:ext cx="26853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>
                  <a:solidFill>
                    <a:schemeClr val="bg2">
                      <a:lumMod val="25000"/>
                    </a:schemeClr>
                  </a:solidFill>
                  <a:latin typeface="Roboto Light" pitchFamily="2" charset="0"/>
                  <a:ea typeface="Roboto Light" pitchFamily="2" charset="0"/>
                </a:rPr>
                <a:t>Distribuzione dei tempi </a:t>
              </a:r>
            </a:p>
            <a:p>
              <a:r>
                <a:rPr lang="it-IT" sz="1600" dirty="0">
                  <a:solidFill>
                    <a:schemeClr val="bg2">
                      <a:lumMod val="25000"/>
                    </a:schemeClr>
                  </a:solidFill>
                  <a:latin typeface="Roboto Light" pitchFamily="2" charset="0"/>
                  <a:ea typeface="Roboto Light" pitchFamily="2" charset="0"/>
                </a:rPr>
                <a:t>di esecuzione interrogazioni</a:t>
              </a:r>
            </a:p>
          </p:txBody>
        </p:sp>
        <p:sp>
          <p:nvSpPr>
            <p:cNvPr id="142" name="Oval 31"/>
            <p:cNvSpPr>
              <a:spLocks noChangeAspect="1"/>
            </p:cNvSpPr>
            <p:nvPr/>
          </p:nvSpPr>
          <p:spPr>
            <a:xfrm>
              <a:off x="519553" y="1176331"/>
              <a:ext cx="648000" cy="648000"/>
            </a:xfrm>
            <a:prstGeom prst="ellipse">
              <a:avLst/>
            </a:prstGeom>
            <a:solidFill>
              <a:srgbClr val="A64D79"/>
            </a:solidFill>
            <a:ln w="12700">
              <a:noFill/>
            </a:ln>
            <a:effectLst>
              <a:outerShdw blurRad="50800" dist="254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43" name="Rettangolo 142"/>
            <p:cNvSpPr/>
            <p:nvPr/>
          </p:nvSpPr>
          <p:spPr>
            <a:xfrm>
              <a:off x="8480840" y="1370167"/>
              <a:ext cx="18950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>
                  <a:solidFill>
                    <a:schemeClr val="bg2">
                      <a:lumMod val="25000"/>
                    </a:schemeClr>
                  </a:solidFill>
                  <a:latin typeface="Roboto Light" pitchFamily="2" charset="0"/>
                  <a:ea typeface="Roboto Light" pitchFamily="2" charset="0"/>
                </a:rPr>
                <a:t>Utilizzo medio CPU</a:t>
              </a:r>
            </a:p>
          </p:txBody>
        </p:sp>
        <p:sp>
          <p:nvSpPr>
            <p:cNvPr id="144" name="Oval 31"/>
            <p:cNvSpPr>
              <a:spLocks noChangeAspect="1"/>
            </p:cNvSpPr>
            <p:nvPr/>
          </p:nvSpPr>
          <p:spPr>
            <a:xfrm>
              <a:off x="7743109" y="1166120"/>
              <a:ext cx="648000" cy="648000"/>
            </a:xfrm>
            <a:prstGeom prst="ellipse">
              <a:avLst/>
            </a:prstGeom>
            <a:solidFill>
              <a:srgbClr val="A64D79"/>
            </a:solidFill>
            <a:ln w="12700">
              <a:noFill/>
            </a:ln>
            <a:effectLst>
              <a:outerShdw blurRad="50800" dist="254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45" name="Freeform 24"/>
            <p:cNvSpPr>
              <a:spLocks noChangeAspect="1" noChangeArrowheads="1"/>
            </p:cNvSpPr>
            <p:nvPr/>
          </p:nvSpPr>
          <p:spPr bwMode="auto">
            <a:xfrm>
              <a:off x="7895177" y="1315658"/>
              <a:ext cx="348923" cy="348923"/>
            </a:xfrm>
            <a:custGeom>
              <a:avLst/>
              <a:gdLst>
                <a:gd name="T0" fmla="*/ 320 w 478"/>
                <a:gd name="T1" fmla="*/ 162 h 478"/>
                <a:gd name="T2" fmla="*/ 157 w 478"/>
                <a:gd name="T3" fmla="*/ 162 h 478"/>
                <a:gd name="T4" fmla="*/ 157 w 478"/>
                <a:gd name="T5" fmla="*/ 320 h 478"/>
                <a:gd name="T6" fmla="*/ 320 w 478"/>
                <a:gd name="T7" fmla="*/ 320 h 478"/>
                <a:gd name="T8" fmla="*/ 320 w 478"/>
                <a:gd name="T9" fmla="*/ 162 h 478"/>
                <a:gd name="T10" fmla="*/ 264 w 478"/>
                <a:gd name="T11" fmla="*/ 269 h 478"/>
                <a:gd name="T12" fmla="*/ 213 w 478"/>
                <a:gd name="T13" fmla="*/ 269 h 478"/>
                <a:gd name="T14" fmla="*/ 213 w 478"/>
                <a:gd name="T15" fmla="*/ 213 h 478"/>
                <a:gd name="T16" fmla="*/ 264 w 478"/>
                <a:gd name="T17" fmla="*/ 213 h 478"/>
                <a:gd name="T18" fmla="*/ 264 w 478"/>
                <a:gd name="T19" fmla="*/ 269 h 478"/>
                <a:gd name="T20" fmla="*/ 477 w 478"/>
                <a:gd name="T21" fmla="*/ 213 h 478"/>
                <a:gd name="T22" fmla="*/ 477 w 478"/>
                <a:gd name="T23" fmla="*/ 162 h 478"/>
                <a:gd name="T24" fmla="*/ 427 w 478"/>
                <a:gd name="T25" fmla="*/ 162 h 478"/>
                <a:gd name="T26" fmla="*/ 427 w 478"/>
                <a:gd name="T27" fmla="*/ 107 h 478"/>
                <a:gd name="T28" fmla="*/ 371 w 478"/>
                <a:gd name="T29" fmla="*/ 56 h 478"/>
                <a:gd name="T30" fmla="*/ 320 w 478"/>
                <a:gd name="T31" fmla="*/ 56 h 478"/>
                <a:gd name="T32" fmla="*/ 320 w 478"/>
                <a:gd name="T33" fmla="*/ 0 h 478"/>
                <a:gd name="T34" fmla="*/ 264 w 478"/>
                <a:gd name="T35" fmla="*/ 0 h 478"/>
                <a:gd name="T36" fmla="*/ 264 w 478"/>
                <a:gd name="T37" fmla="*/ 56 h 478"/>
                <a:gd name="T38" fmla="*/ 213 w 478"/>
                <a:gd name="T39" fmla="*/ 56 h 478"/>
                <a:gd name="T40" fmla="*/ 213 w 478"/>
                <a:gd name="T41" fmla="*/ 0 h 478"/>
                <a:gd name="T42" fmla="*/ 157 w 478"/>
                <a:gd name="T43" fmla="*/ 0 h 478"/>
                <a:gd name="T44" fmla="*/ 157 w 478"/>
                <a:gd name="T45" fmla="*/ 56 h 478"/>
                <a:gd name="T46" fmla="*/ 107 w 478"/>
                <a:gd name="T47" fmla="*/ 56 h 478"/>
                <a:gd name="T48" fmla="*/ 51 w 478"/>
                <a:gd name="T49" fmla="*/ 107 h 478"/>
                <a:gd name="T50" fmla="*/ 51 w 478"/>
                <a:gd name="T51" fmla="*/ 162 h 478"/>
                <a:gd name="T52" fmla="*/ 0 w 478"/>
                <a:gd name="T53" fmla="*/ 162 h 478"/>
                <a:gd name="T54" fmla="*/ 0 w 478"/>
                <a:gd name="T55" fmla="*/ 213 h 478"/>
                <a:gd name="T56" fmla="*/ 51 w 478"/>
                <a:gd name="T57" fmla="*/ 213 h 478"/>
                <a:gd name="T58" fmla="*/ 51 w 478"/>
                <a:gd name="T59" fmla="*/ 269 h 478"/>
                <a:gd name="T60" fmla="*/ 0 w 478"/>
                <a:gd name="T61" fmla="*/ 269 h 478"/>
                <a:gd name="T62" fmla="*/ 0 w 478"/>
                <a:gd name="T63" fmla="*/ 320 h 478"/>
                <a:gd name="T64" fmla="*/ 51 w 478"/>
                <a:gd name="T65" fmla="*/ 320 h 478"/>
                <a:gd name="T66" fmla="*/ 51 w 478"/>
                <a:gd name="T67" fmla="*/ 376 h 478"/>
                <a:gd name="T68" fmla="*/ 107 w 478"/>
                <a:gd name="T69" fmla="*/ 427 h 478"/>
                <a:gd name="T70" fmla="*/ 157 w 478"/>
                <a:gd name="T71" fmla="*/ 427 h 478"/>
                <a:gd name="T72" fmla="*/ 157 w 478"/>
                <a:gd name="T73" fmla="*/ 477 h 478"/>
                <a:gd name="T74" fmla="*/ 213 w 478"/>
                <a:gd name="T75" fmla="*/ 477 h 478"/>
                <a:gd name="T76" fmla="*/ 213 w 478"/>
                <a:gd name="T77" fmla="*/ 427 h 478"/>
                <a:gd name="T78" fmla="*/ 264 w 478"/>
                <a:gd name="T79" fmla="*/ 427 h 478"/>
                <a:gd name="T80" fmla="*/ 264 w 478"/>
                <a:gd name="T81" fmla="*/ 477 h 478"/>
                <a:gd name="T82" fmla="*/ 320 w 478"/>
                <a:gd name="T83" fmla="*/ 477 h 478"/>
                <a:gd name="T84" fmla="*/ 320 w 478"/>
                <a:gd name="T85" fmla="*/ 427 h 478"/>
                <a:gd name="T86" fmla="*/ 371 w 478"/>
                <a:gd name="T87" fmla="*/ 427 h 478"/>
                <a:gd name="T88" fmla="*/ 427 w 478"/>
                <a:gd name="T89" fmla="*/ 376 h 478"/>
                <a:gd name="T90" fmla="*/ 427 w 478"/>
                <a:gd name="T91" fmla="*/ 320 h 478"/>
                <a:gd name="T92" fmla="*/ 477 w 478"/>
                <a:gd name="T93" fmla="*/ 320 h 478"/>
                <a:gd name="T94" fmla="*/ 477 w 478"/>
                <a:gd name="T95" fmla="*/ 269 h 478"/>
                <a:gd name="T96" fmla="*/ 427 w 478"/>
                <a:gd name="T97" fmla="*/ 269 h 478"/>
                <a:gd name="T98" fmla="*/ 427 w 478"/>
                <a:gd name="T99" fmla="*/ 213 h 478"/>
                <a:gd name="T100" fmla="*/ 477 w 478"/>
                <a:gd name="T101" fmla="*/ 213 h 478"/>
                <a:gd name="T102" fmla="*/ 371 w 478"/>
                <a:gd name="T103" fmla="*/ 376 h 478"/>
                <a:gd name="T104" fmla="*/ 107 w 478"/>
                <a:gd name="T105" fmla="*/ 376 h 478"/>
                <a:gd name="T106" fmla="*/ 107 w 478"/>
                <a:gd name="T107" fmla="*/ 107 h 478"/>
                <a:gd name="T108" fmla="*/ 371 w 478"/>
                <a:gd name="T109" fmla="*/ 107 h 478"/>
                <a:gd name="T110" fmla="*/ 371 w 478"/>
                <a:gd name="T111" fmla="*/ 37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8" h="478">
                  <a:moveTo>
                    <a:pt x="320" y="162"/>
                  </a:moveTo>
                  <a:lnTo>
                    <a:pt x="157" y="162"/>
                  </a:lnTo>
                  <a:lnTo>
                    <a:pt x="157" y="320"/>
                  </a:lnTo>
                  <a:lnTo>
                    <a:pt x="320" y="320"/>
                  </a:lnTo>
                  <a:lnTo>
                    <a:pt x="320" y="162"/>
                  </a:lnTo>
                  <a:close/>
                  <a:moveTo>
                    <a:pt x="264" y="269"/>
                  </a:moveTo>
                  <a:lnTo>
                    <a:pt x="213" y="269"/>
                  </a:lnTo>
                  <a:lnTo>
                    <a:pt x="213" y="213"/>
                  </a:lnTo>
                  <a:lnTo>
                    <a:pt x="264" y="213"/>
                  </a:lnTo>
                  <a:lnTo>
                    <a:pt x="264" y="269"/>
                  </a:lnTo>
                  <a:close/>
                  <a:moveTo>
                    <a:pt x="477" y="213"/>
                  </a:moveTo>
                  <a:lnTo>
                    <a:pt x="477" y="162"/>
                  </a:lnTo>
                  <a:lnTo>
                    <a:pt x="427" y="162"/>
                  </a:lnTo>
                  <a:lnTo>
                    <a:pt x="427" y="107"/>
                  </a:lnTo>
                  <a:cubicBezTo>
                    <a:pt x="427" y="81"/>
                    <a:pt x="401" y="56"/>
                    <a:pt x="371" y="56"/>
                  </a:cubicBezTo>
                  <a:lnTo>
                    <a:pt x="320" y="56"/>
                  </a:lnTo>
                  <a:lnTo>
                    <a:pt x="320" y="0"/>
                  </a:lnTo>
                  <a:lnTo>
                    <a:pt x="264" y="0"/>
                  </a:lnTo>
                  <a:lnTo>
                    <a:pt x="264" y="56"/>
                  </a:lnTo>
                  <a:lnTo>
                    <a:pt x="213" y="56"/>
                  </a:lnTo>
                  <a:lnTo>
                    <a:pt x="213" y="0"/>
                  </a:lnTo>
                  <a:lnTo>
                    <a:pt x="157" y="0"/>
                  </a:lnTo>
                  <a:lnTo>
                    <a:pt x="157" y="56"/>
                  </a:lnTo>
                  <a:lnTo>
                    <a:pt x="107" y="56"/>
                  </a:lnTo>
                  <a:cubicBezTo>
                    <a:pt x="76" y="56"/>
                    <a:pt x="51" y="81"/>
                    <a:pt x="51" y="107"/>
                  </a:cubicBezTo>
                  <a:lnTo>
                    <a:pt x="51" y="162"/>
                  </a:lnTo>
                  <a:lnTo>
                    <a:pt x="0" y="162"/>
                  </a:lnTo>
                  <a:lnTo>
                    <a:pt x="0" y="213"/>
                  </a:lnTo>
                  <a:lnTo>
                    <a:pt x="51" y="213"/>
                  </a:lnTo>
                  <a:lnTo>
                    <a:pt x="51" y="269"/>
                  </a:lnTo>
                  <a:lnTo>
                    <a:pt x="0" y="269"/>
                  </a:lnTo>
                  <a:lnTo>
                    <a:pt x="0" y="320"/>
                  </a:lnTo>
                  <a:lnTo>
                    <a:pt x="51" y="320"/>
                  </a:lnTo>
                  <a:lnTo>
                    <a:pt x="51" y="376"/>
                  </a:lnTo>
                  <a:cubicBezTo>
                    <a:pt x="51" y="401"/>
                    <a:pt x="76" y="427"/>
                    <a:pt x="107" y="427"/>
                  </a:cubicBezTo>
                  <a:lnTo>
                    <a:pt x="157" y="427"/>
                  </a:lnTo>
                  <a:lnTo>
                    <a:pt x="157" y="477"/>
                  </a:lnTo>
                  <a:lnTo>
                    <a:pt x="213" y="477"/>
                  </a:lnTo>
                  <a:lnTo>
                    <a:pt x="213" y="427"/>
                  </a:lnTo>
                  <a:lnTo>
                    <a:pt x="264" y="427"/>
                  </a:lnTo>
                  <a:lnTo>
                    <a:pt x="264" y="477"/>
                  </a:lnTo>
                  <a:lnTo>
                    <a:pt x="320" y="477"/>
                  </a:lnTo>
                  <a:lnTo>
                    <a:pt x="320" y="427"/>
                  </a:lnTo>
                  <a:lnTo>
                    <a:pt x="371" y="427"/>
                  </a:lnTo>
                  <a:cubicBezTo>
                    <a:pt x="401" y="427"/>
                    <a:pt x="427" y="401"/>
                    <a:pt x="427" y="376"/>
                  </a:cubicBezTo>
                  <a:lnTo>
                    <a:pt x="427" y="320"/>
                  </a:lnTo>
                  <a:lnTo>
                    <a:pt x="477" y="320"/>
                  </a:lnTo>
                  <a:lnTo>
                    <a:pt x="477" y="269"/>
                  </a:lnTo>
                  <a:lnTo>
                    <a:pt x="427" y="269"/>
                  </a:lnTo>
                  <a:lnTo>
                    <a:pt x="427" y="213"/>
                  </a:lnTo>
                  <a:lnTo>
                    <a:pt x="477" y="213"/>
                  </a:lnTo>
                  <a:close/>
                  <a:moveTo>
                    <a:pt x="371" y="376"/>
                  </a:moveTo>
                  <a:lnTo>
                    <a:pt x="107" y="376"/>
                  </a:lnTo>
                  <a:lnTo>
                    <a:pt x="107" y="107"/>
                  </a:lnTo>
                  <a:lnTo>
                    <a:pt x="371" y="107"/>
                  </a:lnTo>
                  <a:lnTo>
                    <a:pt x="371" y="3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Freeform 8"/>
            <p:cNvSpPr>
              <a:spLocks noChangeArrowheads="1"/>
            </p:cNvSpPr>
            <p:nvPr/>
          </p:nvSpPr>
          <p:spPr bwMode="auto">
            <a:xfrm>
              <a:off x="672743" y="1313253"/>
              <a:ext cx="348924" cy="348923"/>
            </a:xfrm>
            <a:custGeom>
              <a:avLst/>
              <a:gdLst>
                <a:gd name="T0" fmla="*/ 270 w 537"/>
                <a:gd name="T1" fmla="*/ 0 h 537"/>
                <a:gd name="T2" fmla="*/ 0 w 537"/>
                <a:gd name="T3" fmla="*/ 271 h 537"/>
                <a:gd name="T4" fmla="*/ 270 w 537"/>
                <a:gd name="T5" fmla="*/ 536 h 537"/>
                <a:gd name="T6" fmla="*/ 536 w 537"/>
                <a:gd name="T7" fmla="*/ 271 h 537"/>
                <a:gd name="T8" fmla="*/ 270 w 537"/>
                <a:gd name="T9" fmla="*/ 0 h 537"/>
                <a:gd name="T10" fmla="*/ 270 w 537"/>
                <a:gd name="T11" fmla="*/ 485 h 537"/>
                <a:gd name="T12" fmla="*/ 56 w 537"/>
                <a:gd name="T13" fmla="*/ 271 h 537"/>
                <a:gd name="T14" fmla="*/ 270 w 537"/>
                <a:gd name="T15" fmla="*/ 56 h 537"/>
                <a:gd name="T16" fmla="*/ 485 w 537"/>
                <a:gd name="T17" fmla="*/ 271 h 537"/>
                <a:gd name="T18" fmla="*/ 270 w 537"/>
                <a:gd name="T19" fmla="*/ 48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7" h="537">
                  <a:moveTo>
                    <a:pt x="270" y="0"/>
                  </a:moveTo>
                  <a:cubicBezTo>
                    <a:pt x="122" y="0"/>
                    <a:pt x="0" y="123"/>
                    <a:pt x="0" y="271"/>
                  </a:cubicBezTo>
                  <a:cubicBezTo>
                    <a:pt x="0" y="419"/>
                    <a:pt x="122" y="536"/>
                    <a:pt x="270" y="536"/>
                  </a:cubicBezTo>
                  <a:cubicBezTo>
                    <a:pt x="419" y="536"/>
                    <a:pt x="536" y="419"/>
                    <a:pt x="536" y="271"/>
                  </a:cubicBezTo>
                  <a:cubicBezTo>
                    <a:pt x="536" y="123"/>
                    <a:pt x="419" y="0"/>
                    <a:pt x="270" y="0"/>
                  </a:cubicBezTo>
                  <a:close/>
                  <a:moveTo>
                    <a:pt x="270" y="485"/>
                  </a:moveTo>
                  <a:cubicBezTo>
                    <a:pt x="153" y="485"/>
                    <a:pt x="56" y="388"/>
                    <a:pt x="56" y="271"/>
                  </a:cubicBezTo>
                  <a:cubicBezTo>
                    <a:pt x="56" y="153"/>
                    <a:pt x="153" y="56"/>
                    <a:pt x="270" y="56"/>
                  </a:cubicBezTo>
                  <a:cubicBezTo>
                    <a:pt x="388" y="56"/>
                    <a:pt x="485" y="153"/>
                    <a:pt x="485" y="271"/>
                  </a:cubicBezTo>
                  <a:cubicBezTo>
                    <a:pt x="485" y="388"/>
                    <a:pt x="388" y="485"/>
                    <a:pt x="270" y="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Freeform 9"/>
            <p:cNvSpPr>
              <a:spLocks noChangeArrowheads="1"/>
            </p:cNvSpPr>
            <p:nvPr/>
          </p:nvSpPr>
          <p:spPr bwMode="auto">
            <a:xfrm>
              <a:off x="830045" y="1401915"/>
              <a:ext cx="102961" cy="160162"/>
            </a:xfrm>
            <a:custGeom>
              <a:avLst/>
              <a:gdLst>
                <a:gd name="T0" fmla="*/ 36 w 159"/>
                <a:gd name="T1" fmla="*/ 0 h 246"/>
                <a:gd name="T2" fmla="*/ 0 w 159"/>
                <a:gd name="T3" fmla="*/ 0 h 246"/>
                <a:gd name="T4" fmla="*/ 0 w 159"/>
                <a:gd name="T5" fmla="*/ 158 h 246"/>
                <a:gd name="T6" fmla="*/ 138 w 159"/>
                <a:gd name="T7" fmla="*/ 245 h 246"/>
                <a:gd name="T8" fmla="*/ 158 w 159"/>
                <a:gd name="T9" fmla="*/ 209 h 246"/>
                <a:gd name="T10" fmla="*/ 36 w 159"/>
                <a:gd name="T11" fmla="*/ 138 h 246"/>
                <a:gd name="T12" fmla="*/ 36 w 159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46">
                  <a:moveTo>
                    <a:pt x="36" y="0"/>
                  </a:moveTo>
                  <a:lnTo>
                    <a:pt x="0" y="0"/>
                  </a:lnTo>
                  <a:lnTo>
                    <a:pt x="0" y="158"/>
                  </a:lnTo>
                  <a:lnTo>
                    <a:pt x="138" y="245"/>
                  </a:lnTo>
                  <a:lnTo>
                    <a:pt x="158" y="209"/>
                  </a:lnTo>
                  <a:lnTo>
                    <a:pt x="36" y="138"/>
                  </a:lnTo>
                  <a:lnTo>
                    <a:pt x="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8" name="Grafico 147">
              <a:extLst/>
            </p:cNvPr>
            <p:cNvGraphicFramePr/>
            <p:nvPr>
              <p:extLst>
                <p:ext uri="{D42A27DB-BD31-4B8C-83A1-F6EECF244321}">
                  <p14:modId xmlns:p14="http://schemas.microsoft.com/office/powerpoint/2010/main" val="447333546"/>
                </p:ext>
              </p:extLst>
            </p:nvPr>
          </p:nvGraphicFramePr>
          <p:xfrm>
            <a:off x="4321682" y="1927379"/>
            <a:ext cx="3326400" cy="271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sp>
          <p:nvSpPr>
            <p:cNvPr id="149" name="Rettangolo 148"/>
            <p:cNvSpPr/>
            <p:nvPr/>
          </p:nvSpPr>
          <p:spPr>
            <a:xfrm>
              <a:off x="3718235" y="2036536"/>
              <a:ext cx="28405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[s]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50" name="Rettangolo 149"/>
            <p:cNvSpPr/>
            <p:nvPr/>
          </p:nvSpPr>
          <p:spPr>
            <a:xfrm>
              <a:off x="4124550" y="1927379"/>
              <a:ext cx="28405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[s]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51" name="Rettangolo 150"/>
            <p:cNvSpPr/>
            <p:nvPr/>
          </p:nvSpPr>
          <p:spPr>
            <a:xfrm>
              <a:off x="7951023" y="1949678"/>
              <a:ext cx="30809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[%]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</p:grpSp>
      <p:sp>
        <p:nvSpPr>
          <p:cNvPr id="152" name="Rettangolo 151"/>
          <p:cNvSpPr/>
          <p:nvPr/>
        </p:nvSpPr>
        <p:spPr>
          <a:xfrm>
            <a:off x="-1" y="-17654"/>
            <a:ext cx="12191999" cy="840158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   </a:t>
            </a:r>
            <a:r>
              <a:rPr lang="it-IT" sz="28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Risultati dell’analisi – Confronti prestazionali: Gruppo 4 </a:t>
            </a:r>
          </a:p>
        </p:txBody>
      </p:sp>
      <p:grpSp>
        <p:nvGrpSpPr>
          <p:cNvPr id="168" name="Gruppo 167"/>
          <p:cNvGrpSpPr/>
          <p:nvPr/>
        </p:nvGrpSpPr>
        <p:grpSpPr>
          <a:xfrm>
            <a:off x="512569" y="1162340"/>
            <a:ext cx="10982839" cy="3716541"/>
            <a:chOff x="512569" y="1162340"/>
            <a:chExt cx="10982839" cy="3716541"/>
          </a:xfrm>
        </p:grpSpPr>
        <p:graphicFrame>
          <p:nvGraphicFramePr>
            <p:cNvPr id="169" name="Grafico 168">
              <a:extLst/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92738628"/>
                </p:ext>
              </p:extLst>
            </p:nvPr>
          </p:nvGraphicFramePr>
          <p:xfrm>
            <a:off x="8151008" y="1937743"/>
            <a:ext cx="3344400" cy="271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  <p:graphicFrame>
          <p:nvGraphicFramePr>
            <p:cNvPr id="170" name="Grafico 169">
              <a:extLst/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67557557"/>
                </p:ext>
              </p:extLst>
            </p:nvPr>
          </p:nvGraphicFramePr>
          <p:xfrm>
            <a:off x="4572473" y="1906555"/>
            <a:ext cx="3002400" cy="271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2"/>
            </a:graphicData>
          </a:graphic>
        </p:graphicFrame>
        <p:graphicFrame>
          <p:nvGraphicFramePr>
            <p:cNvPr id="171" name="Grafico 170">
              <a:extLst/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97425485"/>
                </p:ext>
              </p:extLst>
            </p:nvPr>
          </p:nvGraphicFramePr>
          <p:xfrm>
            <a:off x="3410266" y="1880383"/>
            <a:ext cx="614045" cy="279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3"/>
            </a:graphicData>
          </a:graphic>
        </p:graphicFrame>
        <p:graphicFrame>
          <p:nvGraphicFramePr>
            <p:cNvPr id="172" name="Grafico 171">
              <a:extLst/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10406383"/>
                </p:ext>
              </p:extLst>
            </p:nvPr>
          </p:nvGraphicFramePr>
          <p:xfrm>
            <a:off x="2782578" y="1868555"/>
            <a:ext cx="614045" cy="279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4"/>
            </a:graphicData>
          </a:graphic>
        </p:graphicFrame>
        <p:graphicFrame>
          <p:nvGraphicFramePr>
            <p:cNvPr id="173" name="Grafico 172">
              <a:extLst/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95885526"/>
                </p:ext>
              </p:extLst>
            </p:nvPr>
          </p:nvGraphicFramePr>
          <p:xfrm>
            <a:off x="2217455" y="1868877"/>
            <a:ext cx="614045" cy="279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5"/>
            </a:graphicData>
          </a:graphic>
        </p:graphicFrame>
        <p:graphicFrame>
          <p:nvGraphicFramePr>
            <p:cNvPr id="174" name="Grafico 173">
              <a:extLst/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32964966"/>
                </p:ext>
              </p:extLst>
            </p:nvPr>
          </p:nvGraphicFramePr>
          <p:xfrm>
            <a:off x="1648254" y="1890108"/>
            <a:ext cx="614045" cy="279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6"/>
            </a:graphicData>
          </a:graphic>
        </p:graphicFrame>
        <p:sp>
          <p:nvSpPr>
            <p:cNvPr id="175" name="Rettangolo 174"/>
            <p:cNvSpPr/>
            <p:nvPr/>
          </p:nvSpPr>
          <p:spPr>
            <a:xfrm>
              <a:off x="4449177" y="1413447"/>
              <a:ext cx="25234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>
                  <a:solidFill>
                    <a:schemeClr val="bg2">
                      <a:lumMod val="25000"/>
                    </a:schemeClr>
                  </a:solidFill>
                  <a:latin typeface="Roboto Light" pitchFamily="2" charset="0"/>
                  <a:ea typeface="Roboto Light" pitchFamily="2" charset="0"/>
                </a:rPr>
                <a:t>Tempi di esecuzione medi</a:t>
              </a:r>
            </a:p>
          </p:txBody>
        </p:sp>
        <p:sp>
          <p:nvSpPr>
            <p:cNvPr id="176" name="Rettangolo 175"/>
            <p:cNvSpPr/>
            <p:nvPr/>
          </p:nvSpPr>
          <p:spPr>
            <a:xfrm>
              <a:off x="1317155" y="1314392"/>
              <a:ext cx="26853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>
                  <a:solidFill>
                    <a:schemeClr val="bg2">
                      <a:lumMod val="25000"/>
                    </a:schemeClr>
                  </a:solidFill>
                  <a:latin typeface="Roboto Light" pitchFamily="2" charset="0"/>
                  <a:ea typeface="Roboto Light" pitchFamily="2" charset="0"/>
                </a:rPr>
                <a:t>Distribuzione dei tempi </a:t>
              </a:r>
            </a:p>
            <a:p>
              <a:r>
                <a:rPr lang="it-IT" sz="1600" dirty="0">
                  <a:solidFill>
                    <a:schemeClr val="bg2">
                      <a:lumMod val="25000"/>
                    </a:schemeClr>
                  </a:solidFill>
                  <a:latin typeface="Roboto Light" pitchFamily="2" charset="0"/>
                  <a:ea typeface="Roboto Light" pitchFamily="2" charset="0"/>
                </a:rPr>
                <a:t>di esecuzione interrogazioni</a:t>
              </a:r>
            </a:p>
          </p:txBody>
        </p:sp>
        <p:sp>
          <p:nvSpPr>
            <p:cNvPr id="177" name="Oval 31"/>
            <p:cNvSpPr>
              <a:spLocks noChangeAspect="1"/>
            </p:cNvSpPr>
            <p:nvPr/>
          </p:nvSpPr>
          <p:spPr>
            <a:xfrm>
              <a:off x="512569" y="1172551"/>
              <a:ext cx="648000" cy="648000"/>
            </a:xfrm>
            <a:prstGeom prst="ellipse">
              <a:avLst/>
            </a:prstGeom>
            <a:solidFill>
              <a:srgbClr val="A64D79"/>
            </a:solidFill>
            <a:ln w="12700">
              <a:noFill/>
            </a:ln>
            <a:effectLst>
              <a:outerShdw blurRad="50800" dist="254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78" name="Freeform 8"/>
            <p:cNvSpPr>
              <a:spLocks noChangeArrowheads="1"/>
            </p:cNvSpPr>
            <p:nvPr/>
          </p:nvSpPr>
          <p:spPr bwMode="auto">
            <a:xfrm>
              <a:off x="669019" y="1311879"/>
              <a:ext cx="348924" cy="348923"/>
            </a:xfrm>
            <a:custGeom>
              <a:avLst/>
              <a:gdLst>
                <a:gd name="T0" fmla="*/ 270 w 537"/>
                <a:gd name="T1" fmla="*/ 0 h 537"/>
                <a:gd name="T2" fmla="*/ 0 w 537"/>
                <a:gd name="T3" fmla="*/ 271 h 537"/>
                <a:gd name="T4" fmla="*/ 270 w 537"/>
                <a:gd name="T5" fmla="*/ 536 h 537"/>
                <a:gd name="T6" fmla="*/ 536 w 537"/>
                <a:gd name="T7" fmla="*/ 271 h 537"/>
                <a:gd name="T8" fmla="*/ 270 w 537"/>
                <a:gd name="T9" fmla="*/ 0 h 537"/>
                <a:gd name="T10" fmla="*/ 270 w 537"/>
                <a:gd name="T11" fmla="*/ 485 h 537"/>
                <a:gd name="T12" fmla="*/ 56 w 537"/>
                <a:gd name="T13" fmla="*/ 271 h 537"/>
                <a:gd name="T14" fmla="*/ 270 w 537"/>
                <a:gd name="T15" fmla="*/ 56 h 537"/>
                <a:gd name="T16" fmla="*/ 485 w 537"/>
                <a:gd name="T17" fmla="*/ 271 h 537"/>
                <a:gd name="T18" fmla="*/ 270 w 537"/>
                <a:gd name="T19" fmla="*/ 48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7" h="537">
                  <a:moveTo>
                    <a:pt x="270" y="0"/>
                  </a:moveTo>
                  <a:cubicBezTo>
                    <a:pt x="122" y="0"/>
                    <a:pt x="0" y="123"/>
                    <a:pt x="0" y="271"/>
                  </a:cubicBezTo>
                  <a:cubicBezTo>
                    <a:pt x="0" y="419"/>
                    <a:pt x="122" y="536"/>
                    <a:pt x="270" y="536"/>
                  </a:cubicBezTo>
                  <a:cubicBezTo>
                    <a:pt x="419" y="536"/>
                    <a:pt x="536" y="419"/>
                    <a:pt x="536" y="271"/>
                  </a:cubicBezTo>
                  <a:cubicBezTo>
                    <a:pt x="536" y="123"/>
                    <a:pt x="419" y="0"/>
                    <a:pt x="270" y="0"/>
                  </a:cubicBezTo>
                  <a:close/>
                  <a:moveTo>
                    <a:pt x="270" y="485"/>
                  </a:moveTo>
                  <a:cubicBezTo>
                    <a:pt x="153" y="485"/>
                    <a:pt x="56" y="388"/>
                    <a:pt x="56" y="271"/>
                  </a:cubicBezTo>
                  <a:cubicBezTo>
                    <a:pt x="56" y="153"/>
                    <a:pt x="153" y="56"/>
                    <a:pt x="270" y="56"/>
                  </a:cubicBezTo>
                  <a:cubicBezTo>
                    <a:pt x="388" y="56"/>
                    <a:pt x="485" y="153"/>
                    <a:pt x="485" y="271"/>
                  </a:cubicBezTo>
                  <a:cubicBezTo>
                    <a:pt x="485" y="388"/>
                    <a:pt x="388" y="485"/>
                    <a:pt x="270" y="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Freeform 9"/>
            <p:cNvSpPr>
              <a:spLocks noChangeArrowheads="1"/>
            </p:cNvSpPr>
            <p:nvPr/>
          </p:nvSpPr>
          <p:spPr bwMode="auto">
            <a:xfrm>
              <a:off x="826321" y="1400541"/>
              <a:ext cx="102961" cy="160162"/>
            </a:xfrm>
            <a:custGeom>
              <a:avLst/>
              <a:gdLst>
                <a:gd name="T0" fmla="*/ 36 w 159"/>
                <a:gd name="T1" fmla="*/ 0 h 246"/>
                <a:gd name="T2" fmla="*/ 0 w 159"/>
                <a:gd name="T3" fmla="*/ 0 h 246"/>
                <a:gd name="T4" fmla="*/ 0 w 159"/>
                <a:gd name="T5" fmla="*/ 158 h 246"/>
                <a:gd name="T6" fmla="*/ 138 w 159"/>
                <a:gd name="T7" fmla="*/ 245 h 246"/>
                <a:gd name="T8" fmla="*/ 158 w 159"/>
                <a:gd name="T9" fmla="*/ 209 h 246"/>
                <a:gd name="T10" fmla="*/ 36 w 159"/>
                <a:gd name="T11" fmla="*/ 138 h 246"/>
                <a:gd name="T12" fmla="*/ 36 w 159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46">
                  <a:moveTo>
                    <a:pt x="36" y="0"/>
                  </a:moveTo>
                  <a:lnTo>
                    <a:pt x="0" y="0"/>
                  </a:lnTo>
                  <a:lnTo>
                    <a:pt x="0" y="158"/>
                  </a:lnTo>
                  <a:lnTo>
                    <a:pt x="138" y="245"/>
                  </a:lnTo>
                  <a:lnTo>
                    <a:pt x="158" y="209"/>
                  </a:lnTo>
                  <a:lnTo>
                    <a:pt x="36" y="138"/>
                  </a:lnTo>
                  <a:lnTo>
                    <a:pt x="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Rettangolo 179"/>
            <p:cNvSpPr/>
            <p:nvPr/>
          </p:nvSpPr>
          <p:spPr>
            <a:xfrm>
              <a:off x="8474872" y="1361372"/>
              <a:ext cx="18950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>
                  <a:solidFill>
                    <a:schemeClr val="bg2">
                      <a:lumMod val="25000"/>
                    </a:schemeClr>
                  </a:solidFill>
                  <a:latin typeface="Roboto Light" pitchFamily="2" charset="0"/>
                  <a:ea typeface="Roboto Light" pitchFamily="2" charset="0"/>
                </a:rPr>
                <a:t>Utilizzo medio CPU</a:t>
              </a:r>
            </a:p>
          </p:txBody>
        </p:sp>
        <p:sp>
          <p:nvSpPr>
            <p:cNvPr id="181" name="Oval 31"/>
            <p:cNvSpPr>
              <a:spLocks noChangeAspect="1"/>
            </p:cNvSpPr>
            <p:nvPr/>
          </p:nvSpPr>
          <p:spPr>
            <a:xfrm>
              <a:off x="7736125" y="1162340"/>
              <a:ext cx="648000" cy="648000"/>
            </a:xfrm>
            <a:prstGeom prst="ellipse">
              <a:avLst/>
            </a:prstGeom>
            <a:solidFill>
              <a:srgbClr val="A64D79"/>
            </a:solidFill>
            <a:ln w="12700">
              <a:noFill/>
            </a:ln>
            <a:effectLst>
              <a:outerShdw blurRad="50800" dist="254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82" name="Freeform 24"/>
            <p:cNvSpPr>
              <a:spLocks noChangeAspect="1" noChangeArrowheads="1"/>
            </p:cNvSpPr>
            <p:nvPr/>
          </p:nvSpPr>
          <p:spPr bwMode="auto">
            <a:xfrm>
              <a:off x="7888193" y="1311878"/>
              <a:ext cx="348923" cy="348923"/>
            </a:xfrm>
            <a:custGeom>
              <a:avLst/>
              <a:gdLst>
                <a:gd name="T0" fmla="*/ 320 w 478"/>
                <a:gd name="T1" fmla="*/ 162 h 478"/>
                <a:gd name="T2" fmla="*/ 157 w 478"/>
                <a:gd name="T3" fmla="*/ 162 h 478"/>
                <a:gd name="T4" fmla="*/ 157 w 478"/>
                <a:gd name="T5" fmla="*/ 320 h 478"/>
                <a:gd name="T6" fmla="*/ 320 w 478"/>
                <a:gd name="T7" fmla="*/ 320 h 478"/>
                <a:gd name="T8" fmla="*/ 320 w 478"/>
                <a:gd name="T9" fmla="*/ 162 h 478"/>
                <a:gd name="T10" fmla="*/ 264 w 478"/>
                <a:gd name="T11" fmla="*/ 269 h 478"/>
                <a:gd name="T12" fmla="*/ 213 w 478"/>
                <a:gd name="T13" fmla="*/ 269 h 478"/>
                <a:gd name="T14" fmla="*/ 213 w 478"/>
                <a:gd name="T15" fmla="*/ 213 h 478"/>
                <a:gd name="T16" fmla="*/ 264 w 478"/>
                <a:gd name="T17" fmla="*/ 213 h 478"/>
                <a:gd name="T18" fmla="*/ 264 w 478"/>
                <a:gd name="T19" fmla="*/ 269 h 478"/>
                <a:gd name="T20" fmla="*/ 477 w 478"/>
                <a:gd name="T21" fmla="*/ 213 h 478"/>
                <a:gd name="T22" fmla="*/ 477 w 478"/>
                <a:gd name="T23" fmla="*/ 162 h 478"/>
                <a:gd name="T24" fmla="*/ 427 w 478"/>
                <a:gd name="T25" fmla="*/ 162 h 478"/>
                <a:gd name="T26" fmla="*/ 427 w 478"/>
                <a:gd name="T27" fmla="*/ 107 h 478"/>
                <a:gd name="T28" fmla="*/ 371 w 478"/>
                <a:gd name="T29" fmla="*/ 56 h 478"/>
                <a:gd name="T30" fmla="*/ 320 w 478"/>
                <a:gd name="T31" fmla="*/ 56 h 478"/>
                <a:gd name="T32" fmla="*/ 320 w 478"/>
                <a:gd name="T33" fmla="*/ 0 h 478"/>
                <a:gd name="T34" fmla="*/ 264 w 478"/>
                <a:gd name="T35" fmla="*/ 0 h 478"/>
                <a:gd name="T36" fmla="*/ 264 w 478"/>
                <a:gd name="T37" fmla="*/ 56 h 478"/>
                <a:gd name="T38" fmla="*/ 213 w 478"/>
                <a:gd name="T39" fmla="*/ 56 h 478"/>
                <a:gd name="T40" fmla="*/ 213 w 478"/>
                <a:gd name="T41" fmla="*/ 0 h 478"/>
                <a:gd name="T42" fmla="*/ 157 w 478"/>
                <a:gd name="T43" fmla="*/ 0 h 478"/>
                <a:gd name="T44" fmla="*/ 157 w 478"/>
                <a:gd name="T45" fmla="*/ 56 h 478"/>
                <a:gd name="T46" fmla="*/ 107 w 478"/>
                <a:gd name="T47" fmla="*/ 56 h 478"/>
                <a:gd name="T48" fmla="*/ 51 w 478"/>
                <a:gd name="T49" fmla="*/ 107 h 478"/>
                <a:gd name="T50" fmla="*/ 51 w 478"/>
                <a:gd name="T51" fmla="*/ 162 h 478"/>
                <a:gd name="T52" fmla="*/ 0 w 478"/>
                <a:gd name="T53" fmla="*/ 162 h 478"/>
                <a:gd name="T54" fmla="*/ 0 w 478"/>
                <a:gd name="T55" fmla="*/ 213 h 478"/>
                <a:gd name="T56" fmla="*/ 51 w 478"/>
                <a:gd name="T57" fmla="*/ 213 h 478"/>
                <a:gd name="T58" fmla="*/ 51 w 478"/>
                <a:gd name="T59" fmla="*/ 269 h 478"/>
                <a:gd name="T60" fmla="*/ 0 w 478"/>
                <a:gd name="T61" fmla="*/ 269 h 478"/>
                <a:gd name="T62" fmla="*/ 0 w 478"/>
                <a:gd name="T63" fmla="*/ 320 h 478"/>
                <a:gd name="T64" fmla="*/ 51 w 478"/>
                <a:gd name="T65" fmla="*/ 320 h 478"/>
                <a:gd name="T66" fmla="*/ 51 w 478"/>
                <a:gd name="T67" fmla="*/ 376 h 478"/>
                <a:gd name="T68" fmla="*/ 107 w 478"/>
                <a:gd name="T69" fmla="*/ 427 h 478"/>
                <a:gd name="T70" fmla="*/ 157 w 478"/>
                <a:gd name="T71" fmla="*/ 427 h 478"/>
                <a:gd name="T72" fmla="*/ 157 w 478"/>
                <a:gd name="T73" fmla="*/ 477 h 478"/>
                <a:gd name="T74" fmla="*/ 213 w 478"/>
                <a:gd name="T75" fmla="*/ 477 h 478"/>
                <a:gd name="T76" fmla="*/ 213 w 478"/>
                <a:gd name="T77" fmla="*/ 427 h 478"/>
                <a:gd name="T78" fmla="*/ 264 w 478"/>
                <a:gd name="T79" fmla="*/ 427 h 478"/>
                <a:gd name="T80" fmla="*/ 264 w 478"/>
                <a:gd name="T81" fmla="*/ 477 h 478"/>
                <a:gd name="T82" fmla="*/ 320 w 478"/>
                <a:gd name="T83" fmla="*/ 477 h 478"/>
                <a:gd name="T84" fmla="*/ 320 w 478"/>
                <a:gd name="T85" fmla="*/ 427 h 478"/>
                <a:gd name="T86" fmla="*/ 371 w 478"/>
                <a:gd name="T87" fmla="*/ 427 h 478"/>
                <a:gd name="T88" fmla="*/ 427 w 478"/>
                <a:gd name="T89" fmla="*/ 376 h 478"/>
                <a:gd name="T90" fmla="*/ 427 w 478"/>
                <a:gd name="T91" fmla="*/ 320 h 478"/>
                <a:gd name="T92" fmla="*/ 477 w 478"/>
                <a:gd name="T93" fmla="*/ 320 h 478"/>
                <a:gd name="T94" fmla="*/ 477 w 478"/>
                <a:gd name="T95" fmla="*/ 269 h 478"/>
                <a:gd name="T96" fmla="*/ 427 w 478"/>
                <a:gd name="T97" fmla="*/ 269 h 478"/>
                <a:gd name="T98" fmla="*/ 427 w 478"/>
                <a:gd name="T99" fmla="*/ 213 h 478"/>
                <a:gd name="T100" fmla="*/ 477 w 478"/>
                <a:gd name="T101" fmla="*/ 213 h 478"/>
                <a:gd name="T102" fmla="*/ 371 w 478"/>
                <a:gd name="T103" fmla="*/ 376 h 478"/>
                <a:gd name="T104" fmla="*/ 107 w 478"/>
                <a:gd name="T105" fmla="*/ 376 h 478"/>
                <a:gd name="T106" fmla="*/ 107 w 478"/>
                <a:gd name="T107" fmla="*/ 107 h 478"/>
                <a:gd name="T108" fmla="*/ 371 w 478"/>
                <a:gd name="T109" fmla="*/ 107 h 478"/>
                <a:gd name="T110" fmla="*/ 371 w 478"/>
                <a:gd name="T111" fmla="*/ 37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8" h="478">
                  <a:moveTo>
                    <a:pt x="320" y="162"/>
                  </a:moveTo>
                  <a:lnTo>
                    <a:pt x="157" y="162"/>
                  </a:lnTo>
                  <a:lnTo>
                    <a:pt x="157" y="320"/>
                  </a:lnTo>
                  <a:lnTo>
                    <a:pt x="320" y="320"/>
                  </a:lnTo>
                  <a:lnTo>
                    <a:pt x="320" y="162"/>
                  </a:lnTo>
                  <a:close/>
                  <a:moveTo>
                    <a:pt x="264" y="269"/>
                  </a:moveTo>
                  <a:lnTo>
                    <a:pt x="213" y="269"/>
                  </a:lnTo>
                  <a:lnTo>
                    <a:pt x="213" y="213"/>
                  </a:lnTo>
                  <a:lnTo>
                    <a:pt x="264" y="213"/>
                  </a:lnTo>
                  <a:lnTo>
                    <a:pt x="264" y="269"/>
                  </a:lnTo>
                  <a:close/>
                  <a:moveTo>
                    <a:pt x="477" y="213"/>
                  </a:moveTo>
                  <a:lnTo>
                    <a:pt x="477" y="162"/>
                  </a:lnTo>
                  <a:lnTo>
                    <a:pt x="427" y="162"/>
                  </a:lnTo>
                  <a:lnTo>
                    <a:pt x="427" y="107"/>
                  </a:lnTo>
                  <a:cubicBezTo>
                    <a:pt x="427" y="81"/>
                    <a:pt x="401" y="56"/>
                    <a:pt x="371" y="56"/>
                  </a:cubicBezTo>
                  <a:lnTo>
                    <a:pt x="320" y="56"/>
                  </a:lnTo>
                  <a:lnTo>
                    <a:pt x="320" y="0"/>
                  </a:lnTo>
                  <a:lnTo>
                    <a:pt x="264" y="0"/>
                  </a:lnTo>
                  <a:lnTo>
                    <a:pt x="264" y="56"/>
                  </a:lnTo>
                  <a:lnTo>
                    <a:pt x="213" y="56"/>
                  </a:lnTo>
                  <a:lnTo>
                    <a:pt x="213" y="0"/>
                  </a:lnTo>
                  <a:lnTo>
                    <a:pt x="157" y="0"/>
                  </a:lnTo>
                  <a:lnTo>
                    <a:pt x="157" y="56"/>
                  </a:lnTo>
                  <a:lnTo>
                    <a:pt x="107" y="56"/>
                  </a:lnTo>
                  <a:cubicBezTo>
                    <a:pt x="76" y="56"/>
                    <a:pt x="51" y="81"/>
                    <a:pt x="51" y="107"/>
                  </a:cubicBezTo>
                  <a:lnTo>
                    <a:pt x="51" y="162"/>
                  </a:lnTo>
                  <a:lnTo>
                    <a:pt x="0" y="162"/>
                  </a:lnTo>
                  <a:lnTo>
                    <a:pt x="0" y="213"/>
                  </a:lnTo>
                  <a:lnTo>
                    <a:pt x="51" y="213"/>
                  </a:lnTo>
                  <a:lnTo>
                    <a:pt x="51" y="269"/>
                  </a:lnTo>
                  <a:lnTo>
                    <a:pt x="0" y="269"/>
                  </a:lnTo>
                  <a:lnTo>
                    <a:pt x="0" y="320"/>
                  </a:lnTo>
                  <a:lnTo>
                    <a:pt x="51" y="320"/>
                  </a:lnTo>
                  <a:lnTo>
                    <a:pt x="51" y="376"/>
                  </a:lnTo>
                  <a:cubicBezTo>
                    <a:pt x="51" y="401"/>
                    <a:pt x="76" y="427"/>
                    <a:pt x="107" y="427"/>
                  </a:cubicBezTo>
                  <a:lnTo>
                    <a:pt x="157" y="427"/>
                  </a:lnTo>
                  <a:lnTo>
                    <a:pt x="157" y="477"/>
                  </a:lnTo>
                  <a:lnTo>
                    <a:pt x="213" y="477"/>
                  </a:lnTo>
                  <a:lnTo>
                    <a:pt x="213" y="427"/>
                  </a:lnTo>
                  <a:lnTo>
                    <a:pt x="264" y="427"/>
                  </a:lnTo>
                  <a:lnTo>
                    <a:pt x="264" y="477"/>
                  </a:lnTo>
                  <a:lnTo>
                    <a:pt x="320" y="477"/>
                  </a:lnTo>
                  <a:lnTo>
                    <a:pt x="320" y="427"/>
                  </a:lnTo>
                  <a:lnTo>
                    <a:pt x="371" y="427"/>
                  </a:lnTo>
                  <a:cubicBezTo>
                    <a:pt x="401" y="427"/>
                    <a:pt x="427" y="401"/>
                    <a:pt x="427" y="376"/>
                  </a:cubicBezTo>
                  <a:lnTo>
                    <a:pt x="427" y="320"/>
                  </a:lnTo>
                  <a:lnTo>
                    <a:pt x="477" y="320"/>
                  </a:lnTo>
                  <a:lnTo>
                    <a:pt x="477" y="269"/>
                  </a:lnTo>
                  <a:lnTo>
                    <a:pt x="427" y="269"/>
                  </a:lnTo>
                  <a:lnTo>
                    <a:pt x="427" y="213"/>
                  </a:lnTo>
                  <a:lnTo>
                    <a:pt x="477" y="213"/>
                  </a:lnTo>
                  <a:close/>
                  <a:moveTo>
                    <a:pt x="371" y="376"/>
                  </a:moveTo>
                  <a:lnTo>
                    <a:pt x="107" y="376"/>
                  </a:lnTo>
                  <a:lnTo>
                    <a:pt x="107" y="107"/>
                  </a:lnTo>
                  <a:lnTo>
                    <a:pt x="371" y="107"/>
                  </a:lnTo>
                  <a:lnTo>
                    <a:pt x="371" y="3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Rettangolo 182"/>
            <p:cNvSpPr/>
            <p:nvPr/>
          </p:nvSpPr>
          <p:spPr>
            <a:xfrm>
              <a:off x="1349557" y="4612604"/>
              <a:ext cx="73930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9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 </a:t>
              </a:r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SQL Server</a:t>
              </a:r>
              <a:r>
                <a:rPr lang="it-IT" sz="900" dirty="0">
                  <a:latin typeface="Roboto Light" pitchFamily="2" charset="0"/>
                  <a:ea typeface="Roboto Light" pitchFamily="2" charset="0"/>
                </a:rPr>
                <a:t> 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84" name="Rettangolo 183"/>
            <p:cNvSpPr/>
            <p:nvPr/>
          </p:nvSpPr>
          <p:spPr>
            <a:xfrm>
              <a:off x="2014198" y="4620298"/>
              <a:ext cx="72006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 err="1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PostgreSQL</a:t>
              </a:r>
              <a:endParaRPr lang="it-IT" sz="9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85" name="Rettangolo 184"/>
            <p:cNvSpPr/>
            <p:nvPr/>
          </p:nvSpPr>
          <p:spPr>
            <a:xfrm>
              <a:off x="2675868" y="4612604"/>
              <a:ext cx="61747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Oracle XE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86" name="Rettangolo 185"/>
            <p:cNvSpPr/>
            <p:nvPr/>
          </p:nvSpPr>
          <p:spPr>
            <a:xfrm>
              <a:off x="3351481" y="4603079"/>
              <a:ext cx="51167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 err="1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MySQL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87" name="Rettangolo 186"/>
            <p:cNvSpPr/>
            <p:nvPr/>
          </p:nvSpPr>
          <p:spPr>
            <a:xfrm>
              <a:off x="4874598" y="4540327"/>
              <a:ext cx="73930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9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 </a:t>
              </a:r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SQL Server</a:t>
              </a:r>
              <a:r>
                <a:rPr lang="it-IT" sz="900" dirty="0">
                  <a:latin typeface="Roboto Light" pitchFamily="2" charset="0"/>
                  <a:ea typeface="Roboto Light" pitchFamily="2" charset="0"/>
                </a:rPr>
                <a:t> 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88" name="Rettangolo 187"/>
            <p:cNvSpPr/>
            <p:nvPr/>
          </p:nvSpPr>
          <p:spPr>
            <a:xfrm>
              <a:off x="5494789" y="4548021"/>
              <a:ext cx="72006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 err="1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PostgreSQL</a:t>
              </a:r>
              <a:endParaRPr lang="it-IT" sz="9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89" name="Rettangolo 188"/>
            <p:cNvSpPr/>
            <p:nvPr/>
          </p:nvSpPr>
          <p:spPr>
            <a:xfrm>
              <a:off x="6232538" y="4540327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Oracle </a:t>
              </a:r>
            </a:p>
            <a:p>
              <a:pPr algn="ctr"/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XE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90" name="Rettangolo 189"/>
            <p:cNvSpPr/>
            <p:nvPr/>
          </p:nvSpPr>
          <p:spPr>
            <a:xfrm>
              <a:off x="6784955" y="4540327"/>
              <a:ext cx="51167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 err="1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MySQL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91" name="Rettangolo 190"/>
            <p:cNvSpPr/>
            <p:nvPr/>
          </p:nvSpPr>
          <p:spPr>
            <a:xfrm>
              <a:off x="8473862" y="4512982"/>
              <a:ext cx="73930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9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 </a:t>
              </a:r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SQL Server</a:t>
              </a:r>
              <a:r>
                <a:rPr lang="it-IT" sz="900" dirty="0">
                  <a:latin typeface="Roboto Light" pitchFamily="2" charset="0"/>
                  <a:ea typeface="Roboto Light" pitchFamily="2" charset="0"/>
                </a:rPr>
                <a:t> 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92" name="Rettangolo 191"/>
            <p:cNvSpPr/>
            <p:nvPr/>
          </p:nvSpPr>
          <p:spPr>
            <a:xfrm>
              <a:off x="9195653" y="4520676"/>
              <a:ext cx="72006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 err="1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PostgreSQL</a:t>
              </a:r>
              <a:endParaRPr lang="it-IT" sz="9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93" name="Rettangolo 192"/>
            <p:cNvSpPr/>
            <p:nvPr/>
          </p:nvSpPr>
          <p:spPr>
            <a:xfrm>
              <a:off x="10019248" y="4512982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Oracle </a:t>
              </a:r>
            </a:p>
            <a:p>
              <a:pPr algn="ctr"/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XE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94" name="Rettangolo 193"/>
            <p:cNvSpPr/>
            <p:nvPr/>
          </p:nvSpPr>
          <p:spPr>
            <a:xfrm>
              <a:off x="10736136" y="4512982"/>
              <a:ext cx="51167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 err="1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MySQL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95" name="Rettangolo 194"/>
            <p:cNvSpPr/>
            <p:nvPr/>
          </p:nvSpPr>
          <p:spPr>
            <a:xfrm>
              <a:off x="7953244" y="2019980"/>
              <a:ext cx="30809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[%]</a:t>
              </a:r>
              <a:endParaRPr lang="it-IT" sz="10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96" name="Rettangolo 195"/>
            <p:cNvSpPr/>
            <p:nvPr/>
          </p:nvSpPr>
          <p:spPr>
            <a:xfrm>
              <a:off x="4402682" y="1934937"/>
              <a:ext cx="28565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[s]</a:t>
              </a:r>
            </a:p>
          </p:txBody>
        </p:sp>
        <p:sp>
          <p:nvSpPr>
            <p:cNvPr id="197" name="Rettangolo 196"/>
            <p:cNvSpPr/>
            <p:nvPr/>
          </p:nvSpPr>
          <p:spPr>
            <a:xfrm>
              <a:off x="3801957" y="1977095"/>
              <a:ext cx="28565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>
                  <a:solidFill>
                    <a:srgbClr val="949BA1"/>
                  </a:solidFill>
                  <a:latin typeface="Roboto Light" pitchFamily="2" charset="0"/>
                  <a:ea typeface="Roboto Light" pitchFamily="2" charset="0"/>
                </a:rPr>
                <a:t>[s]</a:t>
              </a:r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3CB6-ED15-4254-BAA2-8F37C6F9823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176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20" grpId="0" animBg="1"/>
      <p:bldP spid="120" grpId="1" animBg="1"/>
      <p:bldP spid="132" grpId="0" animBg="1"/>
      <p:bldP spid="132" grpId="1" animBg="1"/>
      <p:bldP spid="1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0" y="-19512"/>
            <a:ext cx="12191999" cy="840158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    </a:t>
            </a:r>
            <a:r>
              <a:rPr lang="it-IT" sz="28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Considerazioni Finali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1" y="812760"/>
            <a:ext cx="12191999" cy="175529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BBBDB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333984"/>
              </p:ext>
            </p:extLst>
          </p:nvPr>
        </p:nvGraphicFramePr>
        <p:xfrm>
          <a:off x="1575015" y="2138559"/>
          <a:ext cx="3776554" cy="1143000"/>
        </p:xfrm>
        <a:graphic>
          <a:graphicData uri="http://schemas.openxmlformats.org/drawingml/2006/table">
            <a:tbl>
              <a:tblPr/>
              <a:tblGrid>
                <a:gridCol w="956305">
                  <a:extLst>
                    <a:ext uri="{9D8B030D-6E8A-4147-A177-3AD203B41FA5}">
                      <a16:colId xmlns:a16="http://schemas.microsoft.com/office/drawing/2014/main" val="460586115"/>
                    </a:ext>
                  </a:extLst>
                </a:gridCol>
                <a:gridCol w="753065">
                  <a:extLst>
                    <a:ext uri="{9D8B030D-6E8A-4147-A177-3AD203B41FA5}">
                      <a16:colId xmlns:a16="http://schemas.microsoft.com/office/drawing/2014/main" val="3935469102"/>
                    </a:ext>
                  </a:extLst>
                </a:gridCol>
                <a:gridCol w="921780">
                  <a:extLst>
                    <a:ext uri="{9D8B030D-6E8A-4147-A177-3AD203B41FA5}">
                      <a16:colId xmlns:a16="http://schemas.microsoft.com/office/drawing/2014/main" val="399755602"/>
                    </a:ext>
                  </a:extLst>
                </a:gridCol>
                <a:gridCol w="625017">
                  <a:extLst>
                    <a:ext uri="{9D8B030D-6E8A-4147-A177-3AD203B41FA5}">
                      <a16:colId xmlns:a16="http://schemas.microsoft.com/office/drawing/2014/main" val="1935092466"/>
                    </a:ext>
                  </a:extLst>
                </a:gridCol>
                <a:gridCol w="520387">
                  <a:extLst>
                    <a:ext uri="{9D8B030D-6E8A-4147-A177-3AD203B41FA5}">
                      <a16:colId xmlns:a16="http://schemas.microsoft.com/office/drawing/2014/main" val="63437763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  <a:cs typeface="+mn-cs"/>
                        </a:rPr>
                        <a:t>Criteri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kern="1200">
                        <a:solidFill>
                          <a:schemeClr val="tx1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kern="1200">
                        <a:solidFill>
                          <a:schemeClr val="tx1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803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  <a:cs typeface="+mn-cs"/>
                        </a:rPr>
                        <a:t>DBMS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  <a:cs typeface="+mn-cs"/>
                        </a:rPr>
                        <a:t>CPU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  <a:cs typeface="+mn-cs"/>
                        </a:rPr>
                        <a:t>Tempo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  <a:cs typeface="+mn-cs"/>
                        </a:rPr>
                        <a:t>Finale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  <a:cs typeface="+mn-cs"/>
                        </a:rPr>
                        <a:t>Rango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1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Italic" pitchFamily="2" charset="0"/>
                          <a:ea typeface="Roboto Italic" pitchFamily="2" charset="0"/>
                          <a:cs typeface="+mn-cs"/>
                        </a:rPr>
                        <a:t>SQL Server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0.001316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0.500658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3622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Italic" pitchFamily="2" charset="0"/>
                          <a:ea typeface="Roboto Italic" pitchFamily="2" charset="0"/>
                          <a:cs typeface="+mn-cs"/>
                        </a:rPr>
                        <a:t>PostgreSQL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0.486405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0.011523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0.248964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D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14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Italic" pitchFamily="2" charset="0"/>
                          <a:ea typeface="Roboto Italic" pitchFamily="2" charset="0"/>
                          <a:cs typeface="+mn-cs"/>
                        </a:rPr>
                        <a:t>Oracle XE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0.823263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0.059639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0.441451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762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Italic" pitchFamily="2" charset="0"/>
                          <a:ea typeface="Roboto Italic" pitchFamily="2" charset="0"/>
                          <a:cs typeface="+mn-cs"/>
                        </a:rPr>
                        <a:t>MySQL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0.5929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0.79645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298601"/>
                  </a:ext>
                </a:extLst>
              </a:tr>
            </a:tbl>
          </a:graphicData>
        </a:graphic>
      </p:graphicFrame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764738"/>
              </p:ext>
            </p:extLst>
          </p:nvPr>
        </p:nvGraphicFramePr>
        <p:xfrm>
          <a:off x="1617730" y="3647395"/>
          <a:ext cx="3644229" cy="1143000"/>
        </p:xfrm>
        <a:graphic>
          <a:graphicData uri="http://schemas.openxmlformats.org/drawingml/2006/table">
            <a:tbl>
              <a:tblPr/>
              <a:tblGrid>
                <a:gridCol w="943043">
                  <a:extLst>
                    <a:ext uri="{9D8B030D-6E8A-4147-A177-3AD203B41FA5}">
                      <a16:colId xmlns:a16="http://schemas.microsoft.com/office/drawing/2014/main" val="4269060474"/>
                    </a:ext>
                  </a:extLst>
                </a:gridCol>
                <a:gridCol w="664567">
                  <a:extLst>
                    <a:ext uri="{9D8B030D-6E8A-4147-A177-3AD203B41FA5}">
                      <a16:colId xmlns:a16="http://schemas.microsoft.com/office/drawing/2014/main" val="921693682"/>
                    </a:ext>
                  </a:extLst>
                </a:gridCol>
                <a:gridCol w="989215">
                  <a:extLst>
                    <a:ext uri="{9D8B030D-6E8A-4147-A177-3AD203B41FA5}">
                      <a16:colId xmlns:a16="http://schemas.microsoft.com/office/drawing/2014/main" val="3792658677"/>
                    </a:ext>
                  </a:extLst>
                </a:gridCol>
                <a:gridCol w="606829">
                  <a:extLst>
                    <a:ext uri="{9D8B030D-6E8A-4147-A177-3AD203B41FA5}">
                      <a16:colId xmlns:a16="http://schemas.microsoft.com/office/drawing/2014/main" val="3374385459"/>
                    </a:ext>
                  </a:extLst>
                </a:gridCol>
                <a:gridCol w="440575">
                  <a:extLst>
                    <a:ext uri="{9D8B030D-6E8A-4147-A177-3AD203B41FA5}">
                      <a16:colId xmlns:a16="http://schemas.microsoft.com/office/drawing/2014/main" val="11815738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Criteri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926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  <a:cs typeface="+mn-cs"/>
                        </a:rPr>
                        <a:t>DBMS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  <a:cs typeface="+mn-cs"/>
                        </a:rPr>
                        <a:t>CPU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  <a:cs typeface="+mn-cs"/>
                        </a:rPr>
                        <a:t>Tempo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  <a:cs typeface="+mn-cs"/>
                        </a:rPr>
                        <a:t>Finale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  <a:cs typeface="+mn-cs"/>
                        </a:rPr>
                        <a:t>Rango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935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Italic" pitchFamily="2" charset="0"/>
                          <a:ea typeface="Roboto Italic" pitchFamily="2" charset="0"/>
                          <a:cs typeface="+mn-cs"/>
                        </a:rPr>
                        <a:t>SQL Server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0.001316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0.001316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6862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Roboto Italic" pitchFamily="2" charset="0"/>
                          <a:ea typeface="Roboto Italic" pitchFamily="2" charset="0"/>
                          <a:cs typeface="+mn-cs"/>
                        </a:rPr>
                        <a:t>PostgreSQL</a:t>
                      </a:r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Roboto Italic" pitchFamily="2" charset="0"/>
                        <a:ea typeface="Roboto Italic" pitchFamily="2" charset="0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0.486405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0.011523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0.011523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D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661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Italic" pitchFamily="2" charset="0"/>
                          <a:ea typeface="Roboto Italic" pitchFamily="2" charset="0"/>
                          <a:cs typeface="+mn-cs"/>
                        </a:rPr>
                        <a:t>Oracle XE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0.823263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0.059639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0.059639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572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Roboto Italic" pitchFamily="2" charset="0"/>
                          <a:ea typeface="Roboto Italic" pitchFamily="2" charset="0"/>
                          <a:cs typeface="+mn-cs"/>
                        </a:rPr>
                        <a:t>MySQL</a:t>
                      </a:r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Roboto Italic" pitchFamily="2" charset="0"/>
                        <a:ea typeface="Roboto Italic" pitchFamily="2" charset="0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0.5929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140731"/>
                  </a:ext>
                </a:extLst>
              </a:tr>
            </a:tbl>
          </a:graphicData>
        </a:graphic>
      </p:graphicFrame>
      <p:graphicFrame>
        <p:nvGraphicFramePr>
          <p:cNvPr id="24" name="Tabel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988216"/>
              </p:ext>
            </p:extLst>
          </p:nvPr>
        </p:nvGraphicFramePr>
        <p:xfrm>
          <a:off x="1617729" y="5238694"/>
          <a:ext cx="3644229" cy="1143000"/>
        </p:xfrm>
        <a:graphic>
          <a:graphicData uri="http://schemas.openxmlformats.org/drawingml/2006/table">
            <a:tbl>
              <a:tblPr/>
              <a:tblGrid>
                <a:gridCol w="943043">
                  <a:extLst>
                    <a:ext uri="{9D8B030D-6E8A-4147-A177-3AD203B41FA5}">
                      <a16:colId xmlns:a16="http://schemas.microsoft.com/office/drawing/2014/main" val="1629574849"/>
                    </a:ext>
                  </a:extLst>
                </a:gridCol>
                <a:gridCol w="747695">
                  <a:extLst>
                    <a:ext uri="{9D8B030D-6E8A-4147-A177-3AD203B41FA5}">
                      <a16:colId xmlns:a16="http://schemas.microsoft.com/office/drawing/2014/main" val="296750774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83644001"/>
                    </a:ext>
                  </a:extLst>
                </a:gridCol>
                <a:gridCol w="606830">
                  <a:extLst>
                    <a:ext uri="{9D8B030D-6E8A-4147-A177-3AD203B41FA5}">
                      <a16:colId xmlns:a16="http://schemas.microsoft.com/office/drawing/2014/main" val="2758943659"/>
                    </a:ext>
                  </a:extLst>
                </a:gridCol>
                <a:gridCol w="432261">
                  <a:extLst>
                    <a:ext uri="{9D8B030D-6E8A-4147-A177-3AD203B41FA5}">
                      <a16:colId xmlns:a16="http://schemas.microsoft.com/office/drawing/2014/main" val="125715482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Criteri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032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  <a:cs typeface="+mn-cs"/>
                        </a:rPr>
                        <a:t>DBMS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  <a:cs typeface="+mn-cs"/>
                        </a:rPr>
                        <a:t>CPU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  <a:cs typeface="+mn-cs"/>
                        </a:rPr>
                        <a:t>Tempo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  <a:cs typeface="+mn-cs"/>
                        </a:rPr>
                        <a:t>Finale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  <a:cs typeface="+mn-cs"/>
                        </a:rPr>
                        <a:t>Rango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8245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Italic" pitchFamily="2" charset="0"/>
                          <a:ea typeface="Roboto Italic" pitchFamily="2" charset="0"/>
                          <a:cs typeface="+mn-cs"/>
                        </a:rPr>
                        <a:t>SQL Server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0.001316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2605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Roboto Italic" pitchFamily="2" charset="0"/>
                          <a:ea typeface="Roboto Italic" pitchFamily="2" charset="0"/>
                          <a:cs typeface="+mn-cs"/>
                        </a:rPr>
                        <a:t>PostgreSQL</a:t>
                      </a:r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Roboto Italic" pitchFamily="2" charset="0"/>
                        <a:ea typeface="Roboto Italic" pitchFamily="2" charset="0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0.486405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0.011523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0.486405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216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Italic" pitchFamily="2" charset="0"/>
                          <a:ea typeface="Roboto Italic" pitchFamily="2" charset="0"/>
                          <a:cs typeface="+mn-cs"/>
                        </a:rPr>
                        <a:t>Oracle XE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0.823263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0.059639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0.823263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8909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Roboto Italic" pitchFamily="2" charset="0"/>
                          <a:ea typeface="Roboto Italic" pitchFamily="2" charset="0"/>
                          <a:cs typeface="+mn-cs"/>
                        </a:rPr>
                        <a:t>MySQL</a:t>
                      </a:r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Roboto Italic" pitchFamily="2" charset="0"/>
                        <a:ea typeface="Roboto Italic" pitchFamily="2" charset="0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0.5929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0.5929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D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252534"/>
                  </a:ext>
                </a:extLst>
              </a:tr>
            </a:tbl>
          </a:graphicData>
        </a:graphic>
      </p:graphicFrame>
      <p:pic>
        <p:nvPicPr>
          <p:cNvPr id="60" name="Immagine 5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842" y="2157555"/>
            <a:ext cx="5626858" cy="3525641"/>
          </a:xfrm>
          <a:prstGeom prst="rect">
            <a:avLst/>
          </a:prstGeom>
        </p:spPr>
      </p:pic>
      <p:sp>
        <p:nvSpPr>
          <p:cNvPr id="61" name="Oval 31"/>
          <p:cNvSpPr>
            <a:spLocks noChangeAspect="1"/>
          </p:cNvSpPr>
          <p:nvPr/>
        </p:nvSpPr>
        <p:spPr>
          <a:xfrm>
            <a:off x="544497" y="2290959"/>
            <a:ext cx="720000" cy="720000"/>
          </a:xfrm>
          <a:prstGeom prst="ellipse">
            <a:avLst/>
          </a:prstGeom>
          <a:solidFill>
            <a:srgbClr val="B6D7A8"/>
          </a:solidFill>
          <a:ln w="12700"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62" name="Oval 31"/>
          <p:cNvSpPr>
            <a:spLocks noChangeAspect="1"/>
          </p:cNvSpPr>
          <p:nvPr/>
        </p:nvSpPr>
        <p:spPr>
          <a:xfrm>
            <a:off x="544497" y="3916590"/>
            <a:ext cx="720000" cy="720000"/>
          </a:xfrm>
          <a:prstGeom prst="ellipse">
            <a:avLst/>
          </a:prstGeom>
          <a:solidFill>
            <a:srgbClr val="B6D7A8"/>
          </a:solidFill>
          <a:ln w="12700"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63" name="Oval 31"/>
          <p:cNvSpPr>
            <a:spLocks noChangeAspect="1"/>
          </p:cNvSpPr>
          <p:nvPr/>
        </p:nvSpPr>
        <p:spPr>
          <a:xfrm>
            <a:off x="544497" y="5525214"/>
            <a:ext cx="720000" cy="720000"/>
          </a:xfrm>
          <a:prstGeom prst="ellipse">
            <a:avLst/>
          </a:prstGeom>
          <a:solidFill>
            <a:srgbClr val="B6D7A8"/>
          </a:solidFill>
          <a:ln w="12700"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493697" y="2438283"/>
            <a:ext cx="8098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CPU: 0.5</a:t>
            </a:r>
          </a:p>
          <a:p>
            <a:pPr algn="ctr"/>
            <a:r>
              <a:rPr lang="it-IT" sz="105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Tempo: 0.5</a:t>
            </a:r>
          </a:p>
        </p:txBody>
      </p:sp>
      <p:sp>
        <p:nvSpPr>
          <p:cNvPr id="64" name="CasellaDiTesto 63"/>
          <p:cNvSpPr txBox="1"/>
          <p:nvPr/>
        </p:nvSpPr>
        <p:spPr>
          <a:xfrm>
            <a:off x="584503" y="4068841"/>
            <a:ext cx="6799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CPU: 0</a:t>
            </a:r>
          </a:p>
          <a:p>
            <a:pPr algn="ctr"/>
            <a:r>
              <a:rPr lang="it-IT" sz="105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Tempo: 1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584503" y="5677465"/>
            <a:ext cx="6799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CPU: 1</a:t>
            </a:r>
          </a:p>
          <a:p>
            <a:pPr algn="ctr"/>
            <a:r>
              <a:rPr lang="it-IT" sz="105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Tempo: 0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8102600" y="2138559"/>
            <a:ext cx="1473200" cy="322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/>
          <p:cNvSpPr/>
          <p:nvPr/>
        </p:nvSpPr>
        <p:spPr>
          <a:xfrm>
            <a:off x="898615" y="1242640"/>
            <a:ext cx="4148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Ranking basato su media pesata dei tempi di esecuzione e utilizzo CPU (dati normalizzati)</a:t>
            </a:r>
          </a:p>
        </p:txBody>
      </p:sp>
      <p:grpSp>
        <p:nvGrpSpPr>
          <p:cNvPr id="67" name="Gruppo 66"/>
          <p:cNvGrpSpPr/>
          <p:nvPr/>
        </p:nvGrpSpPr>
        <p:grpSpPr>
          <a:xfrm>
            <a:off x="580376" y="1407114"/>
            <a:ext cx="276058" cy="255826"/>
            <a:chOff x="5680871" y="5620118"/>
            <a:chExt cx="392108" cy="343793"/>
          </a:xfrm>
        </p:grpSpPr>
        <p:sp>
          <p:nvSpPr>
            <p:cNvPr id="68" name="Freeform 13"/>
            <p:cNvSpPr>
              <a:spLocks noChangeAspect="1" noChangeArrowheads="1"/>
            </p:cNvSpPr>
            <p:nvPr/>
          </p:nvSpPr>
          <p:spPr bwMode="auto">
            <a:xfrm>
              <a:off x="5680871" y="5620118"/>
              <a:ext cx="211929" cy="343793"/>
            </a:xfrm>
            <a:custGeom>
              <a:avLst/>
              <a:gdLst>
                <a:gd name="T0" fmla="*/ 0 w 199"/>
                <a:gd name="T1" fmla="*/ 280 h 322"/>
                <a:gd name="T2" fmla="*/ 122 w 199"/>
                <a:gd name="T3" fmla="*/ 158 h 322"/>
                <a:gd name="T4" fmla="*/ 0 w 199"/>
                <a:gd name="T5" fmla="*/ 36 h 322"/>
                <a:gd name="T6" fmla="*/ 36 w 199"/>
                <a:gd name="T7" fmla="*/ 0 h 322"/>
                <a:gd name="T8" fmla="*/ 198 w 199"/>
                <a:gd name="T9" fmla="*/ 158 h 322"/>
                <a:gd name="T10" fmla="*/ 36 w 199"/>
                <a:gd name="T11" fmla="*/ 321 h 322"/>
                <a:gd name="T12" fmla="*/ 0 w 199"/>
                <a:gd name="T13" fmla="*/ 28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322">
                  <a:moveTo>
                    <a:pt x="0" y="280"/>
                  </a:moveTo>
                  <a:lnTo>
                    <a:pt x="122" y="158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198" y="158"/>
                  </a:lnTo>
                  <a:lnTo>
                    <a:pt x="36" y="321"/>
                  </a:lnTo>
                  <a:lnTo>
                    <a:pt x="0" y="280"/>
                  </a:lnTo>
                </a:path>
              </a:pathLst>
            </a:custGeom>
            <a:solidFill>
              <a:srgbClr val="B6D7A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13"/>
            <p:cNvSpPr>
              <a:spLocks noChangeAspect="1" noChangeArrowheads="1"/>
            </p:cNvSpPr>
            <p:nvPr/>
          </p:nvSpPr>
          <p:spPr bwMode="auto">
            <a:xfrm>
              <a:off x="5861050" y="5620118"/>
              <a:ext cx="211929" cy="343793"/>
            </a:xfrm>
            <a:custGeom>
              <a:avLst/>
              <a:gdLst>
                <a:gd name="T0" fmla="*/ 0 w 199"/>
                <a:gd name="T1" fmla="*/ 280 h 322"/>
                <a:gd name="T2" fmla="*/ 122 w 199"/>
                <a:gd name="T3" fmla="*/ 158 h 322"/>
                <a:gd name="T4" fmla="*/ 0 w 199"/>
                <a:gd name="T5" fmla="*/ 36 h 322"/>
                <a:gd name="T6" fmla="*/ 36 w 199"/>
                <a:gd name="T7" fmla="*/ 0 h 322"/>
                <a:gd name="T8" fmla="*/ 198 w 199"/>
                <a:gd name="T9" fmla="*/ 158 h 322"/>
                <a:gd name="T10" fmla="*/ 36 w 199"/>
                <a:gd name="T11" fmla="*/ 321 h 322"/>
                <a:gd name="T12" fmla="*/ 0 w 199"/>
                <a:gd name="T13" fmla="*/ 28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322">
                  <a:moveTo>
                    <a:pt x="0" y="280"/>
                  </a:moveTo>
                  <a:lnTo>
                    <a:pt x="122" y="158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198" y="158"/>
                  </a:lnTo>
                  <a:lnTo>
                    <a:pt x="36" y="321"/>
                  </a:lnTo>
                  <a:lnTo>
                    <a:pt x="0" y="280"/>
                  </a:lnTo>
                </a:path>
              </a:pathLst>
            </a:custGeom>
            <a:solidFill>
              <a:srgbClr val="B6D7A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Rettangolo 69"/>
          <p:cNvSpPr/>
          <p:nvPr/>
        </p:nvSpPr>
        <p:spPr>
          <a:xfrm>
            <a:off x="6698288" y="1365750"/>
            <a:ext cx="4148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2">
                    <a:lumMod val="25000"/>
                  </a:schemeClr>
                </a:solidFill>
                <a:latin typeface="Roboto Light" pitchFamily="2" charset="0"/>
                <a:ea typeface="Roboto Light" pitchFamily="2" charset="0"/>
              </a:rPr>
              <a:t>Ranking basato su popolarità</a:t>
            </a:r>
          </a:p>
        </p:txBody>
      </p:sp>
      <p:grpSp>
        <p:nvGrpSpPr>
          <p:cNvPr id="71" name="Gruppo 70"/>
          <p:cNvGrpSpPr/>
          <p:nvPr/>
        </p:nvGrpSpPr>
        <p:grpSpPr>
          <a:xfrm>
            <a:off x="6295376" y="1407114"/>
            <a:ext cx="276058" cy="255826"/>
            <a:chOff x="5680871" y="5620118"/>
            <a:chExt cx="392108" cy="343793"/>
          </a:xfrm>
        </p:grpSpPr>
        <p:sp>
          <p:nvSpPr>
            <p:cNvPr id="72" name="Freeform 13"/>
            <p:cNvSpPr>
              <a:spLocks noChangeAspect="1" noChangeArrowheads="1"/>
            </p:cNvSpPr>
            <p:nvPr/>
          </p:nvSpPr>
          <p:spPr bwMode="auto">
            <a:xfrm>
              <a:off x="5680871" y="5620118"/>
              <a:ext cx="211929" cy="343793"/>
            </a:xfrm>
            <a:custGeom>
              <a:avLst/>
              <a:gdLst>
                <a:gd name="T0" fmla="*/ 0 w 199"/>
                <a:gd name="T1" fmla="*/ 280 h 322"/>
                <a:gd name="T2" fmla="*/ 122 w 199"/>
                <a:gd name="T3" fmla="*/ 158 h 322"/>
                <a:gd name="T4" fmla="*/ 0 w 199"/>
                <a:gd name="T5" fmla="*/ 36 h 322"/>
                <a:gd name="T6" fmla="*/ 36 w 199"/>
                <a:gd name="T7" fmla="*/ 0 h 322"/>
                <a:gd name="T8" fmla="*/ 198 w 199"/>
                <a:gd name="T9" fmla="*/ 158 h 322"/>
                <a:gd name="T10" fmla="*/ 36 w 199"/>
                <a:gd name="T11" fmla="*/ 321 h 322"/>
                <a:gd name="T12" fmla="*/ 0 w 199"/>
                <a:gd name="T13" fmla="*/ 28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322">
                  <a:moveTo>
                    <a:pt x="0" y="280"/>
                  </a:moveTo>
                  <a:lnTo>
                    <a:pt x="122" y="158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198" y="158"/>
                  </a:lnTo>
                  <a:lnTo>
                    <a:pt x="36" y="321"/>
                  </a:lnTo>
                  <a:lnTo>
                    <a:pt x="0" y="280"/>
                  </a:lnTo>
                </a:path>
              </a:pathLst>
            </a:custGeom>
            <a:solidFill>
              <a:srgbClr val="B6D7A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13"/>
            <p:cNvSpPr>
              <a:spLocks noChangeAspect="1" noChangeArrowheads="1"/>
            </p:cNvSpPr>
            <p:nvPr/>
          </p:nvSpPr>
          <p:spPr bwMode="auto">
            <a:xfrm>
              <a:off x="5861050" y="5620118"/>
              <a:ext cx="211929" cy="343793"/>
            </a:xfrm>
            <a:custGeom>
              <a:avLst/>
              <a:gdLst>
                <a:gd name="T0" fmla="*/ 0 w 199"/>
                <a:gd name="T1" fmla="*/ 280 h 322"/>
                <a:gd name="T2" fmla="*/ 122 w 199"/>
                <a:gd name="T3" fmla="*/ 158 h 322"/>
                <a:gd name="T4" fmla="*/ 0 w 199"/>
                <a:gd name="T5" fmla="*/ 36 h 322"/>
                <a:gd name="T6" fmla="*/ 36 w 199"/>
                <a:gd name="T7" fmla="*/ 0 h 322"/>
                <a:gd name="T8" fmla="*/ 198 w 199"/>
                <a:gd name="T9" fmla="*/ 158 h 322"/>
                <a:gd name="T10" fmla="*/ 36 w 199"/>
                <a:gd name="T11" fmla="*/ 321 h 322"/>
                <a:gd name="T12" fmla="*/ 0 w 199"/>
                <a:gd name="T13" fmla="*/ 28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322">
                  <a:moveTo>
                    <a:pt x="0" y="280"/>
                  </a:moveTo>
                  <a:lnTo>
                    <a:pt x="122" y="158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198" y="158"/>
                  </a:lnTo>
                  <a:lnTo>
                    <a:pt x="36" y="321"/>
                  </a:lnTo>
                  <a:lnTo>
                    <a:pt x="0" y="280"/>
                  </a:lnTo>
                </a:path>
              </a:pathLst>
            </a:custGeom>
            <a:solidFill>
              <a:srgbClr val="B6D7A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3CB6-ED15-4254-BAA2-8F37C6F9823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855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4D7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4D7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D7A8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6D7A8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4D79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4D79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D7A8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6D7A8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4D79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4D79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D7A8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6D7A8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1948</TotalTime>
  <Words>848</Words>
  <Application>Microsoft Office PowerPoint</Application>
  <PresentationFormat>Widescreen</PresentationFormat>
  <Paragraphs>340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6" baseType="lpstr">
      <vt:lpstr>Roboto Light Italic</vt:lpstr>
      <vt:lpstr>Roboto Italic</vt:lpstr>
      <vt:lpstr>Roboto Thin</vt:lpstr>
      <vt:lpstr>Calibri Light</vt:lpstr>
      <vt:lpstr>Corbel</vt:lpstr>
      <vt:lpstr>Roboto</vt:lpstr>
      <vt:lpstr>Roboto Cn</vt:lpstr>
      <vt:lpstr>Roboto Condensed</vt:lpstr>
      <vt:lpstr>ＭＳ Ｐゴシック</vt:lpstr>
      <vt:lpstr>Roboto Bold</vt:lpstr>
      <vt:lpstr>Arial</vt:lpstr>
      <vt:lpstr>Roboto Light</vt:lpstr>
      <vt:lpstr>Courier New</vt:lpstr>
      <vt:lpstr>Calibri</vt:lpstr>
      <vt:lpstr>Times New Roman</vt:lpstr>
      <vt:lpstr>Tema di Office</vt:lpstr>
      <vt:lpstr>Studio comparativo sulle performance di MS SQL Server, PostgreSQL,  Oracle XE e MySQL</vt:lpstr>
      <vt:lpstr>Presentazione standard di PowerPoint</vt:lpstr>
      <vt:lpstr>DBMS oggetto d’analisi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Comparazione SQL Server, MySQL, PostgreSQL, Oracle XE</dc:title>
  <dc:creator>Stefano Crotti</dc:creator>
  <cp:lastModifiedBy>Valentina Costi</cp:lastModifiedBy>
  <cp:revision>128</cp:revision>
  <dcterms:created xsi:type="dcterms:W3CDTF">2016-08-22T21:27:24Z</dcterms:created>
  <dcterms:modified xsi:type="dcterms:W3CDTF">2016-10-16T17:43:13Z</dcterms:modified>
</cp:coreProperties>
</file>