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889" r:id="rId2"/>
  </p:sldMasterIdLst>
  <p:notesMasterIdLst>
    <p:notesMasterId r:id="rId15"/>
  </p:notesMasterIdLst>
  <p:sldIdLst>
    <p:sldId id="256" r:id="rId3"/>
    <p:sldId id="257" r:id="rId4"/>
    <p:sldId id="258" r:id="rId5"/>
    <p:sldId id="259" r:id="rId6"/>
    <p:sldId id="260" r:id="rId7"/>
    <p:sldId id="261" r:id="rId8"/>
    <p:sldId id="263" r:id="rId9"/>
    <p:sldId id="262" r:id="rId10"/>
    <p:sldId id="264" r:id="rId11"/>
    <p:sldId id="266" r:id="rId12"/>
    <p:sldId id="265" r:id="rId13"/>
    <p:sldId id="267"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my" initials="TD" lastIdx="1" clrIdx="0">
    <p:extLst>
      <p:ext uri="{19B8F6BF-5375-455C-9EA6-DF929625EA0E}">
        <p15:presenceInfo xmlns:p15="http://schemas.microsoft.com/office/powerpoint/2012/main" userId="tomm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7EC79-1735-4C3F-B4E2-62178798EE1D}" type="datetimeFigureOut">
              <a:rPr lang="it-IT" smtClean="0"/>
              <a:t>17/10/2016</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9869FF-0345-431E-9A0D-50EF293D307A}" type="slidenum">
              <a:rPr lang="it-IT" smtClean="0"/>
              <a:t>‹N›</a:t>
            </a:fld>
            <a:endParaRPr lang="it-IT"/>
          </a:p>
        </p:txBody>
      </p:sp>
    </p:spTree>
    <p:extLst>
      <p:ext uri="{BB962C8B-B14F-4D97-AF65-F5344CB8AC3E}">
        <p14:creationId xmlns:p14="http://schemas.microsoft.com/office/powerpoint/2010/main" val="1212203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310D9A5-8ABA-4B23-9F42-6D1C8AF0C76E}" type="datetime1">
              <a:rPr lang="it-IT" smtClean="0"/>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32C43DF-AE5D-457C-AD51-DD0178BD880E}" type="slidenum">
              <a:rPr lang="it-IT" smtClean="0"/>
              <a:t>‹N›</a:t>
            </a:fld>
            <a:endParaRPr lang="it-IT"/>
          </a:p>
        </p:txBody>
      </p:sp>
    </p:spTree>
    <p:extLst>
      <p:ext uri="{BB962C8B-B14F-4D97-AF65-F5344CB8AC3E}">
        <p14:creationId xmlns:p14="http://schemas.microsoft.com/office/powerpoint/2010/main" val="2784957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9D53910-0858-4292-B0A5-270A1F7DEA69}" type="datetime1">
              <a:rPr lang="it-IT" smtClean="0"/>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32C43DF-AE5D-457C-AD51-DD0178BD880E}" type="slidenum">
              <a:rPr lang="it-IT" smtClean="0"/>
              <a:t>‹N›</a:t>
            </a:fld>
            <a:endParaRPr lang="it-IT"/>
          </a:p>
        </p:txBody>
      </p:sp>
    </p:spTree>
    <p:extLst>
      <p:ext uri="{BB962C8B-B14F-4D97-AF65-F5344CB8AC3E}">
        <p14:creationId xmlns:p14="http://schemas.microsoft.com/office/powerpoint/2010/main" val="3298677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63D1CE7-08B6-477F-A809-E26D16AD0955}" type="datetime1">
              <a:rPr lang="it-IT" smtClean="0"/>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32C43DF-AE5D-457C-AD51-DD0178BD880E}" type="slidenum">
              <a:rPr lang="it-IT" smtClean="0"/>
              <a:t>‹N›</a:t>
            </a:fld>
            <a:endParaRPr lang="it-IT"/>
          </a:p>
        </p:txBody>
      </p:sp>
    </p:spTree>
    <p:extLst>
      <p:ext uri="{BB962C8B-B14F-4D97-AF65-F5344CB8AC3E}">
        <p14:creationId xmlns:p14="http://schemas.microsoft.com/office/powerpoint/2010/main" val="3363275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it-IT"/>
              <a:t>Fare clic per modificare lo stile del titolo</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DC944163-FF81-4845-9773-C4A4FB18DC90}" type="datetime1">
              <a:rPr lang="it-IT" smtClean="0"/>
              <a:t>17/10/2016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96FFFB8-DAE5-4A1F-8684-5115A804F9CA}" type="slidenum">
              <a:rPr lang="it-IT" smtClean="0"/>
              <a:t>‹N›</a:t>
            </a:fld>
            <a:endParaRPr lang="it-IT"/>
          </a:p>
        </p:txBody>
      </p:sp>
    </p:spTree>
    <p:extLst>
      <p:ext uri="{BB962C8B-B14F-4D97-AF65-F5344CB8AC3E}">
        <p14:creationId xmlns:p14="http://schemas.microsoft.com/office/powerpoint/2010/main" val="3357229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04222CB-9CEC-491B-911D-A19BDD1D9308}" type="datetime1">
              <a:rPr lang="it-IT" smtClean="0"/>
              <a:t>17/10/2016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6FFFB8-DAE5-4A1F-8684-5115A804F9CA}" type="slidenum">
              <a:rPr lang="it-IT" smtClean="0"/>
              <a:t>‹N›</a:t>
            </a:fld>
            <a:endParaRPr lang="it-IT"/>
          </a:p>
        </p:txBody>
      </p:sp>
    </p:spTree>
    <p:extLst>
      <p:ext uri="{BB962C8B-B14F-4D97-AF65-F5344CB8AC3E}">
        <p14:creationId xmlns:p14="http://schemas.microsoft.com/office/powerpoint/2010/main" val="1161547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it-IT"/>
              <a:t>Fare clic per modificare lo stile del titolo</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E978B92-7EA0-43A0-B022-32DA080D1986}" type="datetime1">
              <a:rPr lang="it-IT" smtClean="0"/>
              <a:t>17/10/2016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6FFFB8-DAE5-4A1F-8684-5115A804F9CA}" type="slidenum">
              <a:rPr lang="it-IT" smtClean="0"/>
              <a:t>‹N›</a:t>
            </a:fld>
            <a:endParaRPr lang="it-IT"/>
          </a:p>
        </p:txBody>
      </p:sp>
    </p:spTree>
    <p:extLst>
      <p:ext uri="{BB962C8B-B14F-4D97-AF65-F5344CB8AC3E}">
        <p14:creationId xmlns:p14="http://schemas.microsoft.com/office/powerpoint/2010/main" val="8138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7BB60F9-2040-4856-B396-1626D5FD15AB}" type="datetime1">
              <a:rPr lang="it-IT" smtClean="0"/>
              <a:t>17/10/2016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96FFFB8-DAE5-4A1F-8684-5115A804F9CA}" type="slidenum">
              <a:rPr lang="it-IT" smtClean="0"/>
              <a:t>‹N›</a:t>
            </a:fld>
            <a:endParaRPr lang="it-IT"/>
          </a:p>
        </p:txBody>
      </p:sp>
    </p:spTree>
    <p:extLst>
      <p:ext uri="{BB962C8B-B14F-4D97-AF65-F5344CB8AC3E}">
        <p14:creationId xmlns:p14="http://schemas.microsoft.com/office/powerpoint/2010/main" val="1508574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20000" y="2505075"/>
            <a:ext cx="5025216"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a:t>Modifica gli stili del testo dello schema</a:t>
            </a:r>
          </a:p>
        </p:txBody>
      </p:sp>
      <p:sp>
        <p:nvSpPr>
          <p:cNvPr id="6" name="Content Placeholder 5"/>
          <p:cNvSpPr>
            <a:spLocks noGrp="1"/>
          </p:cNvSpPr>
          <p:nvPr>
            <p:ph sz="quarter" idx="4"/>
          </p:nvPr>
        </p:nvSpPr>
        <p:spPr>
          <a:xfrm>
            <a:off x="6319840" y="2505075"/>
            <a:ext cx="503554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436B68E-6199-4C34-B794-C8A271556F34}" type="datetime1">
              <a:rPr lang="it-IT" smtClean="0"/>
              <a:t>17/10/2016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96FFFB8-DAE5-4A1F-8684-5115A804F9CA}" type="slidenum">
              <a:rPr lang="it-IT" smtClean="0"/>
              <a:t>‹N›</a:t>
            </a:fld>
            <a:endParaRPr lang="it-IT"/>
          </a:p>
        </p:txBody>
      </p:sp>
    </p:spTree>
    <p:extLst>
      <p:ext uri="{BB962C8B-B14F-4D97-AF65-F5344CB8AC3E}">
        <p14:creationId xmlns:p14="http://schemas.microsoft.com/office/powerpoint/2010/main" val="1776794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FD4BDE5A-42A5-44BF-BCEF-D0B0E10C124D}" type="datetime1">
              <a:rPr lang="it-IT" smtClean="0"/>
              <a:t>17/10/2016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96FFFB8-DAE5-4A1F-8684-5115A804F9CA}" type="slidenum">
              <a:rPr lang="it-IT" smtClean="0"/>
              <a:t>‹N›</a:t>
            </a:fld>
            <a:endParaRPr lang="it-IT"/>
          </a:p>
        </p:txBody>
      </p:sp>
    </p:spTree>
    <p:extLst>
      <p:ext uri="{BB962C8B-B14F-4D97-AF65-F5344CB8AC3E}">
        <p14:creationId xmlns:p14="http://schemas.microsoft.com/office/powerpoint/2010/main" val="7528363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7F88C-616C-4D1E-AC08-81CF51D1BE4F}" type="datetime1">
              <a:rPr lang="it-IT" smtClean="0"/>
              <a:t>17/10/2016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96FFFB8-DAE5-4A1F-8684-5115A804F9CA}" type="slidenum">
              <a:rPr lang="it-IT" smtClean="0"/>
              <a:t>‹N›</a:t>
            </a:fld>
            <a:endParaRPr lang="it-IT"/>
          </a:p>
        </p:txBody>
      </p:sp>
      <p:sp>
        <p:nvSpPr>
          <p:cNvPr id="5" name="CasellaDiTesto 4"/>
          <p:cNvSpPr txBox="1"/>
          <p:nvPr userDrawn="1"/>
        </p:nvSpPr>
        <p:spPr>
          <a:xfrm>
            <a:off x="378823" y="248194"/>
            <a:ext cx="11090366" cy="6709529"/>
          </a:xfrm>
          <a:prstGeom prst="rect">
            <a:avLst/>
          </a:prstGeom>
          <a:noFill/>
        </p:spPr>
        <p:txBody>
          <a:bodyPr wrap="square" rtlCol="0">
            <a:spAutoFit/>
          </a:bodyPr>
          <a:lstStyle/>
          <a:p>
            <a:pPr algn="ctr"/>
            <a:r>
              <a:rPr lang="it-IT" sz="3200" kern="1200" dirty="0">
                <a:solidFill>
                  <a:schemeClr val="tx1"/>
                </a:solidFill>
                <a:effectLst/>
                <a:latin typeface="+mn-lt"/>
                <a:ea typeface="+mn-ea"/>
                <a:cs typeface="+mn-cs"/>
              </a:rPr>
              <a:t>Università degli Studi di Modena e</a:t>
            </a:r>
          </a:p>
          <a:p>
            <a:pPr algn="ctr"/>
            <a:r>
              <a:rPr lang="it-IT" sz="3200" kern="1200" dirty="0">
                <a:solidFill>
                  <a:schemeClr val="tx1"/>
                </a:solidFill>
                <a:effectLst/>
                <a:latin typeface="+mn-lt"/>
                <a:ea typeface="+mn-ea"/>
                <a:cs typeface="+mn-cs"/>
              </a:rPr>
              <a:t>Reggio Emilia</a:t>
            </a:r>
          </a:p>
          <a:p>
            <a:r>
              <a:rPr lang="it-IT" sz="1800" kern="1200" dirty="0">
                <a:solidFill>
                  <a:schemeClr val="tx1"/>
                </a:solidFill>
                <a:effectLst/>
                <a:latin typeface="+mn-lt"/>
                <a:ea typeface="+mn-ea"/>
                <a:cs typeface="+mn-cs"/>
              </a:rPr>
              <a:t>_______________________________________________________________________________________________</a:t>
            </a:r>
          </a:p>
          <a:p>
            <a:r>
              <a:rPr lang="it-IT" sz="1800" kern="1200" dirty="0">
                <a:solidFill>
                  <a:schemeClr val="tx1"/>
                </a:solidFill>
                <a:effectLst/>
                <a:latin typeface="+mn-lt"/>
                <a:ea typeface="+mn-ea"/>
                <a:cs typeface="+mn-cs"/>
              </a:rPr>
              <a:t> </a:t>
            </a:r>
          </a:p>
          <a:p>
            <a:pPr algn="ctr"/>
            <a:r>
              <a:rPr lang="it-IT" sz="2400" kern="1200" dirty="0">
                <a:solidFill>
                  <a:schemeClr val="tx1"/>
                </a:solidFill>
                <a:effectLst/>
                <a:latin typeface="+mn-lt"/>
                <a:ea typeface="+mn-ea"/>
                <a:cs typeface="+mn-cs"/>
              </a:rPr>
              <a:t>Dipartimento di Ingegneria “Enzo Ferrari”</a:t>
            </a:r>
          </a:p>
          <a:p>
            <a:r>
              <a:rPr lang="it-IT" sz="1800" kern="1200" dirty="0">
                <a:solidFill>
                  <a:schemeClr val="tx1"/>
                </a:solidFill>
                <a:effectLst/>
                <a:latin typeface="+mn-lt"/>
                <a:ea typeface="+mn-ea"/>
                <a:cs typeface="+mn-cs"/>
              </a:rPr>
              <a:t> </a:t>
            </a:r>
          </a:p>
          <a:p>
            <a:pPr algn="ctr"/>
            <a:r>
              <a:rPr lang="it-IT" sz="2400" kern="1200" dirty="0">
                <a:solidFill>
                  <a:schemeClr val="tx1"/>
                </a:solidFill>
                <a:effectLst/>
                <a:latin typeface="+mn-lt"/>
                <a:ea typeface="+mn-ea"/>
                <a:cs typeface="+mn-cs"/>
              </a:rPr>
              <a:t>Corso di Laurea in Ingegneria Informatica</a:t>
            </a:r>
          </a:p>
          <a:p>
            <a:r>
              <a:rPr lang="it-IT" sz="1800" kern="1200" dirty="0">
                <a:solidFill>
                  <a:schemeClr val="tx1"/>
                </a:solidFill>
                <a:effectLst/>
                <a:latin typeface="+mn-lt"/>
                <a:ea typeface="+mn-ea"/>
                <a:cs typeface="+mn-cs"/>
              </a:rPr>
              <a:t> </a:t>
            </a:r>
          </a:p>
          <a:p>
            <a:r>
              <a:rPr lang="it-IT" sz="1800" kern="1200" dirty="0">
                <a:solidFill>
                  <a:schemeClr val="tx1"/>
                </a:solidFill>
                <a:effectLst/>
                <a:latin typeface="+mn-lt"/>
                <a:ea typeface="+mn-ea"/>
                <a:cs typeface="+mn-cs"/>
              </a:rPr>
              <a:t> </a:t>
            </a:r>
          </a:p>
          <a:p>
            <a:pPr algn="ctr"/>
            <a:r>
              <a:rPr lang="it-IT" sz="1800" kern="1200" dirty="0">
                <a:solidFill>
                  <a:schemeClr val="tx1"/>
                </a:solidFill>
                <a:effectLst/>
                <a:latin typeface="+mn-lt"/>
                <a:ea typeface="+mn-ea"/>
                <a:cs typeface="+mn-cs"/>
              </a:rPr>
              <a:t>Titolo</a:t>
            </a:r>
          </a:p>
          <a:p>
            <a:r>
              <a:rPr lang="it-IT" sz="1800" kern="1200" dirty="0">
                <a:solidFill>
                  <a:schemeClr val="tx1"/>
                </a:solidFill>
                <a:effectLst/>
                <a:latin typeface="+mn-lt"/>
                <a:ea typeface="+mn-ea"/>
                <a:cs typeface="+mn-cs"/>
              </a:rPr>
              <a:t> </a:t>
            </a:r>
          </a:p>
          <a:p>
            <a:r>
              <a:rPr lang="it-IT" sz="1800" kern="1200" dirty="0">
                <a:solidFill>
                  <a:schemeClr val="tx1"/>
                </a:solidFill>
                <a:effectLst/>
                <a:latin typeface="+mn-lt"/>
                <a:ea typeface="+mn-ea"/>
                <a:cs typeface="+mn-cs"/>
              </a:rPr>
              <a:t> </a:t>
            </a:r>
          </a:p>
          <a:p>
            <a:r>
              <a:rPr lang="it-IT" sz="1800" kern="1200" dirty="0">
                <a:solidFill>
                  <a:schemeClr val="tx1"/>
                </a:solidFill>
                <a:effectLst/>
                <a:latin typeface="+mn-lt"/>
                <a:ea typeface="+mn-ea"/>
                <a:cs typeface="+mn-cs"/>
              </a:rPr>
              <a:t> </a:t>
            </a:r>
          </a:p>
          <a:p>
            <a:r>
              <a:rPr lang="it-IT" sz="1800" kern="1200" dirty="0">
                <a:solidFill>
                  <a:schemeClr val="tx1"/>
                </a:solidFill>
                <a:effectLst/>
                <a:latin typeface="+mn-lt"/>
                <a:ea typeface="+mn-ea"/>
                <a:cs typeface="+mn-cs"/>
              </a:rPr>
              <a:t> </a:t>
            </a:r>
          </a:p>
          <a:p>
            <a:r>
              <a:rPr lang="it-IT" sz="2400" kern="1200" dirty="0">
                <a:solidFill>
                  <a:schemeClr val="tx1"/>
                </a:solidFill>
                <a:effectLst/>
                <a:latin typeface="+mn-lt"/>
                <a:ea typeface="+mn-ea"/>
                <a:cs typeface="+mn-cs"/>
              </a:rPr>
              <a:t>            </a:t>
            </a:r>
            <a:r>
              <a:rPr lang="it-IT" sz="2000" kern="1200" dirty="0">
                <a:solidFill>
                  <a:schemeClr val="tx1"/>
                </a:solidFill>
                <a:effectLst/>
                <a:latin typeface="+mn-lt"/>
                <a:ea typeface="+mn-ea"/>
                <a:cs typeface="+mn-cs"/>
              </a:rPr>
              <a:t>Relatore:</a:t>
            </a:r>
            <a:r>
              <a:rPr lang="it-IT" sz="2400" kern="1200" dirty="0">
                <a:solidFill>
                  <a:schemeClr val="tx1"/>
                </a:solidFill>
                <a:effectLst/>
                <a:latin typeface="+mn-lt"/>
                <a:ea typeface="+mn-ea"/>
                <a:cs typeface="+mn-cs"/>
              </a:rPr>
              <a:t>			</a:t>
            </a:r>
            <a:r>
              <a:rPr lang="it-IT" sz="2400" kern="1200" baseline="0" dirty="0">
                <a:solidFill>
                  <a:schemeClr val="tx1"/>
                </a:solidFill>
                <a:effectLst/>
                <a:latin typeface="+mn-lt"/>
                <a:ea typeface="+mn-ea"/>
                <a:cs typeface="+mn-cs"/>
              </a:rPr>
              <a:t>                                                                          </a:t>
            </a:r>
            <a:r>
              <a:rPr lang="it-IT" sz="2000" kern="1200" dirty="0">
                <a:solidFill>
                  <a:schemeClr val="tx1"/>
                </a:solidFill>
                <a:effectLst/>
                <a:latin typeface="+mn-lt"/>
                <a:ea typeface="+mn-ea"/>
                <a:cs typeface="+mn-cs"/>
              </a:rPr>
              <a:t>Candidato:</a:t>
            </a:r>
          </a:p>
          <a:p>
            <a:r>
              <a:rPr lang="it-IT" sz="2400" kern="1200" dirty="0">
                <a:solidFill>
                  <a:schemeClr val="tx1"/>
                </a:solidFill>
                <a:effectLst/>
                <a:latin typeface="+mn-lt"/>
                <a:ea typeface="+mn-ea"/>
                <a:cs typeface="+mn-cs"/>
              </a:rPr>
              <a:t>Prof. Sonia Bergamas</a:t>
            </a:r>
            <a:r>
              <a:rPr lang="it-IT" sz="2400" kern="1200" baseline="0" dirty="0">
                <a:solidFill>
                  <a:schemeClr val="tx1"/>
                </a:solidFill>
                <a:effectLst/>
                <a:latin typeface="+mn-lt"/>
                <a:ea typeface="+mn-ea"/>
                <a:cs typeface="+mn-cs"/>
              </a:rPr>
              <a:t>chi        </a:t>
            </a:r>
            <a:r>
              <a:rPr lang="it-IT" sz="2400" kern="1200" dirty="0">
                <a:solidFill>
                  <a:schemeClr val="tx1"/>
                </a:solidFill>
                <a:effectLst/>
                <a:latin typeface="+mn-lt"/>
                <a:ea typeface="+mn-ea"/>
                <a:cs typeface="+mn-cs"/>
              </a:rPr>
              <a:t>                                                                      Tommaso Davoli</a:t>
            </a:r>
          </a:p>
          <a:p>
            <a:r>
              <a:rPr lang="it-IT" sz="1800" kern="1200" dirty="0">
                <a:solidFill>
                  <a:schemeClr val="tx1"/>
                </a:solidFill>
                <a:effectLst/>
                <a:latin typeface="+mn-lt"/>
                <a:ea typeface="+mn-ea"/>
                <a:cs typeface="+mn-cs"/>
              </a:rPr>
              <a:t> </a:t>
            </a:r>
          </a:p>
          <a:p>
            <a:pPr algn="ctr"/>
            <a:r>
              <a:rPr lang="it-IT" sz="1800" kern="1200" dirty="0">
                <a:solidFill>
                  <a:schemeClr val="tx1"/>
                </a:solidFill>
                <a:effectLst/>
                <a:latin typeface="+mn-lt"/>
                <a:ea typeface="+mn-ea"/>
                <a:cs typeface="+mn-cs"/>
              </a:rPr>
              <a:t>Anno Accademico 2015/2016</a:t>
            </a:r>
          </a:p>
          <a:p>
            <a:r>
              <a:rPr lang="it-IT" sz="1800" kern="1200" dirty="0">
                <a:solidFill>
                  <a:schemeClr val="tx1"/>
                </a:solidFill>
                <a:effectLst/>
                <a:latin typeface="+mn-lt"/>
                <a:ea typeface="+mn-ea"/>
                <a:cs typeface="+mn-cs"/>
              </a:rPr>
              <a:t> </a:t>
            </a:r>
          </a:p>
          <a:p>
            <a:r>
              <a:rPr lang="it-IT" sz="1800" kern="1200" dirty="0">
                <a:solidFill>
                  <a:schemeClr val="tx1"/>
                </a:solidFill>
                <a:effectLst/>
                <a:latin typeface="+mn-lt"/>
                <a:ea typeface="+mn-ea"/>
                <a:cs typeface="+mn-cs"/>
              </a:rPr>
              <a:t> </a:t>
            </a:r>
          </a:p>
          <a:p>
            <a:endParaRPr lang="it-IT" dirty="0"/>
          </a:p>
        </p:txBody>
      </p:sp>
    </p:spTree>
    <p:extLst>
      <p:ext uri="{BB962C8B-B14F-4D97-AF65-F5344CB8AC3E}">
        <p14:creationId xmlns:p14="http://schemas.microsoft.com/office/powerpoint/2010/main" val="4989723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EB169C8B-6867-4578-A3B5-860D2CEF3FE5}" type="datetime1">
              <a:rPr lang="it-IT" smtClean="0"/>
              <a:t>17/10/2016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96FFFB8-DAE5-4A1F-8684-5115A804F9CA}" type="slidenum">
              <a:rPr lang="it-IT" smtClean="0"/>
              <a:t>‹N›</a:t>
            </a:fld>
            <a:endParaRPr lang="it-IT"/>
          </a:p>
        </p:txBody>
      </p:sp>
    </p:spTree>
    <p:extLst>
      <p:ext uri="{BB962C8B-B14F-4D97-AF65-F5344CB8AC3E}">
        <p14:creationId xmlns:p14="http://schemas.microsoft.com/office/powerpoint/2010/main" val="1156088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B3F9666-EF71-4B45-B46C-DF990120017A}" type="datetime1">
              <a:rPr lang="it-IT" smtClean="0"/>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32C43DF-AE5D-457C-AD51-DD0178BD880E}" type="slidenum">
              <a:rPr lang="it-IT" smtClean="0"/>
              <a:t>‹N›</a:t>
            </a:fld>
            <a:endParaRPr lang="it-IT"/>
          </a:p>
        </p:txBody>
      </p:sp>
    </p:spTree>
    <p:extLst>
      <p:ext uri="{BB962C8B-B14F-4D97-AF65-F5344CB8AC3E}">
        <p14:creationId xmlns:p14="http://schemas.microsoft.com/office/powerpoint/2010/main" val="4896637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3210AC3-C8EC-4393-90FC-E7186A3199A1}" type="datetime1">
              <a:rPr lang="it-IT" smtClean="0"/>
              <a:t>17/10/2016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96FFFB8-DAE5-4A1F-8684-5115A804F9CA}" type="slidenum">
              <a:rPr lang="it-IT" smtClean="0"/>
              <a:t>‹N›</a:t>
            </a:fld>
            <a:endParaRPr lang="it-IT"/>
          </a:p>
        </p:txBody>
      </p:sp>
    </p:spTree>
    <p:extLst>
      <p:ext uri="{BB962C8B-B14F-4D97-AF65-F5344CB8AC3E}">
        <p14:creationId xmlns:p14="http://schemas.microsoft.com/office/powerpoint/2010/main" val="3497305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8CA57BC8-81EF-43F7-8B3A-E1011CEF0B61}" type="datetime1">
              <a:rPr lang="it-IT" smtClean="0"/>
              <a:t>17/10/2016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32C43DF-AE5D-457C-AD51-DD0178BD880E}" type="slidenum">
              <a:rPr lang="it-IT" smtClean="0"/>
              <a:t>‹N›</a:t>
            </a:fld>
            <a:endParaRPr lang="it-IT"/>
          </a:p>
        </p:txBody>
      </p:sp>
    </p:spTree>
    <p:extLst>
      <p:ext uri="{BB962C8B-B14F-4D97-AF65-F5344CB8AC3E}">
        <p14:creationId xmlns:p14="http://schemas.microsoft.com/office/powerpoint/2010/main" val="1889959633"/>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8CA57BC8-81EF-43F7-8B3A-E1011CEF0B61}" type="datetime1">
              <a:rPr lang="it-IT" smtClean="0"/>
              <a:t>17/10/2016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32C43DF-AE5D-457C-AD51-DD0178BD880E}" type="slidenum">
              <a:rPr lang="it-IT" smtClean="0"/>
              <a:t>‹N›</a:t>
            </a:fld>
            <a:endParaRPr lang="it-IT"/>
          </a:p>
        </p:txBody>
      </p:sp>
    </p:spTree>
    <p:extLst>
      <p:ext uri="{BB962C8B-B14F-4D97-AF65-F5344CB8AC3E}">
        <p14:creationId xmlns:p14="http://schemas.microsoft.com/office/powerpoint/2010/main" val="3271132912"/>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it-IT"/>
              <a:t>Fare clic per modificare lo stile del titolo</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8CA57BC8-81EF-43F7-8B3A-E1011CEF0B61}" type="datetime1">
              <a:rPr lang="it-IT" smtClean="0"/>
              <a:t>17/10/2016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32C43DF-AE5D-457C-AD51-DD0178BD880E}" type="slidenum">
              <a:rPr lang="it-IT" smtClean="0"/>
              <a:t>‹N›</a:t>
            </a:fld>
            <a:endParaRPr lang="it-IT"/>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2833762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8CA57BC8-81EF-43F7-8B3A-E1011CEF0B61}" type="datetime1">
              <a:rPr lang="it-IT" smtClean="0"/>
              <a:t>17/10/2016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32C43DF-AE5D-457C-AD51-DD0178BD880E}" type="slidenum">
              <a:rPr lang="it-IT" smtClean="0"/>
              <a:t>‹N›</a:t>
            </a:fld>
            <a:endParaRPr lang="it-IT"/>
          </a:p>
        </p:txBody>
      </p:sp>
    </p:spTree>
    <p:extLst>
      <p:ext uri="{BB962C8B-B14F-4D97-AF65-F5344CB8AC3E}">
        <p14:creationId xmlns:p14="http://schemas.microsoft.com/office/powerpoint/2010/main" val="2768384347"/>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it-IT"/>
              <a:t>Fare clic per modificare lo stile del titolo</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a:t>Modifica gli stili del testo dello schema</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a:t>Modifica gli stili del testo dello schema</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8CA57BC8-81EF-43F7-8B3A-E1011CEF0B61}" type="datetime1">
              <a:rPr lang="it-IT" smtClean="0"/>
              <a:t>17/10/2016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32C43DF-AE5D-457C-AD51-DD0178BD880E}" type="slidenum">
              <a:rPr lang="it-IT" smtClean="0"/>
              <a:t>‹N›</a:t>
            </a:fld>
            <a:endParaRPr lang="it-IT"/>
          </a:p>
        </p:txBody>
      </p:sp>
    </p:spTree>
    <p:extLst>
      <p:ext uri="{BB962C8B-B14F-4D97-AF65-F5344CB8AC3E}">
        <p14:creationId xmlns:p14="http://schemas.microsoft.com/office/powerpoint/2010/main" val="1754646489"/>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it-IT"/>
              <a:t>Fare clic per modificare lo stile del titolo</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8CA57BC8-81EF-43F7-8B3A-E1011CEF0B61}" type="datetime1">
              <a:rPr lang="it-IT" smtClean="0"/>
              <a:t>17/10/2016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32C43DF-AE5D-457C-AD51-DD0178BD880E}" type="slidenum">
              <a:rPr lang="it-IT" smtClean="0"/>
              <a:t>‹N›</a:t>
            </a:fld>
            <a:endParaRPr lang="it-IT"/>
          </a:p>
        </p:txBody>
      </p:sp>
    </p:spTree>
    <p:extLst>
      <p:ext uri="{BB962C8B-B14F-4D97-AF65-F5344CB8AC3E}">
        <p14:creationId xmlns:p14="http://schemas.microsoft.com/office/powerpoint/2010/main" val="1557275226"/>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7C735A0-EEAF-4753-8E69-468AA83184D6}" type="datetime1">
              <a:rPr lang="it-IT" smtClean="0"/>
              <a:t>17/10/2016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6FFFB8-DAE5-4A1F-8684-5115A804F9CA}" type="slidenum">
              <a:rPr lang="it-IT" smtClean="0"/>
              <a:t>‹N›</a:t>
            </a:fld>
            <a:endParaRPr lang="it-IT"/>
          </a:p>
        </p:txBody>
      </p:sp>
    </p:spTree>
    <p:extLst>
      <p:ext uri="{BB962C8B-B14F-4D97-AF65-F5344CB8AC3E}">
        <p14:creationId xmlns:p14="http://schemas.microsoft.com/office/powerpoint/2010/main" val="1061124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1490A83-48DE-46AD-A6DF-0D92150B13B1}" type="datetime1">
              <a:rPr lang="it-IT" smtClean="0"/>
              <a:t>17/10/2016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6FFFB8-DAE5-4A1F-8684-5115A804F9CA}" type="slidenum">
              <a:rPr lang="it-IT" smtClean="0"/>
              <a:t>‹N›</a:t>
            </a:fld>
            <a:endParaRPr lang="it-IT"/>
          </a:p>
        </p:txBody>
      </p:sp>
    </p:spTree>
    <p:extLst>
      <p:ext uri="{BB962C8B-B14F-4D97-AF65-F5344CB8AC3E}">
        <p14:creationId xmlns:p14="http://schemas.microsoft.com/office/powerpoint/2010/main" val="2589248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DCEE989B-AADA-466D-B3FF-9FD3737571ED}" type="datetime1">
              <a:rPr lang="it-IT" smtClean="0"/>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32C43DF-AE5D-457C-AD51-DD0178BD880E}" type="slidenum">
              <a:rPr lang="it-IT" smtClean="0"/>
              <a:t>‹N›</a:t>
            </a:fld>
            <a:endParaRPr lang="it-IT"/>
          </a:p>
        </p:txBody>
      </p:sp>
    </p:spTree>
    <p:extLst>
      <p:ext uri="{BB962C8B-B14F-4D97-AF65-F5344CB8AC3E}">
        <p14:creationId xmlns:p14="http://schemas.microsoft.com/office/powerpoint/2010/main" val="172893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B2AB88D9-306F-4234-BFC2-59E9C208EC82}" type="datetime1">
              <a:rPr lang="it-IT" smtClean="0"/>
              <a:t>17/10/2016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32C43DF-AE5D-457C-AD51-DD0178BD880E}" type="slidenum">
              <a:rPr lang="it-IT" smtClean="0"/>
              <a:t>‹N›</a:t>
            </a:fld>
            <a:endParaRPr lang="it-IT"/>
          </a:p>
        </p:txBody>
      </p:sp>
    </p:spTree>
    <p:extLst>
      <p:ext uri="{BB962C8B-B14F-4D97-AF65-F5344CB8AC3E}">
        <p14:creationId xmlns:p14="http://schemas.microsoft.com/office/powerpoint/2010/main" val="4036694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EBA839CE-E09C-49CE-9DA5-8E3AD6764C86}" type="datetime1">
              <a:rPr lang="it-IT" smtClean="0"/>
              <a:t>17/10/2016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32C43DF-AE5D-457C-AD51-DD0178BD880E}" type="slidenum">
              <a:rPr lang="it-IT" smtClean="0"/>
              <a:t>‹N›</a:t>
            </a:fld>
            <a:endParaRPr lang="it-IT"/>
          </a:p>
        </p:txBody>
      </p:sp>
    </p:spTree>
    <p:extLst>
      <p:ext uri="{BB962C8B-B14F-4D97-AF65-F5344CB8AC3E}">
        <p14:creationId xmlns:p14="http://schemas.microsoft.com/office/powerpoint/2010/main" val="94551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B620162-30E3-4D7B-8AAB-7565DACBBD28}" type="datetime1">
              <a:rPr lang="it-IT" smtClean="0"/>
              <a:t>17/10/2016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32C43DF-AE5D-457C-AD51-DD0178BD880E}" type="slidenum">
              <a:rPr lang="it-IT" smtClean="0"/>
              <a:t>‹N›</a:t>
            </a:fld>
            <a:endParaRPr lang="it-IT"/>
          </a:p>
        </p:txBody>
      </p:sp>
    </p:spTree>
    <p:extLst>
      <p:ext uri="{BB962C8B-B14F-4D97-AF65-F5344CB8AC3E}">
        <p14:creationId xmlns:p14="http://schemas.microsoft.com/office/powerpoint/2010/main" val="2697333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3A20501-7055-42DC-B7B7-B7844F6E088B}" type="datetime1">
              <a:rPr lang="it-IT" smtClean="0"/>
              <a:t>17/10/2016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32C43DF-AE5D-457C-AD51-DD0178BD880E}" type="slidenum">
              <a:rPr lang="it-IT" smtClean="0"/>
              <a:t>‹N›</a:t>
            </a:fld>
            <a:endParaRPr lang="it-IT"/>
          </a:p>
        </p:txBody>
      </p:sp>
    </p:spTree>
    <p:extLst>
      <p:ext uri="{BB962C8B-B14F-4D97-AF65-F5344CB8AC3E}">
        <p14:creationId xmlns:p14="http://schemas.microsoft.com/office/powerpoint/2010/main" val="1135242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FB15C28A-EF5B-4331-8233-40E1306200FA}" type="datetime1">
              <a:rPr lang="it-IT" smtClean="0"/>
              <a:t>17/10/2016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32C43DF-AE5D-457C-AD51-DD0178BD880E}" type="slidenum">
              <a:rPr lang="it-IT" smtClean="0"/>
              <a:t>‹N›</a:t>
            </a:fld>
            <a:endParaRPr lang="it-IT"/>
          </a:p>
        </p:txBody>
      </p:sp>
    </p:spTree>
    <p:extLst>
      <p:ext uri="{BB962C8B-B14F-4D97-AF65-F5344CB8AC3E}">
        <p14:creationId xmlns:p14="http://schemas.microsoft.com/office/powerpoint/2010/main" val="524043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DF262022-EBE7-41A6-84AD-20DCD60856B7}" type="datetime1">
              <a:rPr lang="it-IT" smtClean="0"/>
              <a:t>17/10/2016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32C43DF-AE5D-457C-AD51-DD0178BD880E}" type="slidenum">
              <a:rPr lang="it-IT" smtClean="0"/>
              <a:t>‹N›</a:t>
            </a:fld>
            <a:endParaRPr lang="it-IT"/>
          </a:p>
        </p:txBody>
      </p:sp>
    </p:spTree>
    <p:extLst>
      <p:ext uri="{BB962C8B-B14F-4D97-AF65-F5344CB8AC3E}">
        <p14:creationId xmlns:p14="http://schemas.microsoft.com/office/powerpoint/2010/main" val="3140932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57BC8-81EF-43F7-8B3A-E1011CEF0B61}" type="datetime1">
              <a:rPr lang="it-IT" smtClean="0"/>
              <a:t>17/10/2016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2C43DF-AE5D-457C-AD51-DD0178BD880E}" type="slidenum">
              <a:rPr lang="it-IT" smtClean="0"/>
              <a:t>‹N›</a:t>
            </a:fld>
            <a:endParaRPr lang="it-IT"/>
          </a:p>
        </p:txBody>
      </p:sp>
    </p:spTree>
    <p:extLst>
      <p:ext uri="{BB962C8B-B14F-4D97-AF65-F5344CB8AC3E}">
        <p14:creationId xmlns:p14="http://schemas.microsoft.com/office/powerpoint/2010/main" val="21942656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8CA57BC8-81EF-43F7-8B3A-E1011CEF0B61}" type="datetime1">
              <a:rPr lang="it-IT" smtClean="0"/>
              <a:t>17/10/2016</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32C43DF-AE5D-457C-AD51-DD0178BD880E}" type="slidenum">
              <a:rPr lang="it-IT" smtClean="0"/>
              <a:t>‹N›</a:t>
            </a:fld>
            <a:endParaRPr lang="it-IT"/>
          </a:p>
        </p:txBody>
      </p:sp>
    </p:spTree>
    <p:extLst>
      <p:ext uri="{BB962C8B-B14F-4D97-AF65-F5344CB8AC3E}">
        <p14:creationId xmlns:p14="http://schemas.microsoft.com/office/powerpoint/2010/main" val="4190097206"/>
      </p:ext>
    </p:extLst>
  </p:cSld>
  <p:clrMap bg1="dk1" tx1="lt1" bg2="dk2" tx2="lt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 id="2147483902" r:id="rId13"/>
    <p:sldLayoutId id="2147483903" r:id="rId14"/>
    <p:sldLayoutId id="2147483904" r:id="rId15"/>
    <p:sldLayoutId id="2147483905" r:id="rId16"/>
    <p:sldLayoutId id="2147483906" r:id="rId17"/>
  </p:sldLayoutIdLst>
  <p:hf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43339" y="318052"/>
            <a:ext cx="11092070" cy="7394332"/>
          </a:xfrm>
          <a:prstGeom prst="rect">
            <a:avLst/>
          </a:prstGeom>
          <a:noFill/>
        </p:spPr>
        <p:txBody>
          <a:bodyPr wrap="square" rtlCol="0">
            <a:spAutoFit/>
          </a:bodyPr>
          <a:lstStyle/>
          <a:p>
            <a:pPr algn="ctr"/>
            <a:r>
              <a:rPr lang="it-IT" sz="3600" dirty="0"/>
              <a:t>Università degli Studi di Modena e</a:t>
            </a:r>
          </a:p>
          <a:p>
            <a:pPr algn="ctr"/>
            <a:r>
              <a:rPr lang="it-IT" sz="3600" dirty="0"/>
              <a:t>Reggio Emilia</a:t>
            </a:r>
          </a:p>
          <a:p>
            <a:pPr algn="ctr"/>
            <a:r>
              <a:rPr lang="it-IT" dirty="0"/>
              <a:t>___________________________________________________________________________________</a:t>
            </a:r>
          </a:p>
          <a:p>
            <a:pPr algn="ctr"/>
            <a:r>
              <a:rPr lang="it-IT" dirty="0"/>
              <a:t> </a:t>
            </a:r>
          </a:p>
          <a:p>
            <a:pPr algn="ctr"/>
            <a:r>
              <a:rPr lang="it-IT" sz="2400" dirty="0"/>
              <a:t>Dipartimento di Ingegneria “Enzo Ferrari”</a:t>
            </a:r>
          </a:p>
          <a:p>
            <a:pPr algn="ctr"/>
            <a:r>
              <a:rPr lang="it-IT" sz="2400" dirty="0"/>
              <a:t> </a:t>
            </a:r>
          </a:p>
          <a:p>
            <a:pPr algn="ctr"/>
            <a:r>
              <a:rPr lang="it-IT" sz="2400" dirty="0"/>
              <a:t>Corso di Laurea in Ingegneria Informatica</a:t>
            </a:r>
          </a:p>
          <a:p>
            <a:pPr algn="ctr"/>
            <a:r>
              <a:rPr lang="it-IT" sz="2400" dirty="0"/>
              <a:t> </a:t>
            </a:r>
          </a:p>
          <a:p>
            <a:pPr algn="ctr"/>
            <a:r>
              <a:rPr lang="it-IT" sz="2400" dirty="0"/>
              <a:t> </a:t>
            </a:r>
          </a:p>
          <a:p>
            <a:pPr algn="ctr"/>
            <a:r>
              <a:rPr lang="it-IT" sz="2800" b="1" dirty="0"/>
              <a:t>Sviluppo di un database aziendale con Microsoft Access e VBA</a:t>
            </a:r>
          </a:p>
          <a:p>
            <a:pPr algn="ctr"/>
            <a:r>
              <a:rPr lang="it-IT" sz="2400" dirty="0"/>
              <a:t> </a:t>
            </a:r>
          </a:p>
          <a:p>
            <a:pPr algn="ctr"/>
            <a:r>
              <a:rPr lang="it-IT" dirty="0"/>
              <a:t> </a:t>
            </a:r>
          </a:p>
          <a:p>
            <a:endParaRPr lang="it-IT" dirty="0"/>
          </a:p>
          <a:p>
            <a:r>
              <a:rPr lang="it-IT" sz="2000" dirty="0"/>
              <a:t>                    </a:t>
            </a:r>
          </a:p>
          <a:p>
            <a:r>
              <a:rPr lang="it-IT" sz="2000" dirty="0"/>
              <a:t>                           Relatore:</a:t>
            </a:r>
            <a:r>
              <a:rPr lang="it-IT" dirty="0"/>
              <a:t>					</a:t>
            </a:r>
            <a:r>
              <a:rPr lang="it-IT" sz="2000" dirty="0"/>
              <a:t>                                    Candidato:                  </a:t>
            </a:r>
          </a:p>
          <a:p>
            <a:r>
              <a:rPr lang="it-IT" sz="2000" dirty="0"/>
              <a:t>           </a:t>
            </a:r>
            <a:r>
              <a:rPr lang="it-IT" sz="2400" dirty="0"/>
              <a:t>Prof. Sonia Bergamaschi                                                                Tommaso Davoli</a:t>
            </a:r>
          </a:p>
          <a:p>
            <a:pPr algn="ctr"/>
            <a:r>
              <a:rPr lang="it-IT" dirty="0"/>
              <a:t> </a:t>
            </a:r>
          </a:p>
          <a:p>
            <a:pPr algn="ctr"/>
            <a:r>
              <a:rPr lang="it-IT" dirty="0"/>
              <a:t>Anno Accademico 2015/2016</a:t>
            </a:r>
          </a:p>
          <a:p>
            <a:pPr algn="ctr"/>
            <a:r>
              <a:rPr lang="it-IT" dirty="0"/>
              <a:t> </a:t>
            </a:r>
          </a:p>
          <a:p>
            <a:pPr algn="ctr"/>
            <a:r>
              <a:rPr lang="it-IT" dirty="0"/>
              <a:t> </a:t>
            </a:r>
          </a:p>
          <a:p>
            <a:endParaRPr lang="it-IT" dirty="0"/>
          </a:p>
        </p:txBody>
      </p:sp>
      <p:sp>
        <p:nvSpPr>
          <p:cNvPr id="2" name="Segnaposto numero diapositiva 1"/>
          <p:cNvSpPr>
            <a:spLocks noGrp="1"/>
          </p:cNvSpPr>
          <p:nvPr>
            <p:ph type="sldNum" sz="quarter" idx="12"/>
          </p:nvPr>
        </p:nvSpPr>
        <p:spPr/>
        <p:txBody>
          <a:bodyPr/>
          <a:lstStyle/>
          <a:p>
            <a:fld id="{396FFFB8-DAE5-4A1F-8684-5115A804F9CA}" type="slidenum">
              <a:rPr lang="it-IT" smtClean="0"/>
              <a:t>1</a:t>
            </a:fld>
            <a:endParaRPr lang="it-IT"/>
          </a:p>
        </p:txBody>
      </p:sp>
    </p:spTree>
    <p:extLst>
      <p:ext uri="{BB962C8B-B14F-4D97-AF65-F5344CB8AC3E}">
        <p14:creationId xmlns:p14="http://schemas.microsoft.com/office/powerpoint/2010/main" val="21485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96348" y="48819"/>
            <a:ext cx="4598505" cy="371061"/>
          </a:xfrm>
          <a:prstGeom prst="rect">
            <a:avLst/>
          </a:prstGeom>
          <a:noFill/>
        </p:spPr>
        <p:txBody>
          <a:bodyPr wrap="square" rtlCol="0">
            <a:spAutoFit/>
          </a:bodyPr>
          <a:lstStyle/>
          <a:p>
            <a:r>
              <a:rPr lang="it-IT" dirty="0"/>
              <a:t>CONFRONTO PRODOTTI OFFERTI</a:t>
            </a:r>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85" y="556987"/>
            <a:ext cx="5416776" cy="2773893"/>
          </a:xfrm>
          <a:prstGeom prst="rect">
            <a:avLst/>
          </a:prstGeom>
          <a:ln>
            <a:solidFill>
              <a:schemeClr val="tx1"/>
            </a:solidFill>
          </a:ln>
        </p:spPr>
      </p:pic>
      <p:sp>
        <p:nvSpPr>
          <p:cNvPr id="7" name="CasellaDiTesto 6"/>
          <p:cNvSpPr txBox="1"/>
          <p:nvPr/>
        </p:nvSpPr>
        <p:spPr>
          <a:xfrm>
            <a:off x="1018378" y="3702396"/>
            <a:ext cx="4890052" cy="371061"/>
          </a:xfrm>
          <a:prstGeom prst="rect">
            <a:avLst/>
          </a:prstGeom>
          <a:noFill/>
        </p:spPr>
        <p:txBody>
          <a:bodyPr wrap="square" rtlCol="0">
            <a:spAutoFit/>
          </a:bodyPr>
          <a:lstStyle/>
          <a:p>
            <a:r>
              <a:rPr lang="it-IT" dirty="0"/>
              <a:t>CONFRONTO OFFERTE DA CLIENTE</a:t>
            </a:r>
          </a:p>
        </p:txBody>
      </p:sp>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885" y="4175758"/>
            <a:ext cx="5416775" cy="2426848"/>
          </a:xfrm>
          <a:prstGeom prst="rect">
            <a:avLst/>
          </a:prstGeom>
          <a:ln>
            <a:solidFill>
              <a:schemeClr val="tx1"/>
            </a:solidFill>
          </a:ln>
        </p:spPr>
      </p:pic>
      <p:sp>
        <p:nvSpPr>
          <p:cNvPr id="9" name="CasellaDiTesto 8"/>
          <p:cNvSpPr txBox="1"/>
          <p:nvPr/>
        </p:nvSpPr>
        <p:spPr>
          <a:xfrm>
            <a:off x="5908430" y="651271"/>
            <a:ext cx="5939013" cy="2585323"/>
          </a:xfrm>
          <a:prstGeom prst="rect">
            <a:avLst/>
          </a:prstGeom>
          <a:noFill/>
        </p:spPr>
        <p:txBody>
          <a:bodyPr wrap="square" rtlCol="0">
            <a:spAutoFit/>
          </a:bodyPr>
          <a:lstStyle/>
          <a:p>
            <a:r>
              <a:rPr lang="it-IT" dirty="0"/>
              <a:t>La maschera “confronta offerte da prodotto” richiede in input una stringa di testo che sia il nome di un prodotto o parte di esso (in quanto utilizza nel criterio della </a:t>
            </a:r>
            <a:r>
              <a:rPr lang="it-IT" dirty="0" err="1"/>
              <a:t>query</a:t>
            </a:r>
            <a:r>
              <a:rPr lang="it-IT" dirty="0"/>
              <a:t> un “LIKE”) e due valori di peso espressi in kilogrammi: uno minimo e uno massimo.</a:t>
            </a:r>
          </a:p>
          <a:p>
            <a:r>
              <a:rPr lang="it-IT" dirty="0"/>
              <a:t>Nella casella sottostante, con l’utilizzo di una </a:t>
            </a:r>
            <a:r>
              <a:rPr lang="it-IT" dirty="0" err="1"/>
              <a:t>query</a:t>
            </a:r>
            <a:r>
              <a:rPr lang="it-IT" dirty="0"/>
              <a:t>, verranno mostrate le offerte che rispettano il criterio sul nome e che appartengano al range di peso selezionato.</a:t>
            </a:r>
          </a:p>
          <a:p>
            <a:endParaRPr lang="it-IT" dirty="0"/>
          </a:p>
        </p:txBody>
      </p:sp>
      <p:sp>
        <p:nvSpPr>
          <p:cNvPr id="10" name="CasellaDiTesto 9"/>
          <p:cNvSpPr txBox="1"/>
          <p:nvPr/>
        </p:nvSpPr>
        <p:spPr>
          <a:xfrm>
            <a:off x="5908430" y="4373519"/>
            <a:ext cx="5819744" cy="2031325"/>
          </a:xfrm>
          <a:prstGeom prst="rect">
            <a:avLst/>
          </a:prstGeom>
          <a:noFill/>
        </p:spPr>
        <p:txBody>
          <a:bodyPr wrap="square" rtlCol="0">
            <a:spAutoFit/>
          </a:bodyPr>
          <a:lstStyle/>
          <a:p>
            <a:r>
              <a:rPr lang="it-IT" dirty="0"/>
              <a:t>Le maschere di confronto offerte da cliente e fornitore sono equivalenti. Uniscono la praticità di “visualizzazione mirata offerta” (in quanto permettono di filtrare adeguatamente i record per fornitore o cliente) e l’utilità di “confronto offerte da prodotto” permettendo all’utente di visualizzare contemporaneamente i dati di più offerte.</a:t>
            </a:r>
          </a:p>
          <a:p>
            <a:endParaRPr lang="it-IT" dirty="0"/>
          </a:p>
        </p:txBody>
      </p:sp>
      <p:sp>
        <p:nvSpPr>
          <p:cNvPr id="2" name="Segnaposto numero diapositiva 1"/>
          <p:cNvSpPr>
            <a:spLocks noGrp="1"/>
          </p:cNvSpPr>
          <p:nvPr>
            <p:ph type="sldNum" sz="quarter" idx="12"/>
          </p:nvPr>
        </p:nvSpPr>
        <p:spPr/>
        <p:txBody>
          <a:bodyPr/>
          <a:lstStyle/>
          <a:p>
            <a:fld id="{396FFFB8-DAE5-4A1F-8684-5115A804F9CA}" type="slidenum">
              <a:rPr lang="it-IT" smtClean="0"/>
              <a:t>10</a:t>
            </a:fld>
            <a:endParaRPr lang="it-IT"/>
          </a:p>
        </p:txBody>
      </p:sp>
    </p:spTree>
    <p:extLst>
      <p:ext uri="{BB962C8B-B14F-4D97-AF65-F5344CB8AC3E}">
        <p14:creationId xmlns:p14="http://schemas.microsoft.com/office/powerpoint/2010/main" val="2444996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818" y="2314042"/>
            <a:ext cx="7805530" cy="4252951"/>
          </a:xfrm>
          <a:prstGeom prst="rect">
            <a:avLst/>
          </a:prstGeom>
          <a:ln>
            <a:solidFill>
              <a:schemeClr val="tx1"/>
            </a:solidFill>
          </a:ln>
        </p:spPr>
      </p:pic>
      <p:sp>
        <p:nvSpPr>
          <p:cNvPr id="5" name="CasellaDiTesto 4"/>
          <p:cNvSpPr txBox="1"/>
          <p:nvPr/>
        </p:nvSpPr>
        <p:spPr>
          <a:xfrm>
            <a:off x="3962400" y="0"/>
            <a:ext cx="4823791" cy="646331"/>
          </a:xfrm>
          <a:prstGeom prst="rect">
            <a:avLst/>
          </a:prstGeom>
          <a:noFill/>
        </p:spPr>
        <p:txBody>
          <a:bodyPr wrap="square" rtlCol="0">
            <a:spAutoFit/>
          </a:bodyPr>
          <a:lstStyle/>
          <a:p>
            <a:r>
              <a:rPr lang="it-IT" dirty="0"/>
              <a:t>DATABASE E CICLO DELLE CMR</a:t>
            </a:r>
          </a:p>
          <a:p>
            <a:endParaRPr lang="it-IT" dirty="0"/>
          </a:p>
        </p:txBody>
      </p:sp>
      <p:sp>
        <p:nvSpPr>
          <p:cNvPr id="6" name="CasellaDiTesto 5"/>
          <p:cNvSpPr txBox="1"/>
          <p:nvPr/>
        </p:nvSpPr>
        <p:spPr>
          <a:xfrm>
            <a:off x="1056862" y="600165"/>
            <a:ext cx="1987826" cy="369332"/>
          </a:xfrm>
          <a:prstGeom prst="rect">
            <a:avLst/>
          </a:prstGeom>
          <a:noFill/>
        </p:spPr>
        <p:txBody>
          <a:bodyPr wrap="square" rtlCol="0">
            <a:spAutoFit/>
          </a:bodyPr>
          <a:lstStyle/>
          <a:p>
            <a:r>
              <a:rPr lang="it-IT" dirty="0"/>
              <a:t>FORNITORE</a:t>
            </a:r>
          </a:p>
        </p:txBody>
      </p:sp>
      <p:sp>
        <p:nvSpPr>
          <p:cNvPr id="7" name="CasellaDiTesto 6"/>
          <p:cNvSpPr txBox="1"/>
          <p:nvPr/>
        </p:nvSpPr>
        <p:spPr>
          <a:xfrm>
            <a:off x="4280452" y="576686"/>
            <a:ext cx="2093843" cy="369332"/>
          </a:xfrm>
          <a:prstGeom prst="rect">
            <a:avLst/>
          </a:prstGeom>
          <a:noFill/>
        </p:spPr>
        <p:txBody>
          <a:bodyPr wrap="square" rtlCol="0">
            <a:spAutoFit/>
          </a:bodyPr>
          <a:lstStyle/>
          <a:p>
            <a:r>
              <a:rPr lang="it-IT" dirty="0"/>
              <a:t>TRASPORTATORE</a:t>
            </a:r>
          </a:p>
        </p:txBody>
      </p:sp>
      <p:sp>
        <p:nvSpPr>
          <p:cNvPr id="8" name="CasellaDiTesto 7"/>
          <p:cNvSpPr txBox="1"/>
          <p:nvPr/>
        </p:nvSpPr>
        <p:spPr>
          <a:xfrm>
            <a:off x="8017566" y="576686"/>
            <a:ext cx="3127513" cy="369332"/>
          </a:xfrm>
          <a:prstGeom prst="rect">
            <a:avLst/>
          </a:prstGeom>
          <a:noFill/>
        </p:spPr>
        <p:txBody>
          <a:bodyPr wrap="square" rtlCol="0">
            <a:spAutoFit/>
          </a:bodyPr>
          <a:lstStyle/>
          <a:p>
            <a:r>
              <a:rPr lang="it-IT" dirty="0"/>
              <a:t>CLIENTE</a:t>
            </a:r>
          </a:p>
        </p:txBody>
      </p:sp>
      <p:sp>
        <p:nvSpPr>
          <p:cNvPr id="9" name="CasellaDiTesto 8"/>
          <p:cNvSpPr txBox="1"/>
          <p:nvPr/>
        </p:nvSpPr>
        <p:spPr>
          <a:xfrm>
            <a:off x="4313582" y="1470991"/>
            <a:ext cx="2517913" cy="369332"/>
          </a:xfrm>
          <a:prstGeom prst="rect">
            <a:avLst/>
          </a:prstGeom>
          <a:noFill/>
        </p:spPr>
        <p:txBody>
          <a:bodyPr wrap="square" rtlCol="0">
            <a:spAutoFit/>
          </a:bodyPr>
          <a:lstStyle/>
          <a:p>
            <a:r>
              <a:rPr lang="it-IT" dirty="0"/>
              <a:t>FOODPARTNER</a:t>
            </a:r>
          </a:p>
        </p:txBody>
      </p:sp>
      <p:sp>
        <p:nvSpPr>
          <p:cNvPr id="11" name="Rettangolo con angoli arrotondati 10"/>
          <p:cNvSpPr/>
          <p:nvPr/>
        </p:nvSpPr>
        <p:spPr>
          <a:xfrm>
            <a:off x="1046923" y="558294"/>
            <a:ext cx="1285460" cy="4389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con angoli arrotondati 12"/>
          <p:cNvSpPr/>
          <p:nvPr/>
        </p:nvSpPr>
        <p:spPr>
          <a:xfrm>
            <a:off x="4174435" y="558295"/>
            <a:ext cx="1868557" cy="4389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con angoli arrotondati 13"/>
          <p:cNvSpPr/>
          <p:nvPr/>
        </p:nvSpPr>
        <p:spPr>
          <a:xfrm>
            <a:off x="7944678" y="558294"/>
            <a:ext cx="1219200" cy="4389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con angoli arrotondati 14"/>
          <p:cNvSpPr/>
          <p:nvPr/>
        </p:nvSpPr>
        <p:spPr>
          <a:xfrm>
            <a:off x="4313582" y="1470991"/>
            <a:ext cx="1590261" cy="3693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9" name="Connettore 2 18"/>
          <p:cNvCxnSpPr>
            <a:stCxn id="11" idx="3"/>
            <a:endCxn id="13" idx="1"/>
          </p:cNvCxnSpPr>
          <p:nvPr/>
        </p:nvCxnSpPr>
        <p:spPr>
          <a:xfrm>
            <a:off x="2332383" y="777783"/>
            <a:ext cx="1842052"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ttore 2 20"/>
          <p:cNvCxnSpPr>
            <a:stCxn id="13" idx="3"/>
            <a:endCxn id="14" idx="1"/>
          </p:cNvCxnSpPr>
          <p:nvPr/>
        </p:nvCxnSpPr>
        <p:spPr>
          <a:xfrm flipV="1">
            <a:off x="6042992" y="777783"/>
            <a:ext cx="1901686"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a:stCxn id="14" idx="2"/>
          </p:cNvCxnSpPr>
          <p:nvPr/>
        </p:nvCxnSpPr>
        <p:spPr>
          <a:xfrm>
            <a:off x="8554278" y="997271"/>
            <a:ext cx="0" cy="6583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ttore 2 24"/>
          <p:cNvCxnSpPr/>
          <p:nvPr/>
        </p:nvCxnSpPr>
        <p:spPr>
          <a:xfrm flipH="1">
            <a:off x="5903843" y="1655657"/>
            <a:ext cx="265043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ttore diritto 27"/>
          <p:cNvCxnSpPr>
            <a:stCxn id="15" idx="1"/>
          </p:cNvCxnSpPr>
          <p:nvPr/>
        </p:nvCxnSpPr>
        <p:spPr>
          <a:xfrm flipH="1">
            <a:off x="1689653" y="1655657"/>
            <a:ext cx="26239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ttore 2 29"/>
          <p:cNvCxnSpPr>
            <a:endCxn id="11" idx="2"/>
          </p:cNvCxnSpPr>
          <p:nvPr/>
        </p:nvCxnSpPr>
        <p:spPr>
          <a:xfrm flipV="1">
            <a:off x="1689653" y="997271"/>
            <a:ext cx="0" cy="6583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ttore diritto 33"/>
          <p:cNvCxnSpPr>
            <a:stCxn id="5" idx="1"/>
          </p:cNvCxnSpPr>
          <p:nvPr/>
        </p:nvCxnSpPr>
        <p:spPr>
          <a:xfrm>
            <a:off x="3962400" y="323166"/>
            <a:ext cx="3193774" cy="81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nettore 2 36"/>
          <p:cNvCxnSpPr>
            <a:endCxn id="11" idx="1"/>
          </p:cNvCxnSpPr>
          <p:nvPr/>
        </p:nvCxnSpPr>
        <p:spPr>
          <a:xfrm flipV="1">
            <a:off x="410817" y="777783"/>
            <a:ext cx="636106" cy="70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CasellaDiTesto 37"/>
          <p:cNvSpPr txBox="1"/>
          <p:nvPr/>
        </p:nvSpPr>
        <p:spPr>
          <a:xfrm>
            <a:off x="8825948" y="1366163"/>
            <a:ext cx="3286539" cy="5355312"/>
          </a:xfrm>
          <a:prstGeom prst="rect">
            <a:avLst/>
          </a:prstGeom>
          <a:noFill/>
        </p:spPr>
        <p:txBody>
          <a:bodyPr wrap="square" rtlCol="0">
            <a:spAutoFit/>
          </a:bodyPr>
          <a:lstStyle/>
          <a:p>
            <a:r>
              <a:rPr lang="it-IT" dirty="0"/>
              <a:t>Il CMR è l’accordo tipico del trasporto internazionale su strada da cui è derivato il documento CMR (tradotto in italiano come «Lettera di vettura internazionale»).</a:t>
            </a:r>
          </a:p>
          <a:p>
            <a:r>
              <a:rPr lang="it-IT" dirty="0"/>
              <a:t>Il documento viene emesso dal mittente (il fornitore) con la relativa firma, timbrato dal trasportatore al momento della presa in carico della merce dal magazzino ed infine controfirmato dal cliente alla ricezione. Il documento contiene le condizioni e i dati del trasporto ed ha valore legale per certificare che il carico abbia raggiunto la destinazione.</a:t>
            </a:r>
          </a:p>
          <a:p>
            <a:endParaRPr lang="it-IT" dirty="0"/>
          </a:p>
        </p:txBody>
      </p:sp>
      <p:sp>
        <p:nvSpPr>
          <p:cNvPr id="2" name="Segnaposto numero diapositiva 1"/>
          <p:cNvSpPr>
            <a:spLocks noGrp="1"/>
          </p:cNvSpPr>
          <p:nvPr>
            <p:ph type="sldNum" sz="quarter" idx="12"/>
          </p:nvPr>
        </p:nvSpPr>
        <p:spPr/>
        <p:txBody>
          <a:bodyPr/>
          <a:lstStyle/>
          <a:p>
            <a:fld id="{396FFFB8-DAE5-4A1F-8684-5115A804F9CA}" type="slidenum">
              <a:rPr lang="it-IT" smtClean="0"/>
              <a:t>11</a:t>
            </a:fld>
            <a:endParaRPr lang="it-IT"/>
          </a:p>
        </p:txBody>
      </p:sp>
    </p:spTree>
    <p:extLst>
      <p:ext uri="{BB962C8B-B14F-4D97-AF65-F5344CB8AC3E}">
        <p14:creationId xmlns:p14="http://schemas.microsoft.com/office/powerpoint/2010/main" val="791531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396FFFB8-DAE5-4A1F-8684-5115A804F9CA}" type="slidenum">
              <a:rPr lang="it-IT" smtClean="0"/>
              <a:t>12</a:t>
            </a:fld>
            <a:endParaRPr lang="it-IT"/>
          </a:p>
        </p:txBody>
      </p:sp>
      <p:sp>
        <p:nvSpPr>
          <p:cNvPr id="5" name="CasellaDiTesto 4"/>
          <p:cNvSpPr txBox="1"/>
          <p:nvPr/>
        </p:nvSpPr>
        <p:spPr>
          <a:xfrm>
            <a:off x="215348" y="2703443"/>
            <a:ext cx="11817626" cy="1015663"/>
          </a:xfrm>
          <a:prstGeom prst="rect">
            <a:avLst/>
          </a:prstGeom>
          <a:noFill/>
        </p:spPr>
        <p:txBody>
          <a:bodyPr wrap="square" rtlCol="0">
            <a:spAutoFit/>
          </a:bodyPr>
          <a:lstStyle/>
          <a:p>
            <a:pPr algn="ctr"/>
            <a:r>
              <a:rPr lang="it-IT" sz="6000" dirty="0"/>
              <a:t>Vi ringrazio per la cortese attenzione</a:t>
            </a:r>
          </a:p>
        </p:txBody>
      </p:sp>
    </p:spTree>
    <p:extLst>
      <p:ext uri="{BB962C8B-B14F-4D97-AF65-F5344CB8AC3E}">
        <p14:creationId xmlns:p14="http://schemas.microsoft.com/office/powerpoint/2010/main" val="1310829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2053" y="238539"/>
            <a:ext cx="8203096" cy="2250976"/>
          </a:xfrm>
          <a:prstGeom prst="rect">
            <a:avLst/>
          </a:prstGeom>
          <a:ln>
            <a:solidFill>
              <a:schemeClr val="tx1"/>
            </a:solidFill>
          </a:ln>
        </p:spPr>
      </p:pic>
      <p:sp>
        <p:nvSpPr>
          <p:cNvPr id="5" name="CasellaDiTesto 4"/>
          <p:cNvSpPr txBox="1"/>
          <p:nvPr/>
        </p:nvSpPr>
        <p:spPr>
          <a:xfrm>
            <a:off x="159026" y="2703640"/>
            <a:ext cx="11794435" cy="1015663"/>
          </a:xfrm>
          <a:prstGeom prst="rect">
            <a:avLst/>
          </a:prstGeom>
          <a:noFill/>
        </p:spPr>
        <p:txBody>
          <a:bodyPr wrap="square" rtlCol="0">
            <a:spAutoFit/>
          </a:bodyPr>
          <a:lstStyle/>
          <a:p>
            <a:r>
              <a:rPr lang="it-IT" sz="2000" dirty="0"/>
              <a:t>L’azienda si occupa della logistica per l’export di cibi freschi Made in Italy per le catene di distribuzione europee, non effettua il trasporto fisico della merce ma ne cura la parte burocratica e in particolare il rapporto fornitore-cliente.  </a:t>
            </a:r>
          </a:p>
        </p:txBody>
      </p:sp>
      <p:sp>
        <p:nvSpPr>
          <p:cNvPr id="6" name="CasellaDiTesto 5"/>
          <p:cNvSpPr txBox="1"/>
          <p:nvPr/>
        </p:nvSpPr>
        <p:spPr>
          <a:xfrm>
            <a:off x="960782" y="3802081"/>
            <a:ext cx="2425148" cy="523220"/>
          </a:xfrm>
          <a:prstGeom prst="rect">
            <a:avLst/>
          </a:prstGeom>
          <a:noFill/>
        </p:spPr>
        <p:txBody>
          <a:bodyPr wrap="square" rtlCol="0">
            <a:spAutoFit/>
          </a:bodyPr>
          <a:lstStyle/>
          <a:p>
            <a:r>
              <a:rPr lang="it-IT" sz="2800" dirty="0"/>
              <a:t>FORNITORE</a:t>
            </a:r>
          </a:p>
        </p:txBody>
      </p:sp>
      <p:sp>
        <p:nvSpPr>
          <p:cNvPr id="7" name="CasellaDiTesto 6"/>
          <p:cNvSpPr txBox="1"/>
          <p:nvPr/>
        </p:nvSpPr>
        <p:spPr>
          <a:xfrm>
            <a:off x="4558748" y="3765737"/>
            <a:ext cx="2544417" cy="954107"/>
          </a:xfrm>
          <a:prstGeom prst="rect">
            <a:avLst/>
          </a:prstGeom>
          <a:noFill/>
        </p:spPr>
        <p:txBody>
          <a:bodyPr wrap="square" rtlCol="0">
            <a:spAutoFit/>
          </a:bodyPr>
          <a:lstStyle/>
          <a:p>
            <a:r>
              <a:rPr lang="it-IT" sz="2800" dirty="0"/>
              <a:t>MAGAZZINO</a:t>
            </a:r>
          </a:p>
          <a:p>
            <a:endParaRPr lang="it-IT" sz="2800" dirty="0"/>
          </a:p>
        </p:txBody>
      </p:sp>
      <p:sp>
        <p:nvSpPr>
          <p:cNvPr id="8" name="CasellaDiTesto 7"/>
          <p:cNvSpPr txBox="1"/>
          <p:nvPr/>
        </p:nvSpPr>
        <p:spPr>
          <a:xfrm>
            <a:off x="8825948" y="3735892"/>
            <a:ext cx="3127513" cy="954107"/>
          </a:xfrm>
          <a:prstGeom prst="rect">
            <a:avLst/>
          </a:prstGeom>
          <a:noFill/>
        </p:spPr>
        <p:txBody>
          <a:bodyPr wrap="square" rtlCol="0">
            <a:spAutoFit/>
          </a:bodyPr>
          <a:lstStyle/>
          <a:p>
            <a:r>
              <a:rPr lang="it-IT" sz="2800" dirty="0"/>
              <a:t>CLIENTE</a:t>
            </a:r>
          </a:p>
          <a:p>
            <a:endParaRPr lang="it-IT" sz="2800" dirty="0"/>
          </a:p>
        </p:txBody>
      </p:sp>
      <p:sp>
        <p:nvSpPr>
          <p:cNvPr id="9" name="Parentesi graffa chiusa 8"/>
          <p:cNvSpPr/>
          <p:nvPr/>
        </p:nvSpPr>
        <p:spPr>
          <a:xfrm rot="5400000">
            <a:off x="5420140" y="719546"/>
            <a:ext cx="516834" cy="767300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10" name="CasellaDiTesto 9"/>
          <p:cNvSpPr txBox="1"/>
          <p:nvPr/>
        </p:nvSpPr>
        <p:spPr>
          <a:xfrm>
            <a:off x="4843669" y="4875301"/>
            <a:ext cx="2425148" cy="369332"/>
          </a:xfrm>
          <a:prstGeom prst="rect">
            <a:avLst/>
          </a:prstGeom>
          <a:noFill/>
        </p:spPr>
        <p:txBody>
          <a:bodyPr wrap="square" rtlCol="0">
            <a:spAutoFit/>
          </a:bodyPr>
          <a:lstStyle/>
          <a:p>
            <a:r>
              <a:rPr lang="it-IT" dirty="0"/>
              <a:t>FOODPARTNER</a:t>
            </a:r>
          </a:p>
        </p:txBody>
      </p:sp>
      <p:sp>
        <p:nvSpPr>
          <p:cNvPr id="11" name="CasellaDiTesto 10"/>
          <p:cNvSpPr txBox="1"/>
          <p:nvPr/>
        </p:nvSpPr>
        <p:spPr>
          <a:xfrm>
            <a:off x="159026" y="5346364"/>
            <a:ext cx="11794435" cy="1323439"/>
          </a:xfrm>
          <a:prstGeom prst="rect">
            <a:avLst/>
          </a:prstGeom>
          <a:noFill/>
        </p:spPr>
        <p:txBody>
          <a:bodyPr wrap="square" rtlCol="0">
            <a:spAutoFit/>
          </a:bodyPr>
          <a:lstStyle/>
          <a:p>
            <a:r>
              <a:rPr lang="it-IT" sz="2000" dirty="0"/>
              <a:t>L’azienda riceve i dati dei prodotti dai vari fornitori e ha il compito di proporli ai clienti potenzialmente interessati sotto forma di OFFERTA la quale contiene tutti i dati del prodotto (dimensioni, peso, certificazioni, dati logistici e costi). Il ricavo di </a:t>
            </a:r>
            <a:r>
              <a:rPr lang="it-IT" sz="2000" dirty="0" err="1"/>
              <a:t>Foodpartner</a:t>
            </a:r>
            <a:r>
              <a:rPr lang="it-IT" sz="2000" dirty="0"/>
              <a:t> consiste in una provvigione percentuale. Se l’offerta è accettata il prodotto viene listato dal cliente ed inserito nei punti vendita. </a:t>
            </a:r>
          </a:p>
        </p:txBody>
      </p:sp>
      <p:sp>
        <p:nvSpPr>
          <p:cNvPr id="2" name="Segnaposto numero diapositiva 1"/>
          <p:cNvSpPr>
            <a:spLocks noGrp="1"/>
          </p:cNvSpPr>
          <p:nvPr>
            <p:ph type="sldNum" sz="quarter" idx="12"/>
          </p:nvPr>
        </p:nvSpPr>
        <p:spPr/>
        <p:txBody>
          <a:bodyPr/>
          <a:lstStyle/>
          <a:p>
            <a:fld id="{396FFFB8-DAE5-4A1F-8684-5115A804F9CA}" type="slidenum">
              <a:rPr lang="it-IT" smtClean="0"/>
              <a:t>2</a:t>
            </a:fld>
            <a:endParaRPr lang="it-IT"/>
          </a:p>
        </p:txBody>
      </p:sp>
    </p:spTree>
    <p:extLst>
      <p:ext uri="{BB962C8B-B14F-4D97-AF65-F5344CB8AC3E}">
        <p14:creationId xmlns:p14="http://schemas.microsoft.com/office/powerpoint/2010/main" val="4029038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52132" y="268879"/>
            <a:ext cx="11423374" cy="3046988"/>
          </a:xfrm>
          <a:prstGeom prst="rect">
            <a:avLst/>
          </a:prstGeom>
          <a:noFill/>
        </p:spPr>
        <p:txBody>
          <a:bodyPr wrap="square" rtlCol="0">
            <a:spAutoFit/>
          </a:bodyPr>
          <a:lstStyle/>
          <a:p>
            <a:r>
              <a:rPr lang="it-IT" sz="2400" dirty="0"/>
              <a:t>Le offerte erano inserite in un foglio Excel chiamato «File Unico» nel quale ogni riga corrispondeva ad un offerta (erano presenti più di 6500 record) ed ogni colona presentava un campo dell’offerta (più di 120). I campi erano suddivisi in:</a:t>
            </a:r>
          </a:p>
          <a:p>
            <a:pPr lvl="0"/>
            <a:r>
              <a:rPr lang="it-IT" sz="2400" dirty="0"/>
              <a:t>PRODUCT: dati principali del prodotto descrizione e dati di cliente e fornitore </a:t>
            </a:r>
          </a:p>
          <a:p>
            <a:pPr lvl="0"/>
            <a:r>
              <a:rPr lang="it-IT" sz="2400" dirty="0"/>
              <a:t>QUALITY: certificazioni del prodotto, shelf life e rating </a:t>
            </a:r>
          </a:p>
          <a:p>
            <a:pPr lvl="0"/>
            <a:r>
              <a:rPr lang="it-IT" sz="2400" dirty="0"/>
              <a:t>LOGISTIC: misure e peso del prodotto, descrizione del packaging e aspetti logistici </a:t>
            </a:r>
          </a:p>
          <a:p>
            <a:pPr lvl="0"/>
            <a:r>
              <a:rPr lang="it-IT" sz="2400" dirty="0"/>
              <a:t>COMMERCIAL: prezzi vari ed eventuali promozioni presenti nell’offerta</a:t>
            </a:r>
          </a:p>
          <a:p>
            <a:endParaRPr lang="it-IT" sz="2400"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132" y="3155350"/>
            <a:ext cx="9508702" cy="3361517"/>
          </a:xfrm>
          <a:prstGeom prst="rect">
            <a:avLst/>
          </a:prstGeom>
          <a:ln>
            <a:solidFill>
              <a:schemeClr val="tx1"/>
            </a:solidFill>
          </a:ln>
        </p:spPr>
      </p:pic>
      <p:sp>
        <p:nvSpPr>
          <p:cNvPr id="6" name="CasellaDiTesto 5"/>
          <p:cNvSpPr txBox="1"/>
          <p:nvPr/>
        </p:nvSpPr>
        <p:spPr>
          <a:xfrm>
            <a:off x="9660834" y="3288465"/>
            <a:ext cx="2504661" cy="2554545"/>
          </a:xfrm>
          <a:prstGeom prst="rect">
            <a:avLst/>
          </a:prstGeom>
          <a:noFill/>
        </p:spPr>
        <p:txBody>
          <a:bodyPr wrap="square" rtlCol="0">
            <a:spAutoFit/>
          </a:bodyPr>
          <a:lstStyle/>
          <a:p>
            <a:r>
              <a:rPr lang="it-IT" sz="2000" dirty="0"/>
              <a:t>Nel nuovo database viene sostituito dalla tabella «offerte» che però è più facile da interrogare, se necessario, usando </a:t>
            </a:r>
            <a:r>
              <a:rPr lang="it-IT" sz="2000" dirty="0" err="1"/>
              <a:t>query</a:t>
            </a:r>
            <a:r>
              <a:rPr lang="it-IT" sz="2000" dirty="0"/>
              <a:t> e maschere di Microsoft Access.</a:t>
            </a:r>
          </a:p>
        </p:txBody>
      </p:sp>
      <p:sp>
        <p:nvSpPr>
          <p:cNvPr id="2" name="Segnaposto numero diapositiva 1"/>
          <p:cNvSpPr>
            <a:spLocks noGrp="1"/>
          </p:cNvSpPr>
          <p:nvPr>
            <p:ph type="sldNum" sz="quarter" idx="12"/>
          </p:nvPr>
        </p:nvSpPr>
        <p:spPr/>
        <p:txBody>
          <a:bodyPr/>
          <a:lstStyle/>
          <a:p>
            <a:fld id="{396FFFB8-DAE5-4A1F-8684-5115A804F9CA}" type="slidenum">
              <a:rPr lang="it-IT" smtClean="0"/>
              <a:t>3</a:t>
            </a:fld>
            <a:endParaRPr lang="it-IT"/>
          </a:p>
        </p:txBody>
      </p:sp>
    </p:spTree>
    <p:extLst>
      <p:ext uri="{BB962C8B-B14F-4D97-AF65-F5344CB8AC3E}">
        <p14:creationId xmlns:p14="http://schemas.microsoft.com/office/powerpoint/2010/main" val="362492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57809" y="260761"/>
            <a:ext cx="4280452" cy="923330"/>
          </a:xfrm>
          <a:prstGeom prst="rect">
            <a:avLst/>
          </a:prstGeom>
          <a:noFill/>
        </p:spPr>
        <p:txBody>
          <a:bodyPr wrap="square" rtlCol="0">
            <a:spAutoFit/>
          </a:bodyPr>
          <a:lstStyle/>
          <a:p>
            <a:r>
              <a:rPr lang="it-IT" dirty="0"/>
              <a:t>Il database è progettato tramite l’interfaccia di Microsoft Access per la generazione di tabelle, maschere e </a:t>
            </a:r>
            <a:r>
              <a:rPr lang="it-IT" dirty="0" err="1"/>
              <a:t>query</a:t>
            </a:r>
            <a:endParaRPr lang="it-IT" dirty="0"/>
          </a:p>
        </p:txBody>
      </p:sp>
      <p:sp>
        <p:nvSpPr>
          <p:cNvPr id="5" name="CasellaDiTesto 4"/>
          <p:cNvSpPr txBox="1"/>
          <p:nvPr/>
        </p:nvSpPr>
        <p:spPr>
          <a:xfrm>
            <a:off x="6804074" y="194645"/>
            <a:ext cx="4447022" cy="923330"/>
          </a:xfrm>
          <a:prstGeom prst="rect">
            <a:avLst/>
          </a:prstGeom>
          <a:noFill/>
        </p:spPr>
        <p:txBody>
          <a:bodyPr wrap="square" rtlCol="0">
            <a:spAutoFit/>
          </a:bodyPr>
          <a:lstStyle/>
          <a:p>
            <a:r>
              <a:rPr lang="it-IT" dirty="0"/>
              <a:t>La gestione degli eventi (come il click su di un pulsante) è gestita tramite Visual Basic for Application e attraverso l’utilizzo di macro</a:t>
            </a:r>
          </a:p>
        </p:txBody>
      </p:sp>
      <p:sp>
        <p:nvSpPr>
          <p:cNvPr id="6" name="CasellaDiTesto 5"/>
          <p:cNvSpPr txBox="1"/>
          <p:nvPr/>
        </p:nvSpPr>
        <p:spPr>
          <a:xfrm>
            <a:off x="357809" y="5137154"/>
            <a:ext cx="3750365" cy="1200329"/>
          </a:xfrm>
          <a:prstGeom prst="rect">
            <a:avLst/>
          </a:prstGeom>
          <a:noFill/>
        </p:spPr>
        <p:txBody>
          <a:bodyPr wrap="square" rtlCol="0">
            <a:spAutoFit/>
          </a:bodyPr>
          <a:lstStyle/>
          <a:p>
            <a:r>
              <a:rPr lang="it-IT" dirty="0"/>
              <a:t>Le </a:t>
            </a:r>
            <a:r>
              <a:rPr lang="it-IT" dirty="0" err="1"/>
              <a:t>query</a:t>
            </a:r>
            <a:r>
              <a:rPr lang="it-IT" dirty="0"/>
              <a:t> sono fondamentali per il funzionamento del Database e sono scritte in linguaggio SQL (</a:t>
            </a:r>
            <a:r>
              <a:rPr lang="it-IT" dirty="0" err="1"/>
              <a:t>Structured</a:t>
            </a:r>
            <a:r>
              <a:rPr lang="it-IT" dirty="0"/>
              <a:t> Query Language)</a:t>
            </a: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169" y="1306345"/>
            <a:ext cx="5344703" cy="2854423"/>
          </a:xfrm>
          <a:prstGeom prst="rect">
            <a:avLst/>
          </a:prstGeom>
          <a:ln>
            <a:solidFill>
              <a:schemeClr val="tx1"/>
            </a:solidFill>
          </a:ln>
        </p:spPr>
      </p:pic>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8615" y="1306344"/>
            <a:ext cx="4948500" cy="2854424"/>
          </a:xfrm>
          <a:prstGeom prst="rect">
            <a:avLst/>
          </a:prstGeom>
          <a:ln>
            <a:solidFill>
              <a:schemeClr val="tx1"/>
            </a:solidFill>
          </a:ln>
        </p:spPr>
      </p:pic>
      <p:pic>
        <p:nvPicPr>
          <p:cNvPr id="9" name="Immagin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7818" y="4448862"/>
            <a:ext cx="6120425" cy="2295490"/>
          </a:xfrm>
          <a:prstGeom prst="rect">
            <a:avLst/>
          </a:prstGeom>
          <a:ln>
            <a:solidFill>
              <a:schemeClr val="tx1"/>
            </a:solidFill>
          </a:ln>
        </p:spPr>
      </p:pic>
      <p:sp>
        <p:nvSpPr>
          <p:cNvPr id="2" name="Segnaposto numero diapositiva 1"/>
          <p:cNvSpPr>
            <a:spLocks noGrp="1"/>
          </p:cNvSpPr>
          <p:nvPr>
            <p:ph type="sldNum" sz="quarter" idx="12"/>
          </p:nvPr>
        </p:nvSpPr>
        <p:spPr/>
        <p:txBody>
          <a:bodyPr/>
          <a:lstStyle/>
          <a:p>
            <a:fld id="{396FFFB8-DAE5-4A1F-8684-5115A804F9CA}" type="slidenum">
              <a:rPr lang="it-IT" smtClean="0"/>
              <a:t>4</a:t>
            </a:fld>
            <a:endParaRPr lang="it-IT"/>
          </a:p>
        </p:txBody>
      </p:sp>
    </p:spTree>
    <p:extLst>
      <p:ext uri="{BB962C8B-B14F-4D97-AF65-F5344CB8AC3E}">
        <p14:creationId xmlns:p14="http://schemas.microsoft.com/office/powerpoint/2010/main" val="4060060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8539" y="304800"/>
            <a:ext cx="11675165" cy="1754326"/>
          </a:xfrm>
          <a:prstGeom prst="rect">
            <a:avLst/>
          </a:prstGeom>
          <a:noFill/>
        </p:spPr>
        <p:txBody>
          <a:bodyPr wrap="square" rtlCol="0">
            <a:spAutoFit/>
          </a:bodyPr>
          <a:lstStyle/>
          <a:p>
            <a:r>
              <a:rPr lang="it-IT" dirty="0"/>
              <a:t>Le tabelle fondamentali del database sono 5 :</a:t>
            </a:r>
          </a:p>
          <a:p>
            <a:pPr marL="285750" indent="-285750">
              <a:buFont typeface="Arial" panose="020B0604020202020204" pitchFamily="34" charset="0"/>
              <a:buChar char="•"/>
            </a:pPr>
            <a:r>
              <a:rPr lang="it-IT" dirty="0"/>
              <a:t>Cliente: contiene i dati dei clienti</a:t>
            </a:r>
          </a:p>
          <a:p>
            <a:pPr marL="285750" indent="-285750">
              <a:buFont typeface="Arial" panose="020B0604020202020204" pitchFamily="34" charset="0"/>
              <a:buChar char="•"/>
            </a:pPr>
            <a:r>
              <a:rPr lang="it-IT" dirty="0"/>
              <a:t>Fornitore: contiene i dati dei fornitori</a:t>
            </a:r>
          </a:p>
          <a:p>
            <a:pPr marL="285750" indent="-285750">
              <a:buFont typeface="Arial" panose="020B0604020202020204" pitchFamily="34" charset="0"/>
              <a:buChar char="•"/>
            </a:pPr>
            <a:r>
              <a:rPr lang="it-IT" dirty="0"/>
              <a:t>Brand : i vari brand assegnati al rispettivo fornitore</a:t>
            </a:r>
          </a:p>
          <a:p>
            <a:pPr marL="285750" indent="-285750">
              <a:buFont typeface="Arial" panose="020B0604020202020204" pitchFamily="34" charset="0"/>
              <a:buChar char="•"/>
            </a:pPr>
            <a:r>
              <a:rPr lang="it-IT" dirty="0"/>
              <a:t>Prodotto: l’elenco di tutti i prodotti trattati</a:t>
            </a:r>
          </a:p>
          <a:p>
            <a:pPr marL="285750" indent="-285750">
              <a:buFont typeface="Arial" panose="020B0604020202020204" pitchFamily="34" charset="0"/>
              <a:buChar char="•"/>
            </a:pPr>
            <a:r>
              <a:rPr lang="it-IT" dirty="0"/>
              <a:t>Offerte: ogni linea corrisponde ad una diversa offerta, è la tabella più importante</a:t>
            </a: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9943" y="2616446"/>
            <a:ext cx="8611802" cy="3400900"/>
          </a:xfrm>
          <a:prstGeom prst="rect">
            <a:avLst/>
          </a:prstGeom>
          <a:ln>
            <a:solidFill>
              <a:schemeClr val="tx1"/>
            </a:solidFill>
          </a:ln>
        </p:spPr>
      </p:pic>
      <p:sp>
        <p:nvSpPr>
          <p:cNvPr id="4" name="Segnaposto numero diapositiva 3"/>
          <p:cNvSpPr>
            <a:spLocks noGrp="1"/>
          </p:cNvSpPr>
          <p:nvPr>
            <p:ph type="sldNum" sz="quarter" idx="12"/>
          </p:nvPr>
        </p:nvSpPr>
        <p:spPr/>
        <p:txBody>
          <a:bodyPr/>
          <a:lstStyle/>
          <a:p>
            <a:fld id="{396FFFB8-DAE5-4A1F-8684-5115A804F9CA}" type="slidenum">
              <a:rPr lang="it-IT" smtClean="0"/>
              <a:t>5</a:t>
            </a:fld>
            <a:endParaRPr lang="it-IT"/>
          </a:p>
        </p:txBody>
      </p:sp>
    </p:spTree>
    <p:extLst>
      <p:ext uri="{BB962C8B-B14F-4D97-AF65-F5344CB8AC3E}">
        <p14:creationId xmlns:p14="http://schemas.microsoft.com/office/powerpoint/2010/main" val="1803485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98783" y="159026"/>
            <a:ext cx="11675165" cy="369332"/>
          </a:xfrm>
          <a:prstGeom prst="rect">
            <a:avLst/>
          </a:prstGeom>
          <a:noFill/>
        </p:spPr>
        <p:txBody>
          <a:bodyPr wrap="square" rtlCol="0">
            <a:spAutoFit/>
          </a:bodyPr>
          <a:lstStyle/>
          <a:p>
            <a:r>
              <a:rPr lang="it-IT" dirty="0"/>
              <a:t>All’avvio del database si apre una maschera che l’utente utilizza per accedere alle diverse funzionalità</a:t>
            </a:r>
          </a:p>
        </p:txBody>
      </p:sp>
      <p:pic>
        <p:nvPicPr>
          <p:cNvPr id="8" name="Immagin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941" y="2899512"/>
            <a:ext cx="2862239" cy="2313316"/>
          </a:xfrm>
          <a:prstGeom prst="rect">
            <a:avLst/>
          </a:prstGeom>
          <a:ln>
            <a:solidFill>
              <a:schemeClr val="tx1"/>
            </a:solidFill>
          </a:ln>
        </p:spPr>
      </p:pic>
      <p:pic>
        <p:nvPicPr>
          <p:cNvPr id="9" name="Immagin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8414" y="3417231"/>
            <a:ext cx="2819752" cy="1795597"/>
          </a:xfrm>
          <a:prstGeom prst="rect">
            <a:avLst/>
          </a:prstGeom>
          <a:ln>
            <a:solidFill>
              <a:schemeClr val="tx1"/>
            </a:solidFill>
          </a:ln>
        </p:spPr>
      </p:pic>
      <p:pic>
        <p:nvPicPr>
          <p:cNvPr id="11" name="Immagin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62409" y="2283272"/>
            <a:ext cx="2553639" cy="2929556"/>
          </a:xfrm>
          <a:prstGeom prst="rect">
            <a:avLst/>
          </a:prstGeom>
          <a:ln>
            <a:solidFill>
              <a:schemeClr val="tx1"/>
            </a:solidFill>
          </a:ln>
        </p:spPr>
      </p:pic>
      <p:pic>
        <p:nvPicPr>
          <p:cNvPr id="12" name="Immagin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64637" y="674132"/>
            <a:ext cx="2047305" cy="2318195"/>
          </a:xfrm>
          <a:prstGeom prst="rect">
            <a:avLst/>
          </a:prstGeom>
          <a:ln>
            <a:solidFill>
              <a:schemeClr val="tx1"/>
            </a:solidFill>
          </a:ln>
        </p:spPr>
      </p:pic>
      <p:sp>
        <p:nvSpPr>
          <p:cNvPr id="13" name="CasellaDiTesto 12"/>
          <p:cNvSpPr txBox="1"/>
          <p:nvPr/>
        </p:nvSpPr>
        <p:spPr>
          <a:xfrm>
            <a:off x="666431" y="5356051"/>
            <a:ext cx="2848987" cy="1200329"/>
          </a:xfrm>
          <a:prstGeom prst="rect">
            <a:avLst/>
          </a:prstGeom>
          <a:noFill/>
        </p:spPr>
        <p:txBody>
          <a:bodyPr wrap="square" rtlCol="0">
            <a:spAutoFit/>
          </a:bodyPr>
          <a:lstStyle/>
          <a:p>
            <a:pPr algn="ctr"/>
            <a:r>
              <a:rPr lang="it-IT" dirty="0"/>
              <a:t>Inserimento di un nuovo record nelle tabelle e soprattutto inserimento di una nuova offerta</a:t>
            </a:r>
          </a:p>
        </p:txBody>
      </p:sp>
      <p:sp>
        <p:nvSpPr>
          <p:cNvPr id="14" name="CasellaDiTesto 13"/>
          <p:cNvSpPr txBox="1"/>
          <p:nvPr/>
        </p:nvSpPr>
        <p:spPr>
          <a:xfrm>
            <a:off x="8662409" y="5494551"/>
            <a:ext cx="2630144" cy="923330"/>
          </a:xfrm>
          <a:prstGeom prst="rect">
            <a:avLst/>
          </a:prstGeom>
          <a:noFill/>
        </p:spPr>
        <p:txBody>
          <a:bodyPr wrap="square" rtlCol="0">
            <a:spAutoFit/>
          </a:bodyPr>
          <a:lstStyle/>
          <a:p>
            <a:pPr algn="ctr"/>
            <a:r>
              <a:rPr lang="it-IT" dirty="0"/>
              <a:t>Visualizzazioni secondo certi criteri e confronti tra offerte</a:t>
            </a:r>
          </a:p>
        </p:txBody>
      </p:sp>
      <p:sp>
        <p:nvSpPr>
          <p:cNvPr id="15" name="CasellaDiTesto 14"/>
          <p:cNvSpPr txBox="1"/>
          <p:nvPr/>
        </p:nvSpPr>
        <p:spPr>
          <a:xfrm>
            <a:off x="4278414" y="5453942"/>
            <a:ext cx="2819752" cy="646331"/>
          </a:xfrm>
          <a:prstGeom prst="rect">
            <a:avLst/>
          </a:prstGeom>
          <a:noFill/>
        </p:spPr>
        <p:txBody>
          <a:bodyPr wrap="square" rtlCol="0">
            <a:spAutoFit/>
          </a:bodyPr>
          <a:lstStyle/>
          <a:p>
            <a:pPr algn="ctr"/>
            <a:r>
              <a:rPr lang="it-IT" dirty="0"/>
              <a:t>Modifiche a dati presenti nelle tabelle</a:t>
            </a:r>
          </a:p>
        </p:txBody>
      </p:sp>
      <p:cxnSp>
        <p:nvCxnSpPr>
          <p:cNvPr id="21" name="Connettore 2 20"/>
          <p:cNvCxnSpPr>
            <a:endCxn id="11" idx="1"/>
          </p:cNvCxnSpPr>
          <p:nvPr/>
        </p:nvCxnSpPr>
        <p:spPr>
          <a:xfrm>
            <a:off x="6711942" y="2676939"/>
            <a:ext cx="1950467" cy="10711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a:stCxn id="12" idx="2"/>
            <a:endCxn id="9" idx="0"/>
          </p:cNvCxnSpPr>
          <p:nvPr/>
        </p:nvCxnSpPr>
        <p:spPr>
          <a:xfrm>
            <a:off x="5688290" y="2992327"/>
            <a:ext cx="0" cy="4249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ttore 2 24"/>
          <p:cNvCxnSpPr>
            <a:endCxn id="8" idx="3"/>
          </p:cNvCxnSpPr>
          <p:nvPr/>
        </p:nvCxnSpPr>
        <p:spPr>
          <a:xfrm flipH="1">
            <a:off x="3303180" y="2676939"/>
            <a:ext cx="1361457" cy="13792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Segnaposto numero diapositiva 1"/>
          <p:cNvSpPr>
            <a:spLocks noGrp="1"/>
          </p:cNvSpPr>
          <p:nvPr>
            <p:ph type="sldNum" sz="quarter" idx="12"/>
          </p:nvPr>
        </p:nvSpPr>
        <p:spPr/>
        <p:txBody>
          <a:bodyPr/>
          <a:lstStyle/>
          <a:p>
            <a:fld id="{396FFFB8-DAE5-4A1F-8684-5115A804F9CA}" type="slidenum">
              <a:rPr lang="it-IT" smtClean="0"/>
              <a:t>6</a:t>
            </a:fld>
            <a:endParaRPr lang="it-IT"/>
          </a:p>
        </p:txBody>
      </p:sp>
    </p:spTree>
    <p:extLst>
      <p:ext uri="{BB962C8B-B14F-4D97-AF65-F5344CB8AC3E}">
        <p14:creationId xmlns:p14="http://schemas.microsoft.com/office/powerpoint/2010/main" val="2573405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57809" y="3539373"/>
            <a:ext cx="10999305" cy="923330"/>
          </a:xfrm>
          <a:prstGeom prst="rect">
            <a:avLst/>
          </a:prstGeom>
          <a:noFill/>
        </p:spPr>
        <p:txBody>
          <a:bodyPr wrap="square" rtlCol="0">
            <a:spAutoFit/>
          </a:bodyPr>
          <a:lstStyle/>
          <a:p>
            <a:r>
              <a:rPr lang="it-IT" dirty="0"/>
              <a:t>La routine evento è un blocco di istruzioni Visual Basic racchiuse da un’istruzione di dichiarazione (</a:t>
            </a:r>
            <a:r>
              <a:rPr lang="it-IT" dirty="0" err="1"/>
              <a:t>Function</a:t>
            </a:r>
            <a:r>
              <a:rPr lang="it-IT" dirty="0"/>
              <a:t>, Sub…) e una dichiarazione End corrispondente che viene associata ad un evento particolare generato dall’azione dell’utente (click, doppio click, pressione o rilascio di un tasto, modifica del contenuto e altri). </a:t>
            </a:r>
          </a:p>
        </p:txBody>
      </p:sp>
      <p:sp>
        <p:nvSpPr>
          <p:cNvPr id="5" name="CasellaDiTesto 4"/>
          <p:cNvSpPr txBox="1"/>
          <p:nvPr/>
        </p:nvSpPr>
        <p:spPr>
          <a:xfrm>
            <a:off x="357809" y="5333697"/>
            <a:ext cx="10641495" cy="923330"/>
          </a:xfrm>
          <a:prstGeom prst="rect">
            <a:avLst/>
          </a:prstGeom>
          <a:noFill/>
        </p:spPr>
        <p:txBody>
          <a:bodyPr wrap="square" rtlCol="0">
            <a:spAutoFit/>
          </a:bodyPr>
          <a:lstStyle/>
          <a:p>
            <a:r>
              <a:rPr lang="it-IT" dirty="0"/>
              <a:t>Una macro è uno strumento che consente di automatizzare le attività e aggiunge funzionalità a maschere e altri oggetti di Microsoft Access. All’interno si possono disporre una serie di comandi che verranno eseguiti automaticamente nell’ordine scelto quando l’utente effettua una chiamata tramite un evento. </a:t>
            </a:r>
          </a:p>
        </p:txBody>
      </p:sp>
      <p:sp>
        <p:nvSpPr>
          <p:cNvPr id="6" name="CasellaDiTesto 5"/>
          <p:cNvSpPr txBox="1"/>
          <p:nvPr/>
        </p:nvSpPr>
        <p:spPr>
          <a:xfrm>
            <a:off x="357809" y="289460"/>
            <a:ext cx="11092069" cy="2862322"/>
          </a:xfrm>
          <a:prstGeom prst="rect">
            <a:avLst/>
          </a:prstGeom>
          <a:noFill/>
        </p:spPr>
        <p:txBody>
          <a:bodyPr wrap="square" rtlCol="0">
            <a:spAutoFit/>
          </a:bodyPr>
          <a:lstStyle/>
          <a:p>
            <a:r>
              <a:rPr lang="it-IT" dirty="0"/>
              <a:t>La Query, letteralmente “interrogazione”, è uno strumento di Access che serve a manipolare i dati presenti nelle tabelle. Il linguaggio più comunemente utilizzato per la scrittura di Query è SQL.</a:t>
            </a:r>
          </a:p>
          <a:p>
            <a:r>
              <a:rPr lang="it-IT" dirty="0"/>
              <a:t>Esistono diversi tipi di </a:t>
            </a:r>
            <a:r>
              <a:rPr lang="it-IT" dirty="0" err="1"/>
              <a:t>query</a:t>
            </a:r>
            <a:r>
              <a:rPr lang="it-IT" dirty="0"/>
              <a:t>:</a:t>
            </a:r>
          </a:p>
          <a:p>
            <a:pPr marL="285750" lvl="0" indent="-285750">
              <a:buFont typeface="Arial" panose="020B0604020202020204" pitchFamily="34" charset="0"/>
              <a:buChar char="•"/>
            </a:pPr>
            <a:r>
              <a:rPr lang="it-IT" dirty="0"/>
              <a:t>QUERY DI ACCODAMENTO: aggiunge uno o più record ad una tabella esistente. </a:t>
            </a:r>
          </a:p>
          <a:p>
            <a:pPr marL="285750" lvl="0" indent="-285750">
              <a:buFont typeface="Arial" panose="020B0604020202020204" pitchFamily="34" charset="0"/>
              <a:buChar char="•"/>
            </a:pPr>
            <a:r>
              <a:rPr lang="it-IT" dirty="0"/>
              <a:t>QUERY DI AGGIORNAMENTO: modifica i record all’interno di una tabella esistente.</a:t>
            </a:r>
          </a:p>
          <a:p>
            <a:pPr marL="285750" lvl="0" indent="-285750">
              <a:buFont typeface="Arial" panose="020B0604020202020204" pitchFamily="34" charset="0"/>
              <a:buChar char="•"/>
            </a:pPr>
            <a:r>
              <a:rPr lang="it-IT" dirty="0"/>
              <a:t>QUERY DI ELIMINAZIONE: elimina i dati specificati da una tabella esistente</a:t>
            </a:r>
          </a:p>
          <a:p>
            <a:pPr marL="285750" lvl="0" indent="-285750">
              <a:buFont typeface="Arial" panose="020B0604020202020204" pitchFamily="34" charset="0"/>
              <a:buChar char="•"/>
            </a:pPr>
            <a:r>
              <a:rPr lang="it-IT" dirty="0"/>
              <a:t>QUERY DI CREAZIONE TABELLA: crea una nuova tabella eventualmente immettendo dei dati specificati.</a:t>
            </a:r>
          </a:p>
          <a:p>
            <a:pPr marL="285750" lvl="0" indent="-285750">
              <a:buFont typeface="Arial" panose="020B0604020202020204" pitchFamily="34" charset="0"/>
              <a:buChar char="•"/>
            </a:pPr>
            <a:r>
              <a:rPr lang="it-IT" dirty="0"/>
              <a:t>QUERY DI SELEZIONE: è la tipologia più utilizzata e permette di selezionare determinati record di una o più tabelle esistenti che rispettino i criteri stabiliti.</a:t>
            </a:r>
          </a:p>
          <a:p>
            <a:endParaRPr lang="it-IT" dirty="0"/>
          </a:p>
        </p:txBody>
      </p:sp>
      <p:sp>
        <p:nvSpPr>
          <p:cNvPr id="7" name="Rettangolo con angoli arrotondati 6"/>
          <p:cNvSpPr/>
          <p:nvPr/>
        </p:nvSpPr>
        <p:spPr>
          <a:xfrm>
            <a:off x="132522" y="185530"/>
            <a:ext cx="11767930" cy="28227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p:cNvSpPr/>
          <p:nvPr/>
        </p:nvSpPr>
        <p:spPr>
          <a:xfrm>
            <a:off x="132523" y="3419061"/>
            <a:ext cx="11767930" cy="137822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con angoli arrotondati 8"/>
          <p:cNvSpPr/>
          <p:nvPr/>
        </p:nvSpPr>
        <p:spPr>
          <a:xfrm>
            <a:off x="132522" y="5190158"/>
            <a:ext cx="11767930" cy="11661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Segnaposto numero diapositiva 1"/>
          <p:cNvSpPr>
            <a:spLocks noGrp="1"/>
          </p:cNvSpPr>
          <p:nvPr>
            <p:ph type="sldNum" sz="quarter" idx="12"/>
          </p:nvPr>
        </p:nvSpPr>
        <p:spPr/>
        <p:txBody>
          <a:bodyPr/>
          <a:lstStyle/>
          <a:p>
            <a:fld id="{396FFFB8-DAE5-4A1F-8684-5115A804F9CA}" type="slidenum">
              <a:rPr lang="it-IT" smtClean="0"/>
              <a:t>7</a:t>
            </a:fld>
            <a:endParaRPr lang="it-IT"/>
          </a:p>
        </p:txBody>
      </p:sp>
    </p:spTree>
    <p:extLst>
      <p:ext uri="{BB962C8B-B14F-4D97-AF65-F5344CB8AC3E}">
        <p14:creationId xmlns:p14="http://schemas.microsoft.com/office/powerpoint/2010/main" val="4123148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218019" y="0"/>
            <a:ext cx="3985077" cy="523220"/>
          </a:xfrm>
          <a:prstGeom prst="rect">
            <a:avLst/>
          </a:prstGeom>
          <a:noFill/>
        </p:spPr>
        <p:txBody>
          <a:bodyPr wrap="square" rtlCol="0">
            <a:spAutoFit/>
          </a:bodyPr>
          <a:lstStyle/>
          <a:p>
            <a:r>
              <a:rPr lang="it-IT" sz="2800" dirty="0"/>
              <a:t>CREAZIONE OFFERTA</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3393" y="727086"/>
            <a:ext cx="9822659" cy="4543204"/>
          </a:xfrm>
          <a:prstGeom prst="rect">
            <a:avLst/>
          </a:prstGeom>
          <a:ln>
            <a:solidFill>
              <a:schemeClr val="tx1"/>
            </a:solidFill>
          </a:ln>
        </p:spPr>
      </p:pic>
      <p:sp>
        <p:nvSpPr>
          <p:cNvPr id="3" name="CasellaDiTesto 2"/>
          <p:cNvSpPr txBox="1"/>
          <p:nvPr/>
        </p:nvSpPr>
        <p:spPr>
          <a:xfrm>
            <a:off x="410817" y="5605670"/>
            <a:ext cx="11039061" cy="1200329"/>
          </a:xfrm>
          <a:prstGeom prst="rect">
            <a:avLst/>
          </a:prstGeom>
          <a:noFill/>
        </p:spPr>
        <p:txBody>
          <a:bodyPr wrap="square" rtlCol="0">
            <a:spAutoFit/>
          </a:bodyPr>
          <a:lstStyle/>
          <a:p>
            <a:r>
              <a:rPr lang="it-IT" dirty="0"/>
              <a:t>La maschera richiede di scegliere il cliente (e l’iva applicata per la tipologia di prodotto nel suo stato), il fornitore e il prodotto da offrire. L’inserimento di quest’ultimo riempie automaticamente i campi della maschera con i dati dell’articolo (dimensioni, peso, costi, provvigioni, certificazioni e dati logistici).</a:t>
            </a:r>
          </a:p>
          <a:p>
            <a:endParaRPr lang="it-IT" dirty="0"/>
          </a:p>
        </p:txBody>
      </p:sp>
      <p:sp>
        <p:nvSpPr>
          <p:cNvPr id="5" name="Segnaposto numero diapositiva 4"/>
          <p:cNvSpPr>
            <a:spLocks noGrp="1"/>
          </p:cNvSpPr>
          <p:nvPr>
            <p:ph type="sldNum" sz="quarter" idx="12"/>
          </p:nvPr>
        </p:nvSpPr>
        <p:spPr/>
        <p:txBody>
          <a:bodyPr/>
          <a:lstStyle/>
          <a:p>
            <a:fld id="{396FFFB8-DAE5-4A1F-8684-5115A804F9CA}" type="slidenum">
              <a:rPr lang="it-IT" smtClean="0"/>
              <a:t>8</a:t>
            </a:fld>
            <a:endParaRPr lang="it-IT"/>
          </a:p>
        </p:txBody>
      </p:sp>
    </p:spTree>
    <p:extLst>
      <p:ext uri="{BB962C8B-B14F-4D97-AF65-F5344CB8AC3E}">
        <p14:creationId xmlns:p14="http://schemas.microsoft.com/office/powerpoint/2010/main" val="685338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98" y="554863"/>
            <a:ext cx="5736680" cy="2797936"/>
          </a:xfrm>
          <a:prstGeom prst="rect">
            <a:avLst/>
          </a:prstGeom>
          <a:ln>
            <a:solidFill>
              <a:schemeClr val="tx1"/>
            </a:solidFill>
          </a:ln>
        </p:spPr>
      </p:pic>
      <p:sp>
        <p:nvSpPr>
          <p:cNvPr id="5" name="CasellaDiTesto 4"/>
          <p:cNvSpPr txBox="1"/>
          <p:nvPr/>
        </p:nvSpPr>
        <p:spPr>
          <a:xfrm>
            <a:off x="834887" y="182349"/>
            <a:ext cx="5247860" cy="369332"/>
          </a:xfrm>
          <a:prstGeom prst="rect">
            <a:avLst/>
          </a:prstGeom>
          <a:noFill/>
        </p:spPr>
        <p:txBody>
          <a:bodyPr wrap="square" rtlCol="0">
            <a:spAutoFit/>
          </a:bodyPr>
          <a:lstStyle/>
          <a:p>
            <a:r>
              <a:rPr lang="it-IT" dirty="0"/>
              <a:t>VISUALIZZAZIONE OFFERTE (LISTING)</a:t>
            </a: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797" y="3947418"/>
            <a:ext cx="5736681" cy="2804251"/>
          </a:xfrm>
          <a:prstGeom prst="rect">
            <a:avLst/>
          </a:prstGeom>
          <a:ln>
            <a:solidFill>
              <a:schemeClr val="tx1"/>
            </a:solidFill>
          </a:ln>
        </p:spPr>
      </p:pic>
      <p:sp>
        <p:nvSpPr>
          <p:cNvPr id="7" name="CasellaDiTesto 6"/>
          <p:cNvSpPr txBox="1"/>
          <p:nvPr/>
        </p:nvSpPr>
        <p:spPr>
          <a:xfrm>
            <a:off x="1048075" y="3571723"/>
            <a:ext cx="4403188" cy="369332"/>
          </a:xfrm>
          <a:prstGeom prst="rect">
            <a:avLst/>
          </a:prstGeom>
          <a:noFill/>
        </p:spPr>
        <p:txBody>
          <a:bodyPr wrap="square" rtlCol="0">
            <a:spAutoFit/>
          </a:bodyPr>
          <a:lstStyle/>
          <a:p>
            <a:r>
              <a:rPr lang="it-IT" dirty="0"/>
              <a:t>VISUALIZZAZIONE MIRATA OFFERTA</a:t>
            </a:r>
          </a:p>
        </p:txBody>
      </p:sp>
      <p:sp>
        <p:nvSpPr>
          <p:cNvPr id="12" name="CasellaDiTesto 11"/>
          <p:cNvSpPr txBox="1"/>
          <p:nvPr/>
        </p:nvSpPr>
        <p:spPr>
          <a:xfrm>
            <a:off x="6573079" y="1107591"/>
            <a:ext cx="4439478" cy="1477328"/>
          </a:xfrm>
          <a:prstGeom prst="rect">
            <a:avLst/>
          </a:prstGeom>
          <a:noFill/>
        </p:spPr>
        <p:txBody>
          <a:bodyPr wrap="square" rtlCol="0">
            <a:spAutoFit/>
          </a:bodyPr>
          <a:lstStyle/>
          <a:p>
            <a:r>
              <a:rPr lang="it-IT" dirty="0"/>
              <a:t>Ognuna delle offerte corrisponde ad un “record” e vengono usati due pulsanti per passare alla precedente o alla successiva; l’assenza di filtri rende quindi macchinosa la consultazione.</a:t>
            </a:r>
          </a:p>
        </p:txBody>
      </p:sp>
      <p:sp>
        <p:nvSpPr>
          <p:cNvPr id="13" name="CasellaDiTesto 12"/>
          <p:cNvSpPr txBox="1"/>
          <p:nvPr/>
        </p:nvSpPr>
        <p:spPr>
          <a:xfrm>
            <a:off x="6573079" y="3947418"/>
            <a:ext cx="5287617" cy="2031325"/>
          </a:xfrm>
          <a:prstGeom prst="rect">
            <a:avLst/>
          </a:prstGeom>
          <a:noFill/>
        </p:spPr>
        <p:txBody>
          <a:bodyPr wrap="square" rtlCol="0">
            <a:spAutoFit/>
          </a:bodyPr>
          <a:lstStyle/>
          <a:p>
            <a:r>
              <a:rPr lang="it-IT" dirty="0"/>
              <a:t>La maschera “Visualizzazione mirata offerta” permette di filtrare le offerte scegliendo tramite pulsante se per fornitore e prodotto oppure semplicemente il cliente. Nella casella sottostante vengono elencate le offerte tramite la data e di fianco se il prodotto in questione è stato listato oppure no. La possibilità di selezionare le offerte rende molto più efficiente la ricerca.</a:t>
            </a:r>
          </a:p>
        </p:txBody>
      </p:sp>
      <p:sp>
        <p:nvSpPr>
          <p:cNvPr id="2" name="Segnaposto numero diapositiva 1"/>
          <p:cNvSpPr>
            <a:spLocks noGrp="1"/>
          </p:cNvSpPr>
          <p:nvPr>
            <p:ph type="sldNum" sz="quarter" idx="12"/>
          </p:nvPr>
        </p:nvSpPr>
        <p:spPr/>
        <p:txBody>
          <a:bodyPr/>
          <a:lstStyle/>
          <a:p>
            <a:fld id="{396FFFB8-DAE5-4A1F-8684-5115A804F9CA}" type="slidenum">
              <a:rPr lang="it-IT" smtClean="0"/>
              <a:t>9</a:t>
            </a:fld>
            <a:endParaRPr lang="it-IT"/>
          </a:p>
        </p:txBody>
      </p:sp>
    </p:spTree>
    <p:extLst>
      <p:ext uri="{BB962C8B-B14F-4D97-AF65-F5344CB8AC3E}">
        <p14:creationId xmlns:p14="http://schemas.microsoft.com/office/powerpoint/2010/main" val="3714032231"/>
      </p:ext>
    </p:extLst>
  </p:cSld>
  <p:clrMapOvr>
    <a:masterClrMapping/>
  </p:clrMapOvr>
</p:sld>
</file>

<file path=ppt/theme/theme1.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ofondità">
  <a:themeElements>
    <a:clrScheme name="Profondità">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ondità">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ondità">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741</TotalTime>
  <Words>1043</Words>
  <Application>Microsoft Office PowerPoint</Application>
  <PresentationFormat>Widescreen</PresentationFormat>
  <Paragraphs>85</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12</vt:i4>
      </vt:variant>
    </vt:vector>
  </HeadingPairs>
  <TitlesOfParts>
    <vt:vector size="18" baseType="lpstr">
      <vt:lpstr>Arial</vt:lpstr>
      <vt:lpstr>Calibri</vt:lpstr>
      <vt:lpstr>Calibri Light</vt:lpstr>
      <vt:lpstr>Corbel</vt:lpstr>
      <vt:lpstr>Personalizza struttura</vt:lpstr>
      <vt:lpstr>Profondità</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tommy</dc:creator>
  <cp:lastModifiedBy>tommy</cp:lastModifiedBy>
  <cp:revision>43</cp:revision>
  <dcterms:created xsi:type="dcterms:W3CDTF">2016-10-07T08:45:41Z</dcterms:created>
  <dcterms:modified xsi:type="dcterms:W3CDTF">2016-10-17T10:40:51Z</dcterms:modified>
</cp:coreProperties>
</file>