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58" r:id="rId5"/>
    <p:sldId id="259" r:id="rId6"/>
    <p:sldId id="260" r:id="rId7"/>
    <p:sldId id="272" r:id="rId8"/>
    <p:sldId id="285" r:id="rId9"/>
    <p:sldId id="286" r:id="rId10"/>
    <p:sldId id="287" r:id="rId11"/>
    <p:sldId id="288" r:id="rId12"/>
    <p:sldId id="289" r:id="rId13"/>
    <p:sldId id="290" r:id="rId14"/>
    <p:sldId id="291" r:id="rId15"/>
    <p:sldId id="294" r:id="rId16"/>
    <p:sldId id="300" r:id="rId17"/>
    <p:sldId id="293" r:id="rId18"/>
    <p:sldId id="295" r:id="rId19"/>
    <p:sldId id="296" r:id="rId20"/>
    <p:sldId id="297" r:id="rId21"/>
    <p:sldId id="299" r:id="rId2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1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EF9D677-C10C-44A0-81CA-DD5E76993D6F}" type="datetimeFigureOut">
              <a:rPr lang="it-IT" smtClean="0"/>
              <a:t>31/01/2017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3E022F1-8DDC-4340-8B0E-AE8E8E82C455}" type="slidenum">
              <a:rPr lang="it-IT" smtClean="0"/>
              <a:t>‹N›</a:t>
            </a:fld>
            <a:endParaRPr lang="it-IT"/>
          </a:p>
        </p:txBody>
      </p:sp>
    </p:spTree>
    <p:extLst>
      <p:ext uri="{BB962C8B-B14F-4D97-AF65-F5344CB8AC3E}">
        <p14:creationId xmlns:p14="http://schemas.microsoft.com/office/powerpoint/2010/main" val="4103861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EF9D677-C10C-44A0-81CA-DD5E76993D6F}" type="datetimeFigureOut">
              <a:rPr lang="it-IT" smtClean="0"/>
              <a:t>31/01/2017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3E022F1-8DDC-4340-8B0E-AE8E8E82C455}" type="slidenum">
              <a:rPr lang="it-IT" smtClean="0"/>
              <a:t>‹N›</a:t>
            </a:fld>
            <a:endParaRPr lang="it-IT"/>
          </a:p>
        </p:txBody>
      </p:sp>
    </p:spTree>
    <p:extLst>
      <p:ext uri="{BB962C8B-B14F-4D97-AF65-F5344CB8AC3E}">
        <p14:creationId xmlns:p14="http://schemas.microsoft.com/office/powerpoint/2010/main" val="2637852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EF9D677-C10C-44A0-81CA-DD5E76993D6F}" type="datetimeFigureOut">
              <a:rPr lang="it-IT" smtClean="0"/>
              <a:t>31/01/2017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3E022F1-8DDC-4340-8B0E-AE8E8E82C455}" type="slidenum">
              <a:rPr lang="it-IT" smtClean="0"/>
              <a:t>‹N›</a:t>
            </a:fld>
            <a:endParaRPr lang="it-IT"/>
          </a:p>
        </p:txBody>
      </p:sp>
    </p:spTree>
    <p:extLst>
      <p:ext uri="{BB962C8B-B14F-4D97-AF65-F5344CB8AC3E}">
        <p14:creationId xmlns:p14="http://schemas.microsoft.com/office/powerpoint/2010/main" val="2545293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EF9D677-C10C-44A0-81CA-DD5E76993D6F}" type="datetimeFigureOut">
              <a:rPr lang="it-IT" smtClean="0"/>
              <a:t>31/01/2017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3E022F1-8DDC-4340-8B0E-AE8E8E82C455}" type="slidenum">
              <a:rPr lang="it-IT" smtClean="0"/>
              <a:t>‹N›</a:t>
            </a:fld>
            <a:endParaRPr lang="it-IT"/>
          </a:p>
        </p:txBody>
      </p:sp>
    </p:spTree>
    <p:extLst>
      <p:ext uri="{BB962C8B-B14F-4D97-AF65-F5344CB8AC3E}">
        <p14:creationId xmlns:p14="http://schemas.microsoft.com/office/powerpoint/2010/main" val="3098813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FEF9D677-C10C-44A0-81CA-DD5E76993D6F}" type="datetimeFigureOut">
              <a:rPr lang="it-IT" smtClean="0"/>
              <a:t>31/01/2017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3E022F1-8DDC-4340-8B0E-AE8E8E82C455}" type="slidenum">
              <a:rPr lang="it-IT" smtClean="0"/>
              <a:t>‹N›</a:t>
            </a:fld>
            <a:endParaRPr lang="it-IT"/>
          </a:p>
        </p:txBody>
      </p:sp>
    </p:spTree>
    <p:extLst>
      <p:ext uri="{BB962C8B-B14F-4D97-AF65-F5344CB8AC3E}">
        <p14:creationId xmlns:p14="http://schemas.microsoft.com/office/powerpoint/2010/main" val="808703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EF9D677-C10C-44A0-81CA-DD5E76993D6F}" type="datetimeFigureOut">
              <a:rPr lang="it-IT" smtClean="0"/>
              <a:t>31/01/2017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3E022F1-8DDC-4340-8B0E-AE8E8E82C455}" type="slidenum">
              <a:rPr lang="it-IT" smtClean="0"/>
              <a:t>‹N›</a:t>
            </a:fld>
            <a:endParaRPr lang="it-IT"/>
          </a:p>
        </p:txBody>
      </p:sp>
    </p:spTree>
    <p:extLst>
      <p:ext uri="{BB962C8B-B14F-4D97-AF65-F5344CB8AC3E}">
        <p14:creationId xmlns:p14="http://schemas.microsoft.com/office/powerpoint/2010/main" val="3063335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EF9D677-C10C-44A0-81CA-DD5E76993D6F}" type="datetimeFigureOut">
              <a:rPr lang="it-IT" smtClean="0"/>
              <a:t>31/01/2017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3E022F1-8DDC-4340-8B0E-AE8E8E82C455}" type="slidenum">
              <a:rPr lang="it-IT" smtClean="0"/>
              <a:t>‹N›</a:t>
            </a:fld>
            <a:endParaRPr lang="it-IT"/>
          </a:p>
        </p:txBody>
      </p:sp>
    </p:spTree>
    <p:extLst>
      <p:ext uri="{BB962C8B-B14F-4D97-AF65-F5344CB8AC3E}">
        <p14:creationId xmlns:p14="http://schemas.microsoft.com/office/powerpoint/2010/main" val="4193627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FEF9D677-C10C-44A0-81CA-DD5E76993D6F}" type="datetimeFigureOut">
              <a:rPr lang="it-IT" smtClean="0"/>
              <a:t>31/01/2017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3E022F1-8DDC-4340-8B0E-AE8E8E82C455}" type="slidenum">
              <a:rPr lang="it-IT" smtClean="0"/>
              <a:t>‹N›</a:t>
            </a:fld>
            <a:endParaRPr lang="it-IT"/>
          </a:p>
        </p:txBody>
      </p:sp>
    </p:spTree>
    <p:extLst>
      <p:ext uri="{BB962C8B-B14F-4D97-AF65-F5344CB8AC3E}">
        <p14:creationId xmlns:p14="http://schemas.microsoft.com/office/powerpoint/2010/main" val="354370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EF9D677-C10C-44A0-81CA-DD5E76993D6F}" type="datetimeFigureOut">
              <a:rPr lang="it-IT" smtClean="0"/>
              <a:t>31/01/2017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3E022F1-8DDC-4340-8B0E-AE8E8E82C455}" type="slidenum">
              <a:rPr lang="it-IT" smtClean="0"/>
              <a:t>‹N›</a:t>
            </a:fld>
            <a:endParaRPr lang="it-IT"/>
          </a:p>
        </p:txBody>
      </p:sp>
    </p:spTree>
    <p:extLst>
      <p:ext uri="{BB962C8B-B14F-4D97-AF65-F5344CB8AC3E}">
        <p14:creationId xmlns:p14="http://schemas.microsoft.com/office/powerpoint/2010/main" val="2913116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EF9D677-C10C-44A0-81CA-DD5E76993D6F}" type="datetimeFigureOut">
              <a:rPr lang="it-IT" smtClean="0"/>
              <a:t>31/01/2017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3E022F1-8DDC-4340-8B0E-AE8E8E82C455}" type="slidenum">
              <a:rPr lang="it-IT" smtClean="0"/>
              <a:t>‹N›</a:t>
            </a:fld>
            <a:endParaRPr lang="it-IT"/>
          </a:p>
        </p:txBody>
      </p:sp>
    </p:spTree>
    <p:extLst>
      <p:ext uri="{BB962C8B-B14F-4D97-AF65-F5344CB8AC3E}">
        <p14:creationId xmlns:p14="http://schemas.microsoft.com/office/powerpoint/2010/main" val="3970224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EF9D677-C10C-44A0-81CA-DD5E76993D6F}" type="datetimeFigureOut">
              <a:rPr lang="it-IT" smtClean="0"/>
              <a:t>31/01/2017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3E022F1-8DDC-4340-8B0E-AE8E8E82C455}" type="slidenum">
              <a:rPr lang="it-IT" smtClean="0"/>
              <a:t>‹N›</a:t>
            </a:fld>
            <a:endParaRPr lang="it-IT"/>
          </a:p>
        </p:txBody>
      </p:sp>
    </p:spTree>
    <p:extLst>
      <p:ext uri="{BB962C8B-B14F-4D97-AF65-F5344CB8AC3E}">
        <p14:creationId xmlns:p14="http://schemas.microsoft.com/office/powerpoint/2010/main" val="3843234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F9D677-C10C-44A0-81CA-DD5E76993D6F}" type="datetimeFigureOut">
              <a:rPr lang="it-IT" smtClean="0"/>
              <a:t>31/01/2017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E022F1-8DDC-4340-8B0E-AE8E8E82C455}" type="slidenum">
              <a:rPr lang="it-IT" smtClean="0"/>
              <a:t>‹N›</a:t>
            </a:fld>
            <a:endParaRPr lang="it-IT"/>
          </a:p>
        </p:txBody>
      </p:sp>
    </p:spTree>
    <p:extLst>
      <p:ext uri="{BB962C8B-B14F-4D97-AF65-F5344CB8AC3E}">
        <p14:creationId xmlns:p14="http://schemas.microsoft.com/office/powerpoint/2010/main" val="3784022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api.telegram.org/bot%3ctoken%3e/METHOD_NAM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0"/>
            <a:ext cx="9144000" cy="1470025"/>
          </a:xfrm>
        </p:spPr>
        <p:txBody>
          <a:bodyPr>
            <a:normAutofit/>
          </a:bodyPr>
          <a:lstStyle/>
          <a:p>
            <a:r>
              <a:rPr lang="it-IT" sz="3200" i="1" dirty="0" smtClean="0"/>
              <a:t>Università degli Studi di Modena e Reggio Emilia</a:t>
            </a:r>
            <a:endParaRPr lang="it-IT" sz="3200" i="1" dirty="0"/>
          </a:p>
        </p:txBody>
      </p:sp>
      <p:sp>
        <p:nvSpPr>
          <p:cNvPr id="3" name="Sottotitolo 2"/>
          <p:cNvSpPr>
            <a:spLocks noGrp="1"/>
          </p:cNvSpPr>
          <p:nvPr>
            <p:ph type="subTitle" idx="1"/>
          </p:nvPr>
        </p:nvSpPr>
        <p:spPr>
          <a:xfrm>
            <a:off x="71500" y="1484784"/>
            <a:ext cx="8928992" cy="5112568"/>
          </a:xfrm>
        </p:spPr>
        <p:txBody>
          <a:bodyPr>
            <a:normAutofit/>
          </a:bodyPr>
          <a:lstStyle/>
          <a:p>
            <a:r>
              <a:rPr lang="it-IT" sz="2400" dirty="0" smtClean="0">
                <a:solidFill>
                  <a:schemeClr val="tx1"/>
                </a:solidFill>
              </a:rPr>
              <a:t>Dipartimento di ingegneria ‘’Enzo Ferrari’’</a:t>
            </a:r>
          </a:p>
          <a:p>
            <a:r>
              <a:rPr lang="it-IT" sz="2400" i="1" dirty="0" smtClean="0">
                <a:solidFill>
                  <a:schemeClr val="tx1"/>
                </a:solidFill>
              </a:rPr>
              <a:t>Corso di Laurea in Ingegneria Informatica</a:t>
            </a:r>
          </a:p>
          <a:p>
            <a:endParaRPr lang="it-IT" sz="2800" i="1" dirty="0">
              <a:solidFill>
                <a:schemeClr val="tx1"/>
              </a:solidFill>
            </a:endParaRPr>
          </a:p>
          <a:p>
            <a:r>
              <a:rPr lang="it-IT" b="1" dirty="0" smtClean="0">
                <a:solidFill>
                  <a:schemeClr val="tx1"/>
                </a:solidFill>
              </a:rPr>
              <a:t>Struttura generica di bot: </a:t>
            </a:r>
          </a:p>
          <a:p>
            <a:r>
              <a:rPr lang="it-IT" b="1" dirty="0" smtClean="0">
                <a:solidFill>
                  <a:schemeClr val="tx1"/>
                </a:solidFill>
              </a:rPr>
              <a:t>il </a:t>
            </a:r>
            <a:r>
              <a:rPr lang="it-IT" b="1" dirty="0" err="1" smtClean="0">
                <a:solidFill>
                  <a:schemeClr val="tx1"/>
                </a:solidFill>
              </a:rPr>
              <a:t>Qbot</a:t>
            </a:r>
            <a:r>
              <a:rPr lang="it-IT" b="1" dirty="0" smtClean="0">
                <a:solidFill>
                  <a:schemeClr val="tx1"/>
                </a:solidFill>
              </a:rPr>
              <a:t> </a:t>
            </a:r>
          </a:p>
          <a:p>
            <a:endParaRPr lang="it-IT" sz="3600" b="1" dirty="0" smtClean="0">
              <a:solidFill>
                <a:schemeClr val="tx1"/>
              </a:solidFill>
            </a:endParaRPr>
          </a:p>
          <a:p>
            <a:endParaRPr lang="it-IT" sz="3600" b="1" dirty="0">
              <a:solidFill>
                <a:schemeClr val="tx1"/>
              </a:solidFill>
            </a:endParaRPr>
          </a:p>
          <a:p>
            <a:pPr algn="l"/>
            <a:endParaRPr lang="it-IT" sz="2000" dirty="0">
              <a:solidFill>
                <a:schemeClr val="tx1"/>
              </a:solidFill>
            </a:endParaRPr>
          </a:p>
          <a:p>
            <a:endParaRPr lang="it-IT" sz="2000" dirty="0" smtClean="0">
              <a:solidFill>
                <a:schemeClr val="tx1"/>
              </a:solidFill>
            </a:endParaRPr>
          </a:p>
          <a:p>
            <a:r>
              <a:rPr lang="it-IT" sz="2000" dirty="0" smtClean="0">
                <a:solidFill>
                  <a:schemeClr val="tx1"/>
                </a:solidFill>
              </a:rPr>
              <a:t>Anno Accademico 2015/2016</a:t>
            </a:r>
            <a:endParaRPr lang="it-IT" sz="2000" dirty="0">
              <a:solidFill>
                <a:schemeClr val="tx1"/>
              </a:solidFill>
            </a:endParaRPr>
          </a:p>
        </p:txBody>
      </p:sp>
      <p:cxnSp>
        <p:nvCxnSpPr>
          <p:cNvPr id="5" name="Connettore 1 4"/>
          <p:cNvCxnSpPr/>
          <p:nvPr/>
        </p:nvCxnSpPr>
        <p:spPr>
          <a:xfrm>
            <a:off x="107504" y="1196752"/>
            <a:ext cx="8856984"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7" name="Tabella 6"/>
          <p:cNvGraphicFramePr>
            <a:graphicFrameLocks noGrp="1"/>
          </p:cNvGraphicFramePr>
          <p:nvPr>
            <p:extLst>
              <p:ext uri="{D42A27DB-BD31-4B8C-83A1-F6EECF244321}">
                <p14:modId xmlns:p14="http://schemas.microsoft.com/office/powerpoint/2010/main" val="70496531"/>
              </p:ext>
            </p:extLst>
          </p:nvPr>
        </p:nvGraphicFramePr>
        <p:xfrm>
          <a:off x="0" y="4653136"/>
          <a:ext cx="9144000" cy="1285240"/>
        </p:xfrm>
        <a:graphic>
          <a:graphicData uri="http://schemas.openxmlformats.org/drawingml/2006/table">
            <a:tbl>
              <a:tblPr firstRow="1" bandRow="1">
                <a:tableStyleId>{2D5ABB26-0587-4C30-8999-92F81FD0307C}</a:tableStyleId>
              </a:tblPr>
              <a:tblGrid>
                <a:gridCol w="4572000"/>
                <a:gridCol w="4572000"/>
              </a:tblGrid>
              <a:tr h="370840">
                <a:tc>
                  <a:txBody>
                    <a:bodyPr/>
                    <a:lstStyle/>
                    <a:p>
                      <a:r>
                        <a:rPr lang="it-IT" dirty="0" smtClean="0"/>
                        <a:t>        Relatori:</a:t>
                      </a:r>
                    </a:p>
                    <a:p>
                      <a:r>
                        <a:rPr lang="it-IT" dirty="0" smtClean="0"/>
                        <a:t>        Prof.ssa Laura Po</a:t>
                      </a:r>
                    </a:p>
                    <a:p>
                      <a:r>
                        <a:rPr lang="it-IT" dirty="0" smtClean="0"/>
                        <a:t>        Prof. Domenico Beneventano</a:t>
                      </a:r>
                      <a:endParaRPr lang="it-IT" dirty="0"/>
                    </a:p>
                  </a:txBody>
                  <a:tcPr/>
                </a:tc>
                <a:tc>
                  <a:txBody>
                    <a:bodyPr/>
                    <a:lstStyle/>
                    <a:p>
                      <a:r>
                        <a:rPr lang="it-IT" dirty="0" smtClean="0"/>
                        <a:t>                                        Candidato:</a:t>
                      </a:r>
                    </a:p>
                    <a:p>
                      <a:r>
                        <a:rPr lang="it-IT" dirty="0" smtClean="0"/>
                        <a:t>                                        Marianna Ferrari</a:t>
                      </a:r>
                      <a:endParaRPr lang="it-IT" dirty="0"/>
                    </a:p>
                  </a:txBody>
                  <a:tcPr/>
                </a:tc>
              </a:tr>
              <a:tr h="370840">
                <a:tc>
                  <a:txBody>
                    <a:bodyPr/>
                    <a:lstStyle/>
                    <a:p>
                      <a:endParaRPr lang="it-IT" dirty="0"/>
                    </a:p>
                  </a:txBody>
                  <a:tcPr/>
                </a:tc>
                <a:tc>
                  <a:txBody>
                    <a:bodyPr/>
                    <a:lstStyle/>
                    <a:p>
                      <a:endParaRPr lang="it-IT" dirty="0"/>
                    </a:p>
                  </a:txBody>
                  <a:tcPr/>
                </a:tc>
              </a:tr>
            </a:tbl>
          </a:graphicData>
        </a:graphic>
      </p:graphicFrame>
    </p:spTree>
    <p:extLst>
      <p:ext uri="{BB962C8B-B14F-4D97-AF65-F5344CB8AC3E}">
        <p14:creationId xmlns:p14="http://schemas.microsoft.com/office/powerpoint/2010/main" val="3567231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88640"/>
            <a:ext cx="8229600" cy="792088"/>
          </a:xfrm>
        </p:spPr>
        <p:txBody>
          <a:bodyPr>
            <a:normAutofit/>
          </a:bodyPr>
          <a:lstStyle/>
          <a:p>
            <a:r>
              <a:rPr lang="it-IT" sz="4000" b="1" dirty="0" err="1" smtClean="0"/>
              <a:t>QbotManager</a:t>
            </a:r>
            <a:r>
              <a:rPr lang="it-IT" sz="4000" b="1" dirty="0" smtClean="0"/>
              <a:t> e DAO</a:t>
            </a:r>
            <a:endParaRPr lang="it-IT" sz="4000" b="1" dirty="0"/>
          </a:p>
        </p:txBody>
      </p:sp>
      <p:sp>
        <p:nvSpPr>
          <p:cNvPr id="3" name="Segnaposto contenuto 2"/>
          <p:cNvSpPr>
            <a:spLocks noGrp="1"/>
          </p:cNvSpPr>
          <p:nvPr>
            <p:ph idx="1"/>
          </p:nvPr>
        </p:nvSpPr>
        <p:spPr>
          <a:xfrm>
            <a:off x="323528" y="908720"/>
            <a:ext cx="8496944" cy="5073427"/>
          </a:xfrm>
        </p:spPr>
        <p:txBody>
          <a:bodyPr>
            <a:noAutofit/>
          </a:bodyPr>
          <a:lstStyle/>
          <a:p>
            <a:r>
              <a:rPr lang="it-IT" sz="2800" dirty="0" smtClean="0"/>
              <a:t>La dichiarazione di </a:t>
            </a:r>
            <a:r>
              <a:rPr lang="it-IT" sz="2800" dirty="0" err="1" smtClean="0"/>
              <a:t>Context</a:t>
            </a:r>
            <a:r>
              <a:rPr lang="it-IT" sz="2800" dirty="0" smtClean="0"/>
              <a:t> e </a:t>
            </a:r>
            <a:r>
              <a:rPr lang="it-IT" sz="2800" dirty="0" err="1" smtClean="0"/>
              <a:t>resources</a:t>
            </a:r>
            <a:r>
              <a:rPr lang="it-IT" sz="2800" dirty="0" smtClean="0"/>
              <a:t> nel server.xml ha permesso a </a:t>
            </a:r>
            <a:r>
              <a:rPr lang="it-IT" sz="2800" dirty="0" err="1" smtClean="0"/>
              <a:t>Tomcat</a:t>
            </a:r>
            <a:r>
              <a:rPr lang="it-IT" sz="2800" dirty="0" smtClean="0"/>
              <a:t> di gestire le connessioni tramite </a:t>
            </a:r>
            <a:r>
              <a:rPr lang="it-IT" sz="2800" dirty="0" err="1" smtClean="0"/>
              <a:t>Datasource</a:t>
            </a:r>
            <a:endParaRPr lang="it-IT" sz="2800" dirty="0" smtClean="0"/>
          </a:p>
          <a:p>
            <a:r>
              <a:rPr lang="it-IT" sz="2800" dirty="0" smtClean="0"/>
              <a:t>DAO, </a:t>
            </a:r>
            <a:r>
              <a:rPr lang="it-IT" sz="2800" dirty="0" err="1" smtClean="0"/>
              <a:t>Datasources</a:t>
            </a:r>
            <a:r>
              <a:rPr lang="it-IT" sz="2800" dirty="0" smtClean="0"/>
              <a:t>, Manager e </a:t>
            </a:r>
            <a:r>
              <a:rPr lang="it-IT" sz="2800" dirty="0" err="1" smtClean="0"/>
              <a:t>Validatori</a:t>
            </a:r>
            <a:r>
              <a:rPr lang="it-IT" sz="2800" dirty="0" smtClean="0"/>
              <a:t> sono stati gestiti con l’aiuto dei </a:t>
            </a:r>
            <a:r>
              <a:rPr lang="it-IT" sz="2800" dirty="0" err="1" smtClean="0"/>
              <a:t>bean</a:t>
            </a:r>
            <a:r>
              <a:rPr lang="it-IT" sz="2800" dirty="0" smtClean="0"/>
              <a:t> di Spring</a:t>
            </a:r>
          </a:p>
          <a:p>
            <a:r>
              <a:rPr lang="it-IT" sz="2800" dirty="0" smtClean="0"/>
              <a:t>Il </a:t>
            </a:r>
            <a:r>
              <a:rPr lang="it-IT" sz="2800" dirty="0" err="1" smtClean="0"/>
              <a:t>QbotManager</a:t>
            </a:r>
            <a:r>
              <a:rPr lang="it-IT" sz="2800" dirty="0" smtClean="0"/>
              <a:t> ha un metodo per ogni metodo di ogni DAO</a:t>
            </a:r>
          </a:p>
          <a:p>
            <a:r>
              <a:rPr lang="it-IT" sz="2800" dirty="0" smtClean="0"/>
              <a:t>Ogni metodo del Manager è stato segnato con l’annotazione @</a:t>
            </a:r>
            <a:r>
              <a:rPr lang="it-IT" sz="2800" dirty="0" err="1" smtClean="0"/>
              <a:t>Transactional</a:t>
            </a:r>
            <a:r>
              <a:rPr lang="it-IT" sz="2800" dirty="0" smtClean="0"/>
              <a:t> di Spring in modo che venga effettuato il </a:t>
            </a:r>
            <a:r>
              <a:rPr lang="it-IT" sz="2800" dirty="0" err="1" smtClean="0"/>
              <a:t>rollback</a:t>
            </a:r>
            <a:r>
              <a:rPr lang="it-IT" sz="2800" dirty="0" smtClean="0"/>
              <a:t> automatico in caso di eccezione durante l’esecuzione, permettendo l’integrità del DB</a:t>
            </a:r>
            <a:endParaRPr lang="it-IT" sz="2800" dirty="0"/>
          </a:p>
        </p:txBody>
      </p:sp>
    </p:spTree>
    <p:extLst>
      <p:ext uri="{BB962C8B-B14F-4D97-AF65-F5344CB8AC3E}">
        <p14:creationId xmlns:p14="http://schemas.microsoft.com/office/powerpoint/2010/main" val="2306838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000" b="1" dirty="0" smtClean="0"/>
              <a:t>Model</a:t>
            </a:r>
            <a:endParaRPr lang="it-IT" sz="4000" b="1" dirty="0"/>
          </a:p>
        </p:txBody>
      </p:sp>
      <p:sp>
        <p:nvSpPr>
          <p:cNvPr id="3" name="Segnaposto contenuto 2"/>
          <p:cNvSpPr>
            <a:spLocks noGrp="1"/>
          </p:cNvSpPr>
          <p:nvPr>
            <p:ph idx="1"/>
          </p:nvPr>
        </p:nvSpPr>
        <p:spPr>
          <a:xfrm>
            <a:off x="457200" y="1340768"/>
            <a:ext cx="8229600" cy="4785395"/>
          </a:xfrm>
        </p:spPr>
        <p:txBody>
          <a:bodyPr>
            <a:normAutofit fontScale="92500" lnSpcReduction="10000"/>
          </a:bodyPr>
          <a:lstStyle/>
          <a:p>
            <a:pPr marL="0" indent="0">
              <a:buNone/>
            </a:pPr>
            <a:r>
              <a:rPr lang="it-IT" sz="3000" dirty="0" smtClean="0"/>
              <a:t>I model del </a:t>
            </a:r>
            <a:r>
              <a:rPr lang="it-IT" sz="3000" dirty="0"/>
              <a:t>progetto possono essere suddivisi in tre grandi categorie</a:t>
            </a:r>
            <a:r>
              <a:rPr lang="it-IT" sz="3000" dirty="0" smtClean="0"/>
              <a:t>:</a:t>
            </a:r>
          </a:p>
          <a:p>
            <a:pPr lvl="0"/>
            <a:r>
              <a:rPr lang="it-IT" sz="3000" dirty="0"/>
              <a:t>I </a:t>
            </a:r>
            <a:r>
              <a:rPr lang="it-IT" sz="3000" b="1" dirty="0" err="1"/>
              <a:t>DBModel</a:t>
            </a:r>
            <a:r>
              <a:rPr lang="it-IT" sz="3000" dirty="0"/>
              <a:t>, che rispecchiano le tabelle del DB QBOT (Bot, </a:t>
            </a:r>
            <a:r>
              <a:rPr lang="it-IT" sz="3000" dirty="0" err="1"/>
              <a:t>BotChannel</a:t>
            </a:r>
            <a:r>
              <a:rPr lang="it-IT" sz="3000" dirty="0"/>
              <a:t>, </a:t>
            </a:r>
            <a:r>
              <a:rPr lang="it-IT" sz="3000" dirty="0" err="1"/>
              <a:t>Channel_registry</a:t>
            </a:r>
            <a:r>
              <a:rPr lang="it-IT" sz="3000" dirty="0"/>
              <a:t> e </a:t>
            </a:r>
            <a:r>
              <a:rPr lang="it-IT" sz="3000" dirty="0" err="1"/>
              <a:t>LogHistoryBot</a:t>
            </a:r>
            <a:r>
              <a:rPr lang="it-IT" sz="3000" dirty="0"/>
              <a:t>)</a:t>
            </a:r>
          </a:p>
          <a:p>
            <a:pPr lvl="0"/>
            <a:r>
              <a:rPr lang="it-IT" sz="3000" dirty="0"/>
              <a:t>Gli </a:t>
            </a:r>
            <a:r>
              <a:rPr lang="it-IT" sz="3000" b="1" dirty="0" err="1"/>
              <a:t>AbstractModel</a:t>
            </a:r>
            <a:r>
              <a:rPr lang="it-IT" sz="3000" dirty="0"/>
              <a:t>, utilizzati dai metodi degli </a:t>
            </a:r>
            <a:r>
              <a:rPr lang="it-IT" sz="3000" dirty="0" err="1"/>
              <a:t>Handler</a:t>
            </a:r>
            <a:r>
              <a:rPr lang="it-IT" sz="3000" dirty="0"/>
              <a:t> (</a:t>
            </a:r>
            <a:r>
              <a:rPr lang="it-IT" sz="3000" dirty="0" err="1"/>
              <a:t>UserBot</a:t>
            </a:r>
            <a:r>
              <a:rPr lang="it-IT" sz="3000" dirty="0"/>
              <a:t>, </a:t>
            </a:r>
            <a:r>
              <a:rPr lang="it-IT" sz="3000" dirty="0" err="1"/>
              <a:t>MessageBot</a:t>
            </a:r>
            <a:r>
              <a:rPr lang="it-IT" sz="3000" dirty="0"/>
              <a:t>, </a:t>
            </a:r>
            <a:r>
              <a:rPr lang="it-IT" sz="3000" dirty="0" err="1"/>
              <a:t>UpdateBot</a:t>
            </a:r>
            <a:r>
              <a:rPr lang="it-IT" sz="3000" dirty="0"/>
              <a:t>, </a:t>
            </a:r>
            <a:r>
              <a:rPr lang="it-IT" sz="3000" dirty="0" err="1"/>
              <a:t>WebhookInfoBot</a:t>
            </a:r>
            <a:r>
              <a:rPr lang="it-IT" sz="3000" dirty="0"/>
              <a:t> </a:t>
            </a:r>
            <a:r>
              <a:rPr lang="it-IT" sz="3000" dirty="0" smtClean="0"/>
              <a:t>..)</a:t>
            </a:r>
            <a:endParaRPr lang="it-IT" sz="3000" dirty="0"/>
          </a:p>
          <a:p>
            <a:pPr lvl="0"/>
            <a:r>
              <a:rPr lang="it-IT" sz="3000" dirty="0"/>
              <a:t>I </a:t>
            </a:r>
            <a:r>
              <a:rPr lang="it-IT" sz="3000" b="1" dirty="0" err="1"/>
              <a:t>TelegramModel</a:t>
            </a:r>
            <a:r>
              <a:rPr lang="it-IT" sz="3000" dirty="0"/>
              <a:t> che estendono le classi astratte dei model sopracitati e che rispecchiano le API di </a:t>
            </a:r>
            <a:r>
              <a:rPr lang="it-IT" sz="3000" dirty="0" err="1"/>
              <a:t>Telegram</a:t>
            </a:r>
            <a:r>
              <a:rPr lang="it-IT" sz="3000" dirty="0"/>
              <a:t> (</a:t>
            </a:r>
            <a:r>
              <a:rPr lang="it-IT" sz="3000" dirty="0" err="1"/>
              <a:t>TelegramUser</a:t>
            </a:r>
            <a:r>
              <a:rPr lang="it-IT" sz="3000" dirty="0"/>
              <a:t>, </a:t>
            </a:r>
            <a:r>
              <a:rPr lang="it-IT" sz="3000" dirty="0" err="1"/>
              <a:t>TelegramMessage</a:t>
            </a:r>
            <a:r>
              <a:rPr lang="it-IT" sz="3000" dirty="0"/>
              <a:t>, </a:t>
            </a:r>
            <a:r>
              <a:rPr lang="it-IT" sz="3000" dirty="0" err="1"/>
              <a:t>TelegramUpdate</a:t>
            </a:r>
            <a:r>
              <a:rPr lang="it-IT" sz="3000" dirty="0"/>
              <a:t>, </a:t>
            </a:r>
            <a:r>
              <a:rPr lang="it-IT" sz="3000" dirty="0" err="1"/>
              <a:t>TelegramWebhookInfo</a:t>
            </a:r>
            <a:r>
              <a:rPr lang="it-IT" sz="3000" dirty="0"/>
              <a:t> … )</a:t>
            </a:r>
          </a:p>
          <a:p>
            <a:endParaRPr lang="it-IT" dirty="0"/>
          </a:p>
        </p:txBody>
      </p:sp>
    </p:spTree>
    <p:extLst>
      <p:ext uri="{BB962C8B-B14F-4D97-AF65-F5344CB8AC3E}">
        <p14:creationId xmlns:p14="http://schemas.microsoft.com/office/powerpoint/2010/main" val="3319406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4082"/>
          </a:xfrm>
        </p:spPr>
        <p:txBody>
          <a:bodyPr>
            <a:noAutofit/>
          </a:bodyPr>
          <a:lstStyle/>
          <a:p>
            <a:r>
              <a:rPr lang="it-IT" sz="4000" b="1" dirty="0" err="1" smtClean="0"/>
              <a:t>Webhook</a:t>
            </a:r>
            <a:r>
              <a:rPr lang="it-IT" sz="4000" b="1" dirty="0" smtClean="0"/>
              <a:t> e Long Polling</a:t>
            </a:r>
            <a:endParaRPr lang="it-IT" sz="4000" b="1" dirty="0"/>
          </a:p>
        </p:txBody>
      </p:sp>
      <p:sp>
        <p:nvSpPr>
          <p:cNvPr id="3" name="Segnaposto contenuto 2"/>
          <p:cNvSpPr>
            <a:spLocks noGrp="1"/>
          </p:cNvSpPr>
          <p:nvPr>
            <p:ph idx="1"/>
          </p:nvPr>
        </p:nvSpPr>
        <p:spPr>
          <a:xfrm>
            <a:off x="107504" y="908720"/>
            <a:ext cx="8856984" cy="5073427"/>
          </a:xfrm>
        </p:spPr>
        <p:txBody>
          <a:bodyPr>
            <a:noAutofit/>
          </a:bodyPr>
          <a:lstStyle/>
          <a:p>
            <a:r>
              <a:rPr lang="it-IT" sz="2400" b="1" dirty="0" smtClean="0"/>
              <a:t>Long Polling</a:t>
            </a:r>
            <a:r>
              <a:rPr lang="it-IT" sz="2400" dirty="0" smtClean="0"/>
              <a:t>: variante </a:t>
            </a:r>
            <a:r>
              <a:rPr lang="it-IT" sz="2400" dirty="0"/>
              <a:t>del tradizionale polling, processo in cui il dispositivo di controllo aspetta un segnale dall’esterno in modo sincrono e interrogando ogni “tot” di tempo il dispositivo esterno per sapere se esistono degli </a:t>
            </a:r>
            <a:r>
              <a:rPr lang="it-IT" sz="2400" dirty="0" smtClean="0"/>
              <a:t>aggiornamenti, ma </a:t>
            </a:r>
            <a:r>
              <a:rPr lang="it-IT" sz="2400" dirty="0"/>
              <a:t>con l’aspettativa che il server possa anche non rispondere immediatamente, per cui si “mette in attesa” della risposta. Nel momento in cui la risposta viene ricevuta, viene effettuata una nuova richiesta al server</a:t>
            </a:r>
            <a:endParaRPr lang="it-IT" sz="2400" dirty="0" smtClean="0"/>
          </a:p>
          <a:p>
            <a:r>
              <a:rPr lang="it-IT" sz="2400" b="1" dirty="0" err="1" smtClean="0"/>
              <a:t>Webhook</a:t>
            </a:r>
            <a:r>
              <a:rPr lang="it-IT" sz="2400" dirty="0" smtClean="0"/>
              <a:t>: </a:t>
            </a:r>
            <a:r>
              <a:rPr lang="it-IT" sz="2400" dirty="0"/>
              <a:t>È un metodo per alterare il comportamento di una pagina o applicazione Web con chiamate di ritorno personalizzate (</a:t>
            </a:r>
            <a:r>
              <a:rPr lang="it-IT" sz="2400" dirty="0" err="1"/>
              <a:t>callback</a:t>
            </a:r>
            <a:r>
              <a:rPr lang="it-IT" sz="2400" dirty="0" smtClean="0"/>
              <a:t>). Quando </a:t>
            </a:r>
            <a:r>
              <a:rPr lang="it-IT" sz="2400" dirty="0"/>
              <a:t>l’evento accade, la fonte fa una richiesta HTTP alla URI configurata per il </a:t>
            </a:r>
            <a:r>
              <a:rPr lang="it-IT" sz="2400" dirty="0" err="1" smtClean="0"/>
              <a:t>webhook</a:t>
            </a:r>
            <a:r>
              <a:rPr lang="it-IT" sz="2400" dirty="0" smtClean="0"/>
              <a:t>. I </a:t>
            </a:r>
            <a:r>
              <a:rPr lang="it-IT" sz="2400" dirty="0" err="1"/>
              <a:t>webhook</a:t>
            </a:r>
            <a:r>
              <a:rPr lang="it-IT" sz="2400" dirty="0"/>
              <a:t> vengono spesso utilizzati, come in questo caso, per scatenare l’aggiornamento di sistemi in modo continuativo e </a:t>
            </a:r>
            <a:r>
              <a:rPr lang="it-IT" sz="2400" dirty="0" smtClean="0"/>
              <a:t>asincrono</a:t>
            </a:r>
          </a:p>
          <a:p>
            <a:r>
              <a:rPr lang="it-IT" sz="2400" dirty="0"/>
              <a:t>Il Bot implementato </a:t>
            </a:r>
            <a:r>
              <a:rPr lang="it-IT" sz="2400" dirty="0" smtClean="0"/>
              <a:t>come esempio fa </a:t>
            </a:r>
            <a:r>
              <a:rPr lang="it-IT" sz="2400" dirty="0"/>
              <a:t>uso della tecnica di Long Polling</a:t>
            </a:r>
          </a:p>
        </p:txBody>
      </p:sp>
    </p:spTree>
    <p:extLst>
      <p:ext uri="{BB962C8B-B14F-4D97-AF65-F5344CB8AC3E}">
        <p14:creationId xmlns:p14="http://schemas.microsoft.com/office/powerpoint/2010/main" val="3470665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rmAutofit fontScale="90000"/>
          </a:bodyPr>
          <a:lstStyle/>
          <a:p>
            <a:r>
              <a:rPr lang="it-IT" b="1" dirty="0" err="1" smtClean="0"/>
              <a:t>TelegramChatHandler</a:t>
            </a:r>
            <a:r>
              <a:rPr lang="it-IT" b="1" dirty="0" smtClean="0"/>
              <a:t> e </a:t>
            </a:r>
            <a:r>
              <a:rPr lang="it-IT" b="1" dirty="0" err="1" smtClean="0"/>
              <a:t>ScriptEngineHandler</a:t>
            </a:r>
            <a:endParaRPr lang="it-IT" b="1" dirty="0"/>
          </a:p>
        </p:txBody>
      </p:sp>
      <p:sp>
        <p:nvSpPr>
          <p:cNvPr id="3" name="Segnaposto contenuto 2"/>
          <p:cNvSpPr>
            <a:spLocks noGrp="1"/>
          </p:cNvSpPr>
          <p:nvPr>
            <p:ph idx="1"/>
          </p:nvPr>
        </p:nvSpPr>
        <p:spPr>
          <a:xfrm>
            <a:off x="179512" y="1268760"/>
            <a:ext cx="8784976" cy="4968552"/>
          </a:xfrm>
        </p:spPr>
        <p:txBody>
          <a:bodyPr>
            <a:noAutofit/>
          </a:bodyPr>
          <a:lstStyle/>
          <a:p>
            <a:r>
              <a:rPr lang="it-IT" sz="2800" dirty="0"/>
              <a:t>Il </a:t>
            </a:r>
            <a:r>
              <a:rPr lang="it-IT" sz="2800" b="1" dirty="0" err="1"/>
              <a:t>TelegramChatHandler</a:t>
            </a:r>
            <a:r>
              <a:rPr lang="it-IT" sz="2800" dirty="0"/>
              <a:t> è una classe che estende la classe astratta </a:t>
            </a:r>
            <a:r>
              <a:rPr lang="it-IT" sz="2800" dirty="0" err="1"/>
              <a:t>ChatHandler</a:t>
            </a:r>
            <a:r>
              <a:rPr lang="it-IT" sz="2800" dirty="0"/>
              <a:t> implementando le API </a:t>
            </a:r>
            <a:r>
              <a:rPr lang="it-IT" sz="2800" dirty="0" err="1" smtClean="0"/>
              <a:t>Telegram</a:t>
            </a:r>
            <a:r>
              <a:rPr lang="it-IT" sz="2800" dirty="0" smtClean="0"/>
              <a:t> per reperimento aggiornamenti, invio messaggi, invio contatti …</a:t>
            </a:r>
          </a:p>
          <a:p>
            <a:r>
              <a:rPr lang="it-IT" sz="2800" dirty="0"/>
              <a:t>Si può definire lo </a:t>
            </a:r>
            <a:r>
              <a:rPr lang="it-IT" sz="2800" b="1" dirty="0" err="1"/>
              <a:t>ScriptEngineHandler</a:t>
            </a:r>
            <a:r>
              <a:rPr lang="it-IT" sz="2800" dirty="0"/>
              <a:t> come una classe intermedia tra l’intera architettura Java costruita e il vero e proprio comportamento del Bot, definito invece in JavaScript, per questo è una delle classi di maggiore importanza della </a:t>
            </a:r>
            <a:r>
              <a:rPr lang="it-IT" sz="2800" dirty="0" smtClean="0"/>
              <a:t>struttura. Questa </a:t>
            </a:r>
            <a:r>
              <a:rPr lang="it-IT" sz="2800" dirty="0"/>
              <a:t>classe ha un unico grande metodo, che permette l’invocazione e la compilazione degli script JavaScript salvati in </a:t>
            </a:r>
            <a:r>
              <a:rPr lang="it-IT" sz="2800" dirty="0" smtClean="0"/>
              <a:t>memoria nella tabella QBOT_BOT del DB QBOT</a:t>
            </a:r>
            <a:endParaRPr lang="it-IT" sz="2800" dirty="0"/>
          </a:p>
        </p:txBody>
      </p:sp>
    </p:spTree>
    <p:extLst>
      <p:ext uri="{BB962C8B-B14F-4D97-AF65-F5344CB8AC3E}">
        <p14:creationId xmlns:p14="http://schemas.microsoft.com/office/powerpoint/2010/main" val="400356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000" b="1" dirty="0" smtClean="0"/>
              <a:t>Funzionamento</a:t>
            </a:r>
            <a:endParaRPr lang="it-IT" sz="4000" b="1" dirty="0"/>
          </a:p>
        </p:txBody>
      </p:sp>
      <p:sp>
        <p:nvSpPr>
          <p:cNvPr id="3" name="Segnaposto contenuto 2"/>
          <p:cNvSpPr>
            <a:spLocks noGrp="1"/>
          </p:cNvSpPr>
          <p:nvPr>
            <p:ph idx="1"/>
          </p:nvPr>
        </p:nvSpPr>
        <p:spPr>
          <a:xfrm>
            <a:off x="395536" y="1340768"/>
            <a:ext cx="8229600" cy="4717493"/>
          </a:xfrm>
        </p:spPr>
        <p:txBody>
          <a:bodyPr>
            <a:normAutofit/>
          </a:bodyPr>
          <a:lstStyle/>
          <a:p>
            <a:r>
              <a:rPr lang="it-IT" sz="2800" dirty="0"/>
              <a:t>Ogni richiesta effettuata è una chiamata REST (sono supportate sia le GET che le POST) del tipo:</a:t>
            </a:r>
          </a:p>
          <a:p>
            <a:pPr marL="0" indent="0">
              <a:buNone/>
            </a:pPr>
            <a:r>
              <a:rPr lang="it-IT" sz="2800" i="1" dirty="0"/>
              <a:t> </a:t>
            </a:r>
            <a:r>
              <a:rPr lang="it-IT" sz="2800" i="1" dirty="0" smtClean="0"/>
              <a:t>      </a:t>
            </a:r>
            <a:r>
              <a:rPr lang="it-IT" sz="2400" b="1" i="1" dirty="0" smtClean="0">
                <a:hlinkClick r:id="rId2"/>
              </a:rPr>
              <a:t>https</a:t>
            </a:r>
            <a:r>
              <a:rPr lang="it-IT" sz="2400" b="1" i="1" dirty="0">
                <a:hlinkClick r:id="rId2"/>
              </a:rPr>
              <a:t>://api.telegram.org/bot&lt;token&gt;/</a:t>
            </a:r>
            <a:r>
              <a:rPr lang="it-IT" sz="2400" b="1" i="1" dirty="0" smtClean="0">
                <a:hlinkClick r:id="rId2"/>
              </a:rPr>
              <a:t>METHOD_NAME</a:t>
            </a:r>
            <a:endParaRPr lang="it-IT" sz="2400" b="1" i="1" dirty="0" smtClean="0"/>
          </a:p>
          <a:p>
            <a:pPr marL="0" indent="0">
              <a:buNone/>
            </a:pPr>
            <a:endParaRPr lang="it-IT" sz="2400" b="1" dirty="0"/>
          </a:p>
          <a:p>
            <a:r>
              <a:rPr lang="it-IT" sz="2800" dirty="0"/>
              <a:t>Le risposte contengono un oggetto JSON </a:t>
            </a:r>
            <a:endParaRPr lang="it-IT" sz="2800" dirty="0" smtClean="0"/>
          </a:p>
          <a:p>
            <a:pPr marL="0" indent="0">
              <a:buNone/>
            </a:pPr>
            <a:endParaRPr lang="it-IT" sz="2800" dirty="0" smtClean="0"/>
          </a:p>
          <a:p>
            <a:r>
              <a:rPr lang="it-IT" sz="2800" dirty="0"/>
              <a:t>Nel caso di primo contatto con il Bot nell’ultima ora, verrà inviato il </a:t>
            </a:r>
            <a:r>
              <a:rPr lang="it-IT" sz="2800" dirty="0" err="1"/>
              <a:t>sendLogin</a:t>
            </a:r>
            <a:r>
              <a:rPr lang="it-IT" sz="2800" dirty="0"/>
              <a:t>, un metodo che richiederà all’utente di eseguire il </a:t>
            </a:r>
            <a:r>
              <a:rPr lang="it-IT" sz="2800" dirty="0" smtClean="0"/>
              <a:t>login (su CAS) </a:t>
            </a:r>
            <a:r>
              <a:rPr lang="it-IT" sz="2800" dirty="0"/>
              <a:t>tramite un messaggio con tastiera incorporata</a:t>
            </a:r>
          </a:p>
        </p:txBody>
      </p:sp>
    </p:spTree>
    <p:extLst>
      <p:ext uri="{BB962C8B-B14F-4D97-AF65-F5344CB8AC3E}">
        <p14:creationId xmlns:p14="http://schemas.microsoft.com/office/powerpoint/2010/main" val="35629963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rmAutofit/>
          </a:bodyPr>
          <a:lstStyle/>
          <a:p>
            <a:r>
              <a:rPr lang="it-IT" sz="4000" b="1" dirty="0" smtClean="0"/>
              <a:t>Funzionamento (2)</a:t>
            </a:r>
            <a:endParaRPr lang="it-IT" sz="4000" dirty="0"/>
          </a:p>
        </p:txBody>
      </p:sp>
      <p:sp>
        <p:nvSpPr>
          <p:cNvPr id="3" name="Segnaposto contenuto 2"/>
          <p:cNvSpPr>
            <a:spLocks noGrp="1"/>
          </p:cNvSpPr>
          <p:nvPr>
            <p:ph idx="1"/>
          </p:nvPr>
        </p:nvSpPr>
        <p:spPr>
          <a:xfrm>
            <a:off x="251520" y="1196752"/>
            <a:ext cx="8640960" cy="5112568"/>
          </a:xfrm>
        </p:spPr>
        <p:txBody>
          <a:bodyPr>
            <a:noAutofit/>
          </a:bodyPr>
          <a:lstStyle/>
          <a:p>
            <a:r>
              <a:rPr lang="it-IT" sz="2800" dirty="0"/>
              <a:t>Una volta effettuato il login, la Action </a:t>
            </a:r>
            <a:r>
              <a:rPr lang="it-IT" sz="2800" dirty="0" err="1"/>
              <a:t>HomeActionLogin</a:t>
            </a:r>
            <a:r>
              <a:rPr lang="it-IT" sz="2800" dirty="0"/>
              <a:t> (dichiarata tramite Struts2) genera un nuovo </a:t>
            </a:r>
            <a:r>
              <a:rPr lang="it-IT" sz="2800" dirty="0" err="1"/>
              <a:t>authCode</a:t>
            </a:r>
            <a:r>
              <a:rPr lang="it-IT" sz="2800" dirty="0"/>
              <a:t> (impostando la </a:t>
            </a:r>
            <a:r>
              <a:rPr lang="it-IT" sz="2800" dirty="0" err="1"/>
              <a:t>authCodeValidityDate</a:t>
            </a:r>
            <a:r>
              <a:rPr lang="it-IT" sz="2800" dirty="0"/>
              <a:t> all’ora corrente più un’ora), salva </a:t>
            </a:r>
            <a:r>
              <a:rPr lang="it-IT" sz="2800" dirty="0" err="1"/>
              <a:t>BotChannel</a:t>
            </a:r>
            <a:r>
              <a:rPr lang="it-IT" sz="2800" dirty="0"/>
              <a:t>, </a:t>
            </a:r>
            <a:r>
              <a:rPr lang="it-IT" sz="2800" dirty="0" err="1"/>
              <a:t>Channel_registry</a:t>
            </a:r>
            <a:r>
              <a:rPr lang="it-IT" sz="2800" dirty="0"/>
              <a:t> e </a:t>
            </a:r>
            <a:r>
              <a:rPr lang="it-IT" sz="2800" dirty="0" err="1"/>
              <a:t>LogHistory</a:t>
            </a:r>
            <a:r>
              <a:rPr lang="it-IT" sz="2800" dirty="0"/>
              <a:t> e, infine, fa in modo che il Bot invii un messaggio di benvenuto </a:t>
            </a:r>
            <a:r>
              <a:rPr lang="it-IT" sz="2800" dirty="0" smtClean="0"/>
              <a:t>all’utente</a:t>
            </a:r>
          </a:p>
          <a:p>
            <a:pPr marL="0" indent="0">
              <a:buNone/>
            </a:pPr>
            <a:endParaRPr lang="it-IT" sz="2800" dirty="0"/>
          </a:p>
          <a:p>
            <a:r>
              <a:rPr lang="it-IT" sz="2800" dirty="0" smtClean="0"/>
              <a:t>Ora il Bot è pronto per ricevere le varie richieste </a:t>
            </a:r>
            <a:r>
              <a:rPr lang="it-IT" sz="2800" dirty="0" smtClean="0"/>
              <a:t>dall’utente</a:t>
            </a:r>
            <a:endParaRPr lang="it-IT" sz="2800" dirty="0" smtClean="0"/>
          </a:p>
        </p:txBody>
      </p:sp>
    </p:spTree>
    <p:extLst>
      <p:ext uri="{BB962C8B-B14F-4D97-AF65-F5344CB8AC3E}">
        <p14:creationId xmlns:p14="http://schemas.microsoft.com/office/powerpoint/2010/main" val="15035936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normAutofit/>
          </a:bodyPr>
          <a:lstStyle/>
          <a:p>
            <a:r>
              <a:rPr lang="it-IT" sz="4000" b="1" dirty="0" smtClean="0"/>
              <a:t>Pagina JSP di </a:t>
            </a:r>
            <a:r>
              <a:rPr lang="it-IT" sz="4000" b="1" dirty="0" err="1" smtClean="0"/>
              <a:t>edit</a:t>
            </a:r>
            <a:r>
              <a:rPr lang="it-IT" sz="4000" b="1" dirty="0" smtClean="0"/>
              <a:t> per il Bot</a:t>
            </a:r>
            <a:endParaRPr lang="it-IT" sz="4000" b="1" dirty="0"/>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520" y="1124744"/>
            <a:ext cx="8640960" cy="5112568"/>
          </a:xfrm>
        </p:spPr>
      </p:pic>
    </p:spTree>
    <p:extLst>
      <p:ext uri="{BB962C8B-B14F-4D97-AF65-F5344CB8AC3E}">
        <p14:creationId xmlns:p14="http://schemas.microsoft.com/office/powerpoint/2010/main" val="30892139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22114"/>
          </a:xfrm>
        </p:spPr>
        <p:txBody>
          <a:bodyPr>
            <a:normAutofit/>
          </a:bodyPr>
          <a:lstStyle/>
          <a:p>
            <a:r>
              <a:rPr lang="it-IT" sz="4000" b="1" dirty="0" smtClean="0"/>
              <a:t>Esempio di implementazione JS</a:t>
            </a:r>
            <a:endParaRPr lang="it-IT" sz="4000" b="1"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196753"/>
            <a:ext cx="8229600" cy="2592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CasellaDiTesto 5"/>
          <p:cNvSpPr txBox="1"/>
          <p:nvPr/>
        </p:nvSpPr>
        <p:spPr>
          <a:xfrm>
            <a:off x="457200" y="3861048"/>
            <a:ext cx="8208912" cy="2862322"/>
          </a:xfrm>
          <a:prstGeom prst="rect">
            <a:avLst/>
          </a:prstGeom>
          <a:noFill/>
        </p:spPr>
        <p:txBody>
          <a:bodyPr wrap="square" rtlCol="0">
            <a:spAutoFit/>
          </a:bodyPr>
          <a:lstStyle/>
          <a:p>
            <a:pPr marL="285750" indent="-285750">
              <a:buFont typeface="Arial" panose="020B0604020202020204" pitchFamily="34" charset="0"/>
              <a:buChar char="•"/>
            </a:pPr>
            <a:r>
              <a:rPr lang="it-IT" sz="2000" dirty="0" smtClean="0"/>
              <a:t>Per prima cosa viene </a:t>
            </a:r>
            <a:r>
              <a:rPr lang="it-IT" sz="2000" dirty="0" smtClean="0"/>
              <a:t>controllato </a:t>
            </a:r>
            <a:r>
              <a:rPr lang="it-IT" sz="2000" dirty="0"/>
              <a:t>l’accesso dell’utente. </a:t>
            </a:r>
            <a:endParaRPr lang="it-IT" sz="2000" dirty="0" smtClean="0"/>
          </a:p>
          <a:p>
            <a:endParaRPr lang="it-IT" sz="2000" dirty="0" smtClean="0"/>
          </a:p>
          <a:p>
            <a:pPr marL="285750" indent="-285750">
              <a:buFont typeface="Arial" panose="020B0604020202020204" pitchFamily="34" charset="0"/>
              <a:buChar char="•"/>
            </a:pPr>
            <a:r>
              <a:rPr lang="it-IT" sz="2000" dirty="0" smtClean="0"/>
              <a:t>Nel </a:t>
            </a:r>
            <a:r>
              <a:rPr lang="it-IT" sz="2000" dirty="0"/>
              <a:t>caso in cui l’utente non sia ancora loggato, il Bot, spedisce un messaggio di login con un </a:t>
            </a:r>
            <a:r>
              <a:rPr lang="it-IT" sz="2000" dirty="0" err="1"/>
              <a:t>InlineButton</a:t>
            </a:r>
            <a:r>
              <a:rPr lang="it-IT" sz="2000" dirty="0"/>
              <a:t> collegato a </a:t>
            </a:r>
            <a:r>
              <a:rPr lang="it-IT" sz="2000" dirty="0" err="1"/>
              <a:t>url</a:t>
            </a:r>
            <a:r>
              <a:rPr lang="it-IT" sz="2000" dirty="0"/>
              <a:t> per login su CAS</a:t>
            </a:r>
            <a:r>
              <a:rPr lang="it-IT" sz="2000" dirty="0" smtClean="0"/>
              <a:t>.</a:t>
            </a:r>
          </a:p>
          <a:p>
            <a:endParaRPr lang="it-IT" sz="2000" dirty="0" smtClean="0"/>
          </a:p>
          <a:p>
            <a:pPr marL="285750" indent="-285750">
              <a:buFont typeface="Arial" panose="020B0604020202020204" pitchFamily="34" charset="0"/>
              <a:buChar char="•"/>
            </a:pPr>
            <a:r>
              <a:rPr lang="it-IT" sz="2000" dirty="0" smtClean="0"/>
              <a:t>Dopo </a:t>
            </a:r>
            <a:r>
              <a:rPr lang="it-IT" sz="2000" dirty="0"/>
              <a:t>aver effettuato il login, l’utente riceve un messaggio di benvenuto con la presentazione del menu dei possibili comandi (presenti nella tastiera in basso).</a:t>
            </a:r>
          </a:p>
          <a:p>
            <a:endParaRPr lang="it-IT" sz="2000" dirty="0"/>
          </a:p>
        </p:txBody>
      </p:sp>
      <p:sp>
        <p:nvSpPr>
          <p:cNvPr id="8" name="Titolo 1"/>
          <p:cNvSpPr txBox="1">
            <a:spLocks/>
          </p:cNvSpPr>
          <p:nvPr/>
        </p:nvSpPr>
        <p:spPr>
          <a:xfrm>
            <a:off x="457200" y="260648"/>
            <a:ext cx="8229600" cy="92211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sz="4000" b="1" dirty="0" smtClean="0"/>
              <a:t>Esempio di implementazione JS</a:t>
            </a:r>
            <a:endParaRPr lang="it-IT" sz="4000" b="1" dirty="0"/>
          </a:p>
        </p:txBody>
      </p:sp>
    </p:spTree>
    <p:extLst>
      <p:ext uri="{BB962C8B-B14F-4D97-AF65-F5344CB8AC3E}">
        <p14:creationId xmlns:p14="http://schemas.microsoft.com/office/powerpoint/2010/main" val="27986559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rmAutofit/>
          </a:bodyPr>
          <a:lstStyle/>
          <a:p>
            <a:r>
              <a:rPr lang="it-IT" sz="4000" b="1" dirty="0" smtClean="0"/>
              <a:t>Esempio di implementazione JS (2)</a:t>
            </a:r>
            <a:endParaRPr lang="it-IT" sz="4000" b="1"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1196752"/>
            <a:ext cx="8229600" cy="2664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asellaDiTesto 3"/>
          <p:cNvSpPr txBox="1"/>
          <p:nvPr/>
        </p:nvSpPr>
        <p:spPr>
          <a:xfrm>
            <a:off x="971600" y="4039344"/>
            <a:ext cx="7776864" cy="2246769"/>
          </a:xfrm>
          <a:prstGeom prst="rect">
            <a:avLst/>
          </a:prstGeom>
          <a:noFill/>
        </p:spPr>
        <p:txBody>
          <a:bodyPr wrap="square" rtlCol="0">
            <a:spAutoFit/>
          </a:bodyPr>
          <a:lstStyle/>
          <a:p>
            <a:r>
              <a:rPr lang="it-IT" sz="2000" dirty="0"/>
              <a:t>Esistono diversi comandi</a:t>
            </a:r>
            <a:r>
              <a:rPr lang="it-IT" sz="2000" dirty="0" smtClean="0"/>
              <a:t>:</a:t>
            </a:r>
          </a:p>
          <a:p>
            <a:endParaRPr lang="it-IT" sz="2000" dirty="0"/>
          </a:p>
          <a:p>
            <a:pPr marL="285750" lvl="0" indent="-285750">
              <a:buFont typeface="Arial" panose="020B0604020202020204" pitchFamily="34" charset="0"/>
              <a:buChar char="•"/>
            </a:pPr>
            <a:r>
              <a:rPr lang="it-IT" sz="2000" b="1" dirty="0"/>
              <a:t>/ciao</a:t>
            </a:r>
            <a:r>
              <a:rPr lang="it-IT" sz="2000" dirty="0"/>
              <a:t>: comando che porta all’invio di un semplice messaggio con </a:t>
            </a:r>
            <a:r>
              <a:rPr lang="it-IT" sz="2000" dirty="0" smtClean="0"/>
              <a:t>saluto</a:t>
            </a:r>
          </a:p>
          <a:p>
            <a:pPr marL="285750" lvl="0" indent="-285750">
              <a:buFont typeface="Arial" panose="020B0604020202020204" pitchFamily="34" charset="0"/>
              <a:buChar char="•"/>
            </a:pPr>
            <a:r>
              <a:rPr lang="it-IT" sz="2000" b="1" dirty="0" smtClean="0"/>
              <a:t>/</a:t>
            </a:r>
            <a:r>
              <a:rPr lang="it-IT" sz="2000" b="1" dirty="0"/>
              <a:t>cena</a:t>
            </a:r>
            <a:r>
              <a:rPr lang="it-IT" sz="2000" dirty="0"/>
              <a:t>: comando che causa l’invio di un messaggio con </a:t>
            </a:r>
            <a:r>
              <a:rPr lang="it-IT" sz="2000" dirty="0" err="1"/>
              <a:t>InlineButton</a:t>
            </a:r>
            <a:r>
              <a:rPr lang="it-IT" sz="2000" dirty="0"/>
              <a:t> con </a:t>
            </a:r>
            <a:r>
              <a:rPr lang="it-IT" sz="2000" dirty="0" err="1"/>
              <a:t>callback</a:t>
            </a:r>
            <a:r>
              <a:rPr lang="it-IT" sz="2000" dirty="0"/>
              <a:t> </a:t>
            </a:r>
            <a:r>
              <a:rPr lang="it-IT" sz="2000" dirty="0" smtClean="0"/>
              <a:t>associata</a:t>
            </a:r>
            <a:endParaRPr lang="it-IT" sz="2000" dirty="0"/>
          </a:p>
          <a:p>
            <a:pPr marL="285750" lvl="0" indent="-285750">
              <a:buFont typeface="Arial" panose="020B0604020202020204" pitchFamily="34" charset="0"/>
              <a:buChar char="•"/>
            </a:pPr>
            <a:r>
              <a:rPr lang="it-IT" sz="2000" b="1" dirty="0"/>
              <a:t>/</a:t>
            </a:r>
            <a:r>
              <a:rPr lang="it-IT" sz="2000" b="1" dirty="0" err="1"/>
              <a:t>logout</a:t>
            </a:r>
            <a:r>
              <a:rPr lang="it-IT" sz="2000" dirty="0"/>
              <a:t>: comando per </a:t>
            </a:r>
            <a:r>
              <a:rPr lang="it-IT" sz="2000" dirty="0" err="1" smtClean="0"/>
              <a:t>logout</a:t>
            </a:r>
            <a:endParaRPr lang="it-IT" sz="2000" dirty="0"/>
          </a:p>
        </p:txBody>
      </p:sp>
    </p:spTree>
    <p:extLst>
      <p:ext uri="{BB962C8B-B14F-4D97-AF65-F5344CB8AC3E}">
        <p14:creationId xmlns:p14="http://schemas.microsoft.com/office/powerpoint/2010/main" val="19696358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a:bodyPr>
          <a:lstStyle/>
          <a:p>
            <a:r>
              <a:rPr lang="it-IT" sz="4000" b="1" dirty="0" smtClean="0"/>
              <a:t>Esempio di implementazione JS (3)</a:t>
            </a:r>
            <a:endParaRPr lang="it-IT" sz="4000" b="1" dirty="0"/>
          </a:p>
        </p:txBody>
      </p:sp>
      <p:sp>
        <p:nvSpPr>
          <p:cNvPr id="3" name="Segnaposto contenuto 2"/>
          <p:cNvSpPr>
            <a:spLocks noGrp="1"/>
          </p:cNvSpPr>
          <p:nvPr>
            <p:ph idx="1"/>
          </p:nvPr>
        </p:nvSpPr>
        <p:spPr>
          <a:xfrm>
            <a:off x="457200" y="3897536"/>
            <a:ext cx="8229600" cy="2555800"/>
          </a:xfrm>
        </p:spPr>
        <p:txBody>
          <a:bodyPr>
            <a:normAutofit/>
          </a:bodyPr>
          <a:lstStyle/>
          <a:p>
            <a:r>
              <a:rPr lang="it-IT" sz="2000" dirty="0" smtClean="0"/>
              <a:t>È presente un messaggio default</a:t>
            </a:r>
          </a:p>
          <a:p>
            <a:r>
              <a:rPr lang="it-IT" sz="2000" dirty="0"/>
              <a:t>Ogni </a:t>
            </a:r>
            <a:r>
              <a:rPr lang="it-IT" sz="2000" dirty="0" err="1"/>
              <a:t>InlineButton</a:t>
            </a:r>
            <a:r>
              <a:rPr lang="it-IT" sz="2000" dirty="0"/>
              <a:t> del messaggio di risposta al comando “/cena” è associato a una </a:t>
            </a:r>
            <a:r>
              <a:rPr lang="it-IT" sz="2000" dirty="0" err="1"/>
              <a:t>callback</a:t>
            </a:r>
            <a:r>
              <a:rPr lang="it-IT" sz="2000" dirty="0"/>
              <a:t>. </a:t>
            </a:r>
            <a:endParaRPr lang="it-IT" sz="2000" dirty="0" smtClean="0"/>
          </a:p>
          <a:p>
            <a:r>
              <a:rPr lang="it-IT" sz="2000" dirty="0" smtClean="0"/>
              <a:t>Una </a:t>
            </a:r>
            <a:r>
              <a:rPr lang="it-IT" sz="2000" dirty="0" err="1"/>
              <a:t>callback</a:t>
            </a:r>
            <a:r>
              <a:rPr lang="it-IT" sz="2000" dirty="0"/>
              <a:t> è come un comando scaturito automaticamente dalla risposta a un altro messaggio. </a:t>
            </a:r>
            <a:endParaRPr lang="it-IT" sz="2000" dirty="0" smtClean="0"/>
          </a:p>
          <a:p>
            <a:r>
              <a:rPr lang="it-IT" sz="2000" dirty="0" smtClean="0"/>
              <a:t>Entrambe </a:t>
            </a:r>
            <a:r>
              <a:rPr lang="it-IT" sz="2000" dirty="0"/>
              <a:t>le </a:t>
            </a:r>
            <a:r>
              <a:rPr lang="it-IT" sz="2000" dirty="0" err="1"/>
              <a:t>callback</a:t>
            </a:r>
            <a:r>
              <a:rPr lang="it-IT" sz="2000" dirty="0"/>
              <a:t> di questo Bot inviano un semplice messaggio di risposta</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980728"/>
            <a:ext cx="7251700" cy="284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22977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66130"/>
          </a:xfrm>
        </p:spPr>
        <p:txBody>
          <a:bodyPr>
            <a:normAutofit/>
          </a:bodyPr>
          <a:lstStyle/>
          <a:p>
            <a:r>
              <a:rPr lang="it-IT" sz="4000" b="1" dirty="0" smtClean="0"/>
              <a:t>Obiettivo della Tesi</a:t>
            </a:r>
            <a:endParaRPr lang="it-IT" sz="4000" b="1" dirty="0"/>
          </a:p>
        </p:txBody>
      </p:sp>
      <p:sp>
        <p:nvSpPr>
          <p:cNvPr id="3" name="Segnaposto contenuto 2"/>
          <p:cNvSpPr>
            <a:spLocks noGrp="1"/>
          </p:cNvSpPr>
          <p:nvPr>
            <p:ph idx="1"/>
          </p:nvPr>
        </p:nvSpPr>
        <p:spPr>
          <a:xfrm>
            <a:off x="457200" y="1340768"/>
            <a:ext cx="8229600" cy="4785395"/>
          </a:xfrm>
        </p:spPr>
        <p:txBody>
          <a:bodyPr>
            <a:normAutofit/>
          </a:bodyPr>
          <a:lstStyle/>
          <a:p>
            <a:pPr marL="0" indent="0">
              <a:buNone/>
            </a:pPr>
            <a:r>
              <a:rPr lang="it-IT" sz="2800" dirty="0" smtClean="0"/>
              <a:t>Argomento della tesi sono i </a:t>
            </a:r>
            <a:r>
              <a:rPr lang="it-IT" sz="2800" dirty="0" err="1" smtClean="0"/>
              <a:t>Chatbot</a:t>
            </a:r>
            <a:r>
              <a:rPr lang="it-IT" sz="2800" dirty="0" smtClean="0"/>
              <a:t>, detti più semplicemente Bot.</a:t>
            </a:r>
          </a:p>
          <a:p>
            <a:pPr marL="0" indent="0">
              <a:buNone/>
            </a:pPr>
            <a:r>
              <a:rPr lang="it-IT" sz="2800" dirty="0" smtClean="0"/>
              <a:t>Il progetto in questione, il </a:t>
            </a:r>
            <a:r>
              <a:rPr lang="it-IT" sz="2800" dirty="0" err="1" smtClean="0"/>
              <a:t>Qbot</a:t>
            </a:r>
            <a:r>
              <a:rPr lang="it-IT" sz="2800" dirty="0" smtClean="0"/>
              <a:t>, è stato sviluppato presso l’azienda </a:t>
            </a:r>
            <a:r>
              <a:rPr lang="it-IT" sz="2800" dirty="0" err="1" smtClean="0"/>
              <a:t>Quix</a:t>
            </a:r>
            <a:r>
              <a:rPr lang="it-IT" sz="2800" dirty="0"/>
              <a:t> </a:t>
            </a:r>
            <a:r>
              <a:rPr lang="it-IT" sz="2800" dirty="0" err="1" smtClean="0"/>
              <a:t>srl</a:t>
            </a:r>
            <a:r>
              <a:rPr lang="it-IT" sz="2800" dirty="0" smtClean="0"/>
              <a:t>.</a:t>
            </a:r>
          </a:p>
          <a:p>
            <a:pPr marL="0" indent="0">
              <a:buNone/>
            </a:pPr>
            <a:r>
              <a:rPr lang="it-IT" sz="2800" dirty="0" smtClean="0"/>
              <a:t>L’elaborato si suddivide in due parti:</a:t>
            </a:r>
          </a:p>
          <a:p>
            <a:r>
              <a:rPr lang="it-IT" sz="2800" dirty="0" smtClean="0"/>
              <a:t>La prima parte presenta una panoramica sui bot (storia e possibile </a:t>
            </a:r>
            <a:r>
              <a:rPr lang="it-IT" sz="2800" dirty="0" smtClean="0"/>
              <a:t>futuro)</a:t>
            </a:r>
            <a:endParaRPr lang="it-IT" sz="2800" dirty="0" smtClean="0"/>
          </a:p>
          <a:p>
            <a:r>
              <a:rPr lang="it-IT" sz="2800" dirty="0" smtClean="0"/>
              <a:t>La seconda parte descrive l’applicazione realizzata, il </a:t>
            </a:r>
            <a:r>
              <a:rPr lang="it-IT" sz="2800" dirty="0" err="1" smtClean="0"/>
              <a:t>Qbot</a:t>
            </a:r>
            <a:endParaRPr lang="it-IT" sz="2800" dirty="0"/>
          </a:p>
        </p:txBody>
      </p:sp>
    </p:spTree>
    <p:extLst>
      <p:ext uri="{BB962C8B-B14F-4D97-AF65-F5344CB8AC3E}">
        <p14:creationId xmlns:p14="http://schemas.microsoft.com/office/powerpoint/2010/main" val="35574297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66130"/>
          </a:xfrm>
        </p:spPr>
        <p:txBody>
          <a:bodyPr>
            <a:normAutofit/>
          </a:bodyPr>
          <a:lstStyle/>
          <a:p>
            <a:r>
              <a:rPr lang="it-IT" sz="4000" b="1" dirty="0" smtClean="0"/>
              <a:t>Esempio di implementazione JS (4)</a:t>
            </a:r>
            <a:endParaRPr lang="it-IT" sz="4000" b="1" dirty="0"/>
          </a:p>
        </p:txBody>
      </p:sp>
      <p:sp>
        <p:nvSpPr>
          <p:cNvPr id="3" name="Segnaposto contenuto 2"/>
          <p:cNvSpPr>
            <a:spLocks noGrp="1"/>
          </p:cNvSpPr>
          <p:nvPr>
            <p:ph idx="1"/>
          </p:nvPr>
        </p:nvSpPr>
        <p:spPr>
          <a:xfrm>
            <a:off x="457200" y="3933056"/>
            <a:ext cx="8229600" cy="2193107"/>
          </a:xfrm>
        </p:spPr>
        <p:txBody>
          <a:bodyPr>
            <a:noAutofit/>
          </a:bodyPr>
          <a:lstStyle/>
          <a:p>
            <a:r>
              <a:rPr lang="it-IT" sz="2000" dirty="0" smtClean="0"/>
              <a:t>Funzione di menù citata nella parte riguardante il messaggio di benvenuto, che setta la tastiera per la scelta dei comandi</a:t>
            </a:r>
          </a:p>
          <a:p>
            <a:r>
              <a:rPr lang="it-IT" sz="2000" dirty="0"/>
              <a:t>Il Bot descritto fa uso di Long Polling ed è implementato su piattaforma </a:t>
            </a:r>
            <a:r>
              <a:rPr lang="it-IT" sz="2000" dirty="0" err="1" smtClean="0"/>
              <a:t>Telegram</a:t>
            </a:r>
            <a:endParaRPr lang="it-IT" sz="2000" dirty="0" smtClean="0"/>
          </a:p>
          <a:p>
            <a:r>
              <a:rPr lang="it-IT" sz="2000" dirty="0"/>
              <a:t>Non esiste ora come ora un esempio concreto da poter mostrare in sede di discussione, in quanto il prodotto </a:t>
            </a:r>
            <a:r>
              <a:rPr lang="it-IT" sz="2000" dirty="0" err="1"/>
              <a:t>Qbot</a:t>
            </a:r>
            <a:r>
              <a:rPr lang="it-IT" sz="2000" dirty="0"/>
              <a:t> è attualmente </a:t>
            </a:r>
            <a:r>
              <a:rPr lang="it-IT" sz="2000" dirty="0" smtClean="0"/>
              <a:t>oggetto di installazioni su server di aziende clienti</a:t>
            </a:r>
            <a:endParaRPr lang="it-IT" sz="20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268760"/>
            <a:ext cx="8494266" cy="22670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326269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2348880"/>
            <a:ext cx="7772400" cy="1971650"/>
          </a:xfrm>
        </p:spPr>
        <p:txBody>
          <a:bodyPr>
            <a:noAutofit/>
          </a:bodyPr>
          <a:lstStyle/>
          <a:p>
            <a:r>
              <a:rPr lang="it-IT" sz="5400" b="1" dirty="0" smtClean="0"/>
              <a:t>Grazie a tutti per </a:t>
            </a:r>
            <a:br>
              <a:rPr lang="it-IT" sz="5400" b="1" dirty="0" smtClean="0"/>
            </a:br>
            <a:r>
              <a:rPr lang="it-IT" sz="5400" b="1" dirty="0" smtClean="0"/>
              <a:t>l’attenzione!!</a:t>
            </a:r>
            <a:endParaRPr lang="it-IT" sz="5400" b="1" dirty="0"/>
          </a:p>
        </p:txBody>
      </p:sp>
    </p:spTree>
    <p:extLst>
      <p:ext uri="{BB962C8B-B14F-4D97-AF65-F5344CB8AC3E}">
        <p14:creationId xmlns:p14="http://schemas.microsoft.com/office/powerpoint/2010/main" val="2251683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2780928"/>
            <a:ext cx="8229600" cy="1143000"/>
          </a:xfrm>
        </p:spPr>
        <p:txBody>
          <a:bodyPr>
            <a:normAutofit/>
          </a:bodyPr>
          <a:lstStyle/>
          <a:p>
            <a:r>
              <a:rPr lang="it-IT" sz="5400" b="1" dirty="0" smtClean="0"/>
              <a:t>Introduzione</a:t>
            </a:r>
            <a:endParaRPr lang="it-IT" sz="5400" b="1" dirty="0"/>
          </a:p>
        </p:txBody>
      </p:sp>
    </p:spTree>
    <p:extLst>
      <p:ext uri="{BB962C8B-B14F-4D97-AF65-F5344CB8AC3E}">
        <p14:creationId xmlns:p14="http://schemas.microsoft.com/office/powerpoint/2010/main" val="1164754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22114"/>
          </a:xfrm>
        </p:spPr>
        <p:txBody>
          <a:bodyPr>
            <a:normAutofit/>
          </a:bodyPr>
          <a:lstStyle/>
          <a:p>
            <a:r>
              <a:rPr lang="it-IT" sz="4000" b="1" dirty="0" smtClean="0"/>
              <a:t>Cosa sono i Bot?</a:t>
            </a:r>
            <a:endParaRPr lang="it-IT" sz="4000" b="1" dirty="0"/>
          </a:p>
        </p:txBody>
      </p:sp>
      <p:sp>
        <p:nvSpPr>
          <p:cNvPr id="3" name="Segnaposto contenuto 2"/>
          <p:cNvSpPr>
            <a:spLocks noGrp="1"/>
          </p:cNvSpPr>
          <p:nvPr>
            <p:ph idx="1"/>
          </p:nvPr>
        </p:nvSpPr>
        <p:spPr>
          <a:xfrm>
            <a:off x="323528" y="1196752"/>
            <a:ext cx="8640960" cy="5328592"/>
          </a:xfrm>
        </p:spPr>
        <p:txBody>
          <a:bodyPr>
            <a:normAutofit lnSpcReduction="10000"/>
          </a:bodyPr>
          <a:lstStyle/>
          <a:p>
            <a:r>
              <a:rPr lang="it-IT" sz="2800" dirty="0" smtClean="0"/>
              <a:t>I Bot sono programmi che possono interagire, attraverso una chat, con l’essere umano, simulandone il comportamento.</a:t>
            </a:r>
          </a:p>
          <a:p>
            <a:r>
              <a:rPr lang="it-IT" sz="2800" dirty="0" smtClean="0"/>
              <a:t>I Bot possono svolgere qualsiasi tipo di funzione automatica (risposta a messaggi, visualizzazione video musicali, giochi in rete…).</a:t>
            </a:r>
          </a:p>
          <a:p>
            <a:r>
              <a:rPr lang="it-IT" sz="2800" dirty="0" smtClean="0"/>
              <a:t>Solitamente un singolo Bot risponde a un numero ridotto di funzioni.</a:t>
            </a:r>
          </a:p>
          <a:p>
            <a:r>
              <a:rPr lang="it-IT" sz="2800" dirty="0" smtClean="0"/>
              <a:t>Esistono diverse applicazioni di messaggistica che supportano i Bot, tra cui: </a:t>
            </a:r>
            <a:r>
              <a:rPr lang="it-IT" sz="2800" dirty="0" err="1" smtClean="0"/>
              <a:t>Telegram</a:t>
            </a:r>
            <a:r>
              <a:rPr lang="it-IT" sz="2800" dirty="0" smtClean="0"/>
              <a:t>, Messenger , </a:t>
            </a:r>
            <a:r>
              <a:rPr lang="it-IT" sz="2800" dirty="0" err="1" smtClean="0"/>
              <a:t>SKype</a:t>
            </a:r>
            <a:r>
              <a:rPr lang="it-IT" sz="2800" dirty="0" smtClean="0"/>
              <a:t>, </a:t>
            </a:r>
            <a:r>
              <a:rPr lang="it-IT" sz="2800" dirty="0" err="1" smtClean="0"/>
              <a:t>Slack</a:t>
            </a:r>
            <a:r>
              <a:rPr lang="it-IT" sz="2800" dirty="0" smtClean="0"/>
              <a:t> …</a:t>
            </a:r>
          </a:p>
          <a:p>
            <a:r>
              <a:rPr lang="it-IT" sz="2800" dirty="0" smtClean="0"/>
              <a:t>In questo contesto ci si è focalizzati su </a:t>
            </a:r>
            <a:r>
              <a:rPr lang="it-IT" sz="2800" dirty="0" err="1" smtClean="0"/>
              <a:t>Telegram</a:t>
            </a:r>
            <a:r>
              <a:rPr lang="it-IT" sz="2800" dirty="0" smtClean="0"/>
              <a:t>.</a:t>
            </a:r>
          </a:p>
          <a:p>
            <a:pPr marL="0" indent="0">
              <a:buNone/>
            </a:pPr>
            <a:endParaRPr lang="it-IT" dirty="0"/>
          </a:p>
        </p:txBody>
      </p:sp>
    </p:spTree>
    <p:extLst>
      <p:ext uri="{BB962C8B-B14F-4D97-AF65-F5344CB8AC3E}">
        <p14:creationId xmlns:p14="http://schemas.microsoft.com/office/powerpoint/2010/main" val="2515825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rmAutofit/>
          </a:bodyPr>
          <a:lstStyle/>
          <a:p>
            <a:r>
              <a:rPr lang="it-IT" sz="4000" b="1" dirty="0" smtClean="0"/>
              <a:t>La storia dei Bot</a:t>
            </a:r>
            <a:endParaRPr lang="it-IT" sz="4000" b="1" dirty="0"/>
          </a:p>
        </p:txBody>
      </p:sp>
      <p:sp>
        <p:nvSpPr>
          <p:cNvPr id="3" name="Segnaposto contenuto 2"/>
          <p:cNvSpPr>
            <a:spLocks noGrp="1"/>
          </p:cNvSpPr>
          <p:nvPr>
            <p:ph idx="1"/>
          </p:nvPr>
        </p:nvSpPr>
        <p:spPr>
          <a:xfrm>
            <a:off x="457200" y="1196752"/>
            <a:ext cx="8229600" cy="4929411"/>
          </a:xfrm>
        </p:spPr>
        <p:txBody>
          <a:bodyPr>
            <a:normAutofit/>
          </a:bodyPr>
          <a:lstStyle/>
          <a:p>
            <a:r>
              <a:rPr lang="it-IT" sz="2800" b="1" dirty="0" smtClean="0"/>
              <a:t>Il test di </a:t>
            </a:r>
            <a:r>
              <a:rPr lang="it-IT" sz="2800" b="1" dirty="0" err="1" smtClean="0"/>
              <a:t>Turing</a:t>
            </a:r>
            <a:r>
              <a:rPr lang="it-IT" sz="2800" dirty="0" smtClean="0"/>
              <a:t>: </a:t>
            </a:r>
            <a:r>
              <a:rPr lang="it-IT" sz="2400" dirty="0" smtClean="0"/>
              <a:t>analizzando una conversazione tra un individuo e una macchina, una persona ignara di chi stia colloquiando, ha il compito di capire quale dei due sia l’automa e quale l’essere umano; nel caso in cui il terzo soggetto non sia in grado di comprenderlo, l’automa «ha superato il Test di </a:t>
            </a:r>
            <a:r>
              <a:rPr lang="it-IT" sz="2400" dirty="0" err="1" smtClean="0"/>
              <a:t>Turing</a:t>
            </a:r>
            <a:r>
              <a:rPr lang="it-IT" sz="2400" dirty="0" smtClean="0"/>
              <a:t>».</a:t>
            </a:r>
            <a:endParaRPr lang="it-IT" sz="2400" dirty="0"/>
          </a:p>
          <a:p>
            <a:pPr marL="342900" lvl="1" indent="-342900">
              <a:buFont typeface="Arial" panose="020B0604020202020204" pitchFamily="34" charset="0"/>
              <a:buChar char="•"/>
            </a:pPr>
            <a:r>
              <a:rPr lang="it-IT" b="1" dirty="0" smtClean="0"/>
              <a:t>ELIZA</a:t>
            </a:r>
            <a:r>
              <a:rPr lang="it-IT" sz="2400" dirty="0" smtClean="0"/>
              <a:t>: primo automa che, simulando il comportamento di uno psicoterapeuta, superò il Test di </a:t>
            </a:r>
            <a:r>
              <a:rPr lang="it-IT" sz="2400" dirty="0" err="1" smtClean="0"/>
              <a:t>Turing</a:t>
            </a:r>
            <a:r>
              <a:rPr lang="it-IT" sz="2400" dirty="0" smtClean="0"/>
              <a:t> nel 1966.</a:t>
            </a:r>
          </a:p>
          <a:p>
            <a:r>
              <a:rPr lang="it-IT" sz="2800" b="1" dirty="0" smtClean="0"/>
              <a:t>ALICE</a:t>
            </a:r>
            <a:r>
              <a:rPr lang="it-IT" sz="2400" dirty="0" smtClean="0"/>
              <a:t>: nato nel 1995, è stato un degno successore di ELIZA; usa uno schema chiamato AIML (</a:t>
            </a:r>
            <a:r>
              <a:rPr lang="it-IT" sz="2400" dirty="0" err="1" smtClean="0"/>
              <a:t>Artificial</a:t>
            </a:r>
            <a:r>
              <a:rPr lang="it-IT" sz="2400" dirty="0" smtClean="0"/>
              <a:t> Intelligence Markup Language) che gli permette di avere una conoscenza di base sufficiente ad avere </a:t>
            </a:r>
            <a:r>
              <a:rPr lang="it-IT" sz="2400" dirty="0"/>
              <a:t>una conversazione </a:t>
            </a:r>
            <a:r>
              <a:rPr lang="it-IT" sz="2400" dirty="0" smtClean="0"/>
              <a:t>verosimile.</a:t>
            </a:r>
          </a:p>
        </p:txBody>
      </p:sp>
    </p:spTree>
    <p:extLst>
      <p:ext uri="{BB962C8B-B14F-4D97-AF65-F5344CB8AC3E}">
        <p14:creationId xmlns:p14="http://schemas.microsoft.com/office/powerpoint/2010/main" val="3291656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548680"/>
            <a:ext cx="8229600" cy="994122"/>
          </a:xfrm>
        </p:spPr>
        <p:txBody>
          <a:bodyPr>
            <a:normAutofit/>
          </a:bodyPr>
          <a:lstStyle/>
          <a:p>
            <a:r>
              <a:rPr lang="it-IT" sz="4000" b="1" dirty="0" smtClean="0"/>
              <a:t>Il futuro dei Bot</a:t>
            </a:r>
            <a:endParaRPr lang="it-IT" sz="4000" b="1" dirty="0"/>
          </a:p>
        </p:txBody>
      </p:sp>
      <p:sp>
        <p:nvSpPr>
          <p:cNvPr id="3" name="Segnaposto contenuto 2"/>
          <p:cNvSpPr>
            <a:spLocks noGrp="1"/>
          </p:cNvSpPr>
          <p:nvPr>
            <p:ph idx="1"/>
          </p:nvPr>
        </p:nvSpPr>
        <p:spPr>
          <a:xfrm>
            <a:off x="457200" y="1916832"/>
            <a:ext cx="8229600" cy="4209331"/>
          </a:xfrm>
        </p:spPr>
        <p:txBody>
          <a:bodyPr/>
          <a:lstStyle/>
          <a:p>
            <a:r>
              <a:rPr lang="it-IT" dirty="0" smtClean="0"/>
              <a:t>I </a:t>
            </a:r>
            <a:r>
              <a:rPr lang="it-IT" dirty="0" err="1" smtClean="0"/>
              <a:t>Chatbot</a:t>
            </a:r>
            <a:r>
              <a:rPr lang="it-IT" dirty="0" smtClean="0"/>
              <a:t> sono visti, dagli osservatori più entusiasti, come il futuro dell’interazione tra utente e </a:t>
            </a:r>
            <a:r>
              <a:rPr lang="it-IT" dirty="0" err="1" smtClean="0"/>
              <a:t>smartphone</a:t>
            </a:r>
            <a:r>
              <a:rPr lang="it-IT" dirty="0" smtClean="0"/>
              <a:t>/PC</a:t>
            </a:r>
          </a:p>
          <a:p>
            <a:pPr marL="0" indent="0">
              <a:buNone/>
            </a:pPr>
            <a:endParaRPr lang="it-IT" dirty="0" smtClean="0"/>
          </a:p>
          <a:p>
            <a:r>
              <a:rPr lang="it-IT" dirty="0" smtClean="0"/>
              <a:t>Secondo gli scettici, invece, non avranno futuro a causa della scarsa intelligenza artificiale che supportano.</a:t>
            </a:r>
            <a:endParaRPr lang="it-IT" dirty="0"/>
          </a:p>
        </p:txBody>
      </p:sp>
    </p:spTree>
    <p:extLst>
      <p:ext uri="{BB962C8B-B14F-4D97-AF65-F5344CB8AC3E}">
        <p14:creationId xmlns:p14="http://schemas.microsoft.com/office/powerpoint/2010/main" val="4168698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b="1" dirty="0" smtClean="0"/>
              <a:t>Il </a:t>
            </a:r>
            <a:r>
              <a:rPr lang="it-IT" sz="4000" b="1" dirty="0" err="1" smtClean="0"/>
              <a:t>Qbot</a:t>
            </a:r>
            <a:endParaRPr lang="it-IT" sz="4000" b="1" dirty="0"/>
          </a:p>
        </p:txBody>
      </p:sp>
      <p:sp>
        <p:nvSpPr>
          <p:cNvPr id="3" name="Segnaposto contenuto 2"/>
          <p:cNvSpPr>
            <a:spLocks noGrp="1"/>
          </p:cNvSpPr>
          <p:nvPr>
            <p:ph idx="1"/>
          </p:nvPr>
        </p:nvSpPr>
        <p:spPr/>
        <p:txBody>
          <a:bodyPr>
            <a:normAutofit/>
          </a:bodyPr>
          <a:lstStyle/>
          <a:p>
            <a:r>
              <a:rPr lang="it-IT" sz="2800" dirty="0" smtClean="0"/>
              <a:t>Compito principale del </a:t>
            </a:r>
            <a:r>
              <a:rPr lang="it-IT" sz="2800" dirty="0" err="1" smtClean="0"/>
              <a:t>Qbot</a:t>
            </a:r>
            <a:r>
              <a:rPr lang="it-IT" sz="2800" dirty="0" smtClean="0"/>
              <a:t> è la risposta automatica a richieste inviate tramite applicazioni di messaggistica</a:t>
            </a:r>
          </a:p>
          <a:p>
            <a:r>
              <a:rPr lang="it-IT" sz="2800" dirty="0" smtClean="0"/>
              <a:t>Prevede una procedura di autenticazione tramite CAS (Central </a:t>
            </a:r>
            <a:r>
              <a:rPr lang="it-IT" sz="2800" dirty="0" err="1" smtClean="0"/>
              <a:t>Authentication</a:t>
            </a:r>
            <a:r>
              <a:rPr lang="it-IT" sz="2800" dirty="0" smtClean="0"/>
              <a:t> Service)</a:t>
            </a:r>
          </a:p>
          <a:p>
            <a:r>
              <a:rPr lang="it-IT" sz="2800" dirty="0" smtClean="0"/>
              <a:t>Progettato per supportare sia la modalità </a:t>
            </a:r>
            <a:r>
              <a:rPr lang="it-IT" sz="2800" dirty="0" err="1" smtClean="0"/>
              <a:t>webhook</a:t>
            </a:r>
            <a:r>
              <a:rPr lang="it-IT" sz="2800" dirty="0" smtClean="0"/>
              <a:t> che long polling</a:t>
            </a:r>
          </a:p>
          <a:p>
            <a:r>
              <a:rPr lang="it-IT" sz="2800" dirty="0" smtClean="0"/>
              <a:t>È basato sull’applicazione </a:t>
            </a:r>
            <a:r>
              <a:rPr lang="it-IT" sz="2800" dirty="0" err="1" smtClean="0"/>
              <a:t>Telegram</a:t>
            </a:r>
            <a:endParaRPr lang="it-IT" sz="2800" dirty="0" smtClean="0"/>
          </a:p>
          <a:p>
            <a:r>
              <a:rPr lang="it-IT" sz="2800" dirty="0" smtClean="0"/>
              <a:t>Il </a:t>
            </a:r>
            <a:r>
              <a:rPr lang="it-IT" sz="2800" dirty="0" err="1" smtClean="0"/>
              <a:t>Qbot</a:t>
            </a:r>
            <a:r>
              <a:rPr lang="it-IT" sz="2800" dirty="0" smtClean="0"/>
              <a:t> è una struttura generica di supporto al Bot</a:t>
            </a:r>
            <a:endParaRPr lang="it-IT" sz="2800" dirty="0"/>
          </a:p>
        </p:txBody>
      </p:sp>
    </p:spTree>
    <p:extLst>
      <p:ext uri="{BB962C8B-B14F-4D97-AF65-F5344CB8AC3E}">
        <p14:creationId xmlns:p14="http://schemas.microsoft.com/office/powerpoint/2010/main" val="3143029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564904"/>
            <a:ext cx="9144000" cy="1431032"/>
          </a:xfrm>
        </p:spPr>
        <p:txBody>
          <a:bodyPr>
            <a:normAutofit/>
          </a:bodyPr>
          <a:lstStyle/>
          <a:p>
            <a:r>
              <a:rPr lang="it-IT" sz="5400" b="1" dirty="0" smtClean="0"/>
              <a:t>Il </a:t>
            </a:r>
            <a:r>
              <a:rPr lang="it-IT" sz="5400" b="1" dirty="0" err="1" smtClean="0"/>
              <a:t>Qbot</a:t>
            </a:r>
            <a:endParaRPr lang="it-IT" sz="5400" b="1" dirty="0"/>
          </a:p>
        </p:txBody>
      </p:sp>
    </p:spTree>
    <p:extLst>
      <p:ext uri="{BB962C8B-B14F-4D97-AF65-F5344CB8AC3E}">
        <p14:creationId xmlns:p14="http://schemas.microsoft.com/office/powerpoint/2010/main" val="4134631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b="1" dirty="0" smtClean="0"/>
              <a:t>I Database</a:t>
            </a:r>
            <a:endParaRPr lang="it-IT" sz="4000" b="1" dirty="0"/>
          </a:p>
        </p:txBody>
      </p:sp>
      <p:sp>
        <p:nvSpPr>
          <p:cNvPr id="3" name="Segnaposto contenuto 2"/>
          <p:cNvSpPr>
            <a:spLocks noGrp="1"/>
          </p:cNvSpPr>
          <p:nvPr>
            <p:ph idx="1"/>
          </p:nvPr>
        </p:nvSpPr>
        <p:spPr>
          <a:xfrm>
            <a:off x="457200" y="1484784"/>
            <a:ext cx="8229600" cy="4641379"/>
          </a:xfrm>
        </p:spPr>
        <p:txBody>
          <a:bodyPr>
            <a:normAutofit lnSpcReduction="10000"/>
          </a:bodyPr>
          <a:lstStyle/>
          <a:p>
            <a:pPr marL="0" indent="0">
              <a:buNone/>
            </a:pPr>
            <a:r>
              <a:rPr lang="it-IT" sz="2800" dirty="0" smtClean="0"/>
              <a:t>In questo progetto sono stati interrogati tre DB:</a:t>
            </a:r>
          </a:p>
          <a:p>
            <a:r>
              <a:rPr lang="it-IT" sz="2800" dirty="0" smtClean="0"/>
              <a:t>PUMA: </a:t>
            </a:r>
            <a:r>
              <a:rPr lang="it-IT" sz="2800" dirty="0"/>
              <a:t>database in cui sono registrati gli utenti con i relativi </a:t>
            </a:r>
            <a:r>
              <a:rPr lang="it-IT" sz="2800" dirty="0" smtClean="0"/>
              <a:t>dati e ruoli</a:t>
            </a:r>
          </a:p>
          <a:p>
            <a:r>
              <a:rPr lang="it-IT" sz="2800" dirty="0" smtClean="0"/>
              <a:t>FRMK: </a:t>
            </a:r>
            <a:r>
              <a:rPr lang="it-IT" sz="2800" dirty="0"/>
              <a:t>database utilizzato dal </a:t>
            </a:r>
            <a:r>
              <a:rPr lang="it-IT" sz="2800" dirty="0" err="1"/>
              <a:t>framework</a:t>
            </a:r>
            <a:r>
              <a:rPr lang="it-IT" sz="2800" dirty="0"/>
              <a:t> </a:t>
            </a:r>
            <a:r>
              <a:rPr lang="it-IT" sz="2800" dirty="0" err="1" smtClean="0"/>
              <a:t>Quix</a:t>
            </a:r>
            <a:r>
              <a:rPr lang="it-IT" sz="2800" dirty="0" smtClean="0"/>
              <a:t> che contiene ad esempio le </a:t>
            </a:r>
            <a:r>
              <a:rPr lang="it-IT" sz="2800" dirty="0" err="1" smtClean="0"/>
              <a:t>SysConfig</a:t>
            </a:r>
            <a:endParaRPr lang="it-IT" sz="2800" dirty="0" smtClean="0"/>
          </a:p>
          <a:p>
            <a:r>
              <a:rPr lang="it-IT" sz="2800" dirty="0" smtClean="0"/>
              <a:t>QBOT: database creato per l’applicazione che tiene traccia dei Bot, dei </a:t>
            </a:r>
            <a:r>
              <a:rPr lang="it-IT" sz="2800" dirty="0" err="1" smtClean="0"/>
              <a:t>BotChannel</a:t>
            </a:r>
            <a:r>
              <a:rPr lang="it-IT" sz="2800" dirty="0" smtClean="0"/>
              <a:t>, dei </a:t>
            </a:r>
            <a:r>
              <a:rPr lang="it-IT" sz="2800" dirty="0" err="1" smtClean="0"/>
              <a:t>ChannelRegistry</a:t>
            </a:r>
            <a:r>
              <a:rPr lang="it-IT" sz="2800" dirty="0" smtClean="0"/>
              <a:t> e dei Log</a:t>
            </a:r>
          </a:p>
          <a:p>
            <a:pPr marL="0" indent="0">
              <a:buNone/>
            </a:pPr>
            <a:endParaRPr lang="it-IT" sz="2800" dirty="0" smtClean="0"/>
          </a:p>
          <a:p>
            <a:pPr marL="0" indent="0">
              <a:buNone/>
            </a:pPr>
            <a:r>
              <a:rPr lang="it-IT" sz="2800" dirty="0" smtClean="0"/>
              <a:t>I DB sono stati interrogati tramite DAO e </a:t>
            </a:r>
            <a:r>
              <a:rPr lang="it-IT" sz="2800" dirty="0" err="1" smtClean="0"/>
              <a:t>QbotManager</a:t>
            </a:r>
            <a:endParaRPr lang="it-IT" sz="2800" dirty="0"/>
          </a:p>
        </p:txBody>
      </p:sp>
    </p:spTree>
    <p:extLst>
      <p:ext uri="{BB962C8B-B14F-4D97-AF65-F5344CB8AC3E}">
        <p14:creationId xmlns:p14="http://schemas.microsoft.com/office/powerpoint/2010/main" val="273633405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TotalTime>
  <Words>1286</Words>
  <Application>Microsoft Office PowerPoint</Application>
  <PresentationFormat>Presentazione su schermo (4:3)</PresentationFormat>
  <Paragraphs>103</Paragraphs>
  <Slides>21</Slides>
  <Notes>0</Notes>
  <HiddenSlides>0</HiddenSlides>
  <MMClips>0</MMClips>
  <ScaleCrop>false</ScaleCrop>
  <HeadingPairs>
    <vt:vector size="4" baseType="variant">
      <vt:variant>
        <vt:lpstr>Tema</vt:lpstr>
      </vt:variant>
      <vt:variant>
        <vt:i4>1</vt:i4>
      </vt:variant>
      <vt:variant>
        <vt:lpstr>Titoli diapositive</vt:lpstr>
      </vt:variant>
      <vt:variant>
        <vt:i4>21</vt:i4>
      </vt:variant>
    </vt:vector>
  </HeadingPairs>
  <TitlesOfParts>
    <vt:vector size="22" baseType="lpstr">
      <vt:lpstr>Tema di Office</vt:lpstr>
      <vt:lpstr>Università degli Studi di Modena e Reggio Emilia</vt:lpstr>
      <vt:lpstr>Obiettivo della Tesi</vt:lpstr>
      <vt:lpstr>Introduzione</vt:lpstr>
      <vt:lpstr>Cosa sono i Bot?</vt:lpstr>
      <vt:lpstr>La storia dei Bot</vt:lpstr>
      <vt:lpstr>Il futuro dei Bot</vt:lpstr>
      <vt:lpstr>Il Qbot</vt:lpstr>
      <vt:lpstr>Il Qbot</vt:lpstr>
      <vt:lpstr>I Database</vt:lpstr>
      <vt:lpstr>QbotManager e DAO</vt:lpstr>
      <vt:lpstr>Model</vt:lpstr>
      <vt:lpstr>Webhook e Long Polling</vt:lpstr>
      <vt:lpstr>TelegramChatHandler e ScriptEngineHandler</vt:lpstr>
      <vt:lpstr>Funzionamento</vt:lpstr>
      <vt:lpstr>Funzionamento (2)</vt:lpstr>
      <vt:lpstr>Pagina JSP di edit per il Bot</vt:lpstr>
      <vt:lpstr>Esempio di implementazione JS</vt:lpstr>
      <vt:lpstr>Esempio di implementazione JS (2)</vt:lpstr>
      <vt:lpstr>Esempio di implementazione JS (3)</vt:lpstr>
      <vt:lpstr>Esempio di implementazione JS (4)</vt:lpstr>
      <vt:lpstr>Grazie a tutti per  l’attenzione!!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Università degli Studi di Modena e Reggio Emilia</dc:title>
  <dc:creator>marianna.ferrari</dc:creator>
  <cp:lastModifiedBy>marianna.ferrari</cp:lastModifiedBy>
  <cp:revision>36</cp:revision>
  <dcterms:created xsi:type="dcterms:W3CDTF">2017-01-25T20:11:42Z</dcterms:created>
  <dcterms:modified xsi:type="dcterms:W3CDTF">2017-01-31T09:57:41Z</dcterms:modified>
</cp:coreProperties>
</file>