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69" r:id="rId3"/>
    <p:sldId id="270" r:id="rId4"/>
    <p:sldId id="272" r:id="rId5"/>
    <p:sldId id="271" r:id="rId6"/>
    <p:sldId id="275" r:id="rId7"/>
    <p:sldId id="276" r:id="rId8"/>
    <p:sldId id="277" r:id="rId9"/>
    <p:sldId id="280" r:id="rId10"/>
    <p:sldId id="281" r:id="rId11"/>
    <p:sldId id="282" r:id="rId12"/>
    <p:sldId id="283" r:id="rId13"/>
    <p:sldId id="284" r:id="rId14"/>
    <p:sldId id="286" r:id="rId15"/>
    <p:sldId id="288" r:id="rId16"/>
    <p:sldId id="289" r:id="rId17"/>
    <p:sldId id="290" r:id="rId18"/>
    <p:sldId id="291" r:id="rId19"/>
    <p:sldId id="292" r:id="rId20"/>
    <p:sldId id="293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e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890"/>
    <a:srgbClr val="313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2593" autoAdjust="0"/>
  </p:normalViewPr>
  <p:slideViewPr>
    <p:cSldViewPr showGuides="1">
      <p:cViewPr varScale="1">
        <p:scale>
          <a:sx n="93" d="100"/>
          <a:sy n="93" d="100"/>
        </p:scale>
        <p:origin x="-576" y="-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4956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2/25/2014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Marius Octavian Olaru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2/25/2014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Marius Octavian Olaru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73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592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563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654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243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586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582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960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503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015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98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3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81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65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7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99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08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3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09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0D38-E726-48BA-BBF1-B0FF4EE517B1}" type="datetime1">
              <a:rPr lang="en-US" smtClean="0"/>
              <a:t>2/25/2014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Heterogeneous Data Warehouse Analysis and Dimensional Integration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3DC2-88D4-42FA-AB1B-9FF330F68902}" type="datetime1">
              <a:rPr lang="en-US" smtClean="0"/>
              <a:t>2/25/2014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Heterogeneous Data Warehouse Analysis and Dimensional Integration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DEF6-0D70-4415-BDAF-9578685BFD5B}" type="datetime1">
              <a:rPr lang="en-US" smtClean="0"/>
              <a:t>2/25/2014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Heterogeneous Data Warehouse Analysis and Dimensional Integration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2A8E-0503-4523-AFEF-75701EB2429F}" type="datetime1">
              <a:rPr lang="en-US" smtClean="0"/>
              <a:t>2/25/2014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Heterogeneous Data Warehouse Analysis and Dimensional Integration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7C27-B362-49E5-8307-DE0640A35CD0}" type="datetime1">
              <a:rPr lang="en-US" smtClean="0"/>
              <a:t>2/25/2014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Heterogeneous Data Warehouse Analysis and Dimensional Integration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1A38-1044-4122-B8D7-FBEFAF7DEDA9}" type="datetime1">
              <a:rPr lang="en-US" smtClean="0"/>
              <a:t>2/25/2014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Heterogeneous Data Warehouse Analysis and Dimensional Integration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FE4D-0D4B-4FC9-9BD1-CC3478149082}" type="datetime1">
              <a:rPr lang="en-US" smtClean="0"/>
              <a:t>2/25/2014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Heterogeneous Data Warehouse Analysis and Dimensional Integration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F3A6-C042-494E-BB04-D2014872C21E}" type="datetime1">
              <a:rPr lang="en-US" smtClean="0"/>
              <a:t>2/25/2014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Heterogeneous Data Warehouse Analysis and Dimensional Integration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3A57-6026-45E1-B6C6-F8A30845D4E7}" type="datetime1">
              <a:rPr lang="en-US" smtClean="0"/>
              <a:t>2/25/2014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Heterogeneous Data Warehouse Analysis and Dimensional Integration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F6A2-6EAC-4CCE-AE79-C90BDCAD760E}" type="datetime1">
              <a:rPr lang="en-US" smtClean="0"/>
              <a:t>2/25/2014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Heterogeneous Data Warehouse Analysis and Dimensional Integration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BDC435-C297-47D7-A46A-DF0F2A399FCD}" type="datetime1">
              <a:rPr lang="en-US" smtClean="0"/>
              <a:t>2/25/2014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Heterogeneous Data Warehouse Analysis and Dimensional Integration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1844824"/>
            <a:ext cx="9421686" cy="115212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Heterogeneous </a:t>
            </a:r>
            <a:r>
              <a:rPr lang="en-US" sz="3600" dirty="0" smtClean="0"/>
              <a:t>Data Warehouse </a:t>
            </a:r>
            <a:r>
              <a:rPr lang="en-US" sz="3600" dirty="0"/>
              <a:t>Analysis and Dimensional Integration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4084878"/>
            <a:ext cx="9277670" cy="229645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Marius Octavian Olaru</a:t>
            </a:r>
          </a:p>
          <a:p>
            <a:pPr algn="ctr"/>
            <a:r>
              <a:rPr lang="en-US" sz="2000" dirty="0" smtClean="0"/>
              <a:t>XXVI Cycle</a:t>
            </a:r>
          </a:p>
          <a:p>
            <a:pPr algn="ctr"/>
            <a:r>
              <a:rPr lang="en-US" sz="2000" dirty="0" smtClean="0"/>
              <a:t>Computer Engineering and Science</a:t>
            </a:r>
          </a:p>
          <a:p>
            <a:pPr algn="ctr"/>
            <a:r>
              <a:rPr lang="en-US" sz="2000" b="1" dirty="0" smtClean="0"/>
              <a:t>Advisor: Prof. Maurizio Vincini</a:t>
            </a:r>
          </a:p>
          <a:p>
            <a:pPr algn="ctr"/>
            <a:r>
              <a:rPr lang="en-US" sz="2000" b="1" dirty="0" smtClean="0"/>
              <a:t>Co-Advisor: Prof. Sonia Bergamaschi</a:t>
            </a:r>
            <a:endParaRPr lang="en-US" sz="2000" b="1" dirty="0"/>
          </a:p>
        </p:txBody>
      </p:sp>
      <p:pic>
        <p:nvPicPr>
          <p:cNvPr id="3074" name="Picture 2" descr="D:\HLIS-Administration\User-Data\mou511\Desktop\presentation\UniMoRe_bi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06117"/>
            <a:ext cx="1252718" cy="122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09" y="116632"/>
            <a:ext cx="134937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2061963" y="333375"/>
            <a:ext cx="8064897" cy="99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International Doctorate School in</a:t>
            </a:r>
          </a:p>
          <a:p>
            <a:pPr algn="ctr" eaLnBrk="1" hangingPunct="1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Information and Communication Technologies</a:t>
            </a:r>
          </a:p>
          <a:p>
            <a:pPr algn="ctr" eaLnBrk="1" hangingPunct="1"/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Università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degli Studi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di Modena e Reggio Emilia</a:t>
            </a:r>
          </a:p>
          <a:p>
            <a:pPr algn="ctr" eaLnBrk="1" hangingPunct="1"/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2 – Schema Integration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When writing a global query on a network of heterogeneous peers, depending on schema compatibility, the query may be: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Executed on all the peers, because all are compatible with the query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Executed on a subset of the peers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Executed only on the local node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Resolute approaches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Allow only compatible queries vs. Allow all queries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Inform the user vs. Not inform the user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Confusion vs. Misleading results</a:t>
            </a:r>
          </a:p>
          <a:p>
            <a:pPr lvl="1"/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4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117" y="3578399"/>
            <a:ext cx="4032448" cy="2370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2 – Schema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828800"/>
            <a:ext cx="8686800" cy="154361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Solution: import </a:t>
            </a:r>
            <a:r>
              <a:rPr lang="en-GB" i="1" dirty="0" smtClean="0">
                <a:solidFill>
                  <a:schemeClr val="tx1"/>
                </a:solidFill>
              </a:rPr>
              <a:t>compatible</a:t>
            </a:r>
            <a:r>
              <a:rPr lang="en-GB" dirty="0" smtClean="0">
                <a:solidFill>
                  <a:schemeClr val="tx1"/>
                </a:solidFill>
              </a:rPr>
              <a:t> parts of remote dimension schemas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Uniform dimensions = uniform queries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Increased querying capabilities for local nodes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11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16" y="3578399"/>
            <a:ext cx="4032448" cy="23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3 – Instance Integration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Two possible solutions: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The dimension chase procedure (</a:t>
            </a:r>
            <a:r>
              <a:rPr lang="en-GB" i="1" dirty="0" smtClean="0">
                <a:solidFill>
                  <a:schemeClr val="tx1"/>
                </a:solidFill>
              </a:rPr>
              <a:t>d-chase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Based on the </a:t>
            </a:r>
            <a:r>
              <a:rPr lang="en-GB" i="1" dirty="0" smtClean="0">
                <a:solidFill>
                  <a:schemeClr val="tx1"/>
                </a:solidFill>
              </a:rPr>
              <a:t>chase</a:t>
            </a:r>
            <a:r>
              <a:rPr lang="en-GB" dirty="0" smtClean="0">
                <a:solidFill>
                  <a:schemeClr val="tx1"/>
                </a:solidFill>
              </a:rPr>
              <a:t> algorithm for reasoning on functional dependencies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Suitable for exact matching attribute values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RELEVANT</a:t>
            </a:r>
            <a:r>
              <a:rPr lang="en-GB" dirty="0" smtClean="0">
                <a:solidFill>
                  <a:schemeClr val="tx1"/>
                </a:solidFill>
              </a:rPr>
              <a:t> clustering approach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Based on syntactic similarity, dominance measure and lexical similarity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Suitable for realistic scenarios, where values may be </a:t>
            </a:r>
            <a:r>
              <a:rPr lang="en-GB" i="1" dirty="0" smtClean="0">
                <a:solidFill>
                  <a:schemeClr val="tx1"/>
                </a:solidFill>
              </a:rPr>
              <a:t>slightly</a:t>
            </a:r>
            <a:r>
              <a:rPr lang="en-GB" dirty="0" smtClean="0">
                <a:solidFill>
                  <a:schemeClr val="tx1"/>
                </a:solidFill>
              </a:rPr>
              <a:t> different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marL="365760" lvl="1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		E.g.:  </a:t>
            </a:r>
            <a:r>
              <a:rPr lang="en-GB" dirty="0" smtClean="0">
                <a:solidFill>
                  <a:srgbClr val="00B050"/>
                </a:solidFill>
              </a:rPr>
              <a:t>Emilia Romagna </a:t>
            </a:r>
            <a:r>
              <a:rPr lang="en-GB" dirty="0" smtClean="0">
                <a:solidFill>
                  <a:schemeClr val="tx1"/>
                </a:solidFill>
              </a:rPr>
              <a:t>vs. </a:t>
            </a:r>
            <a:r>
              <a:rPr lang="en-GB" dirty="0" smtClean="0">
                <a:solidFill>
                  <a:srgbClr val="00B050"/>
                </a:solidFill>
              </a:rPr>
              <a:t>E. Romagna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9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architectures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 proposed approach is architecture independent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Peer-to-peer network of DWs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Federation of DWs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Algorithm for constructing a global dimension from </a:t>
            </a:r>
            <a:r>
              <a:rPr lang="en-GB" i="1" dirty="0" smtClean="0">
                <a:solidFill>
                  <a:schemeClr val="tx1"/>
                </a:solidFill>
              </a:rPr>
              <a:t>n</a:t>
            </a:r>
            <a:r>
              <a:rPr lang="en-GB" dirty="0" smtClean="0">
                <a:solidFill>
                  <a:schemeClr val="tx1"/>
                </a:solidFill>
              </a:rPr>
              <a:t> matched dimensions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Central DW (=union and reconciliation of all DWs)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Main advantage: flexibility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2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1761908"/>
            <a:ext cx="4512501" cy="3384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821740"/>
            <a:ext cx="4472074" cy="4371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 mapping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 quality of integrated information depends on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i="1" dirty="0" smtClean="0">
                <a:solidFill>
                  <a:schemeClr val="tx1"/>
                </a:solidFill>
              </a:rPr>
              <a:t>accuracy</a:t>
            </a:r>
            <a:r>
              <a:rPr lang="en-GB" dirty="0" smtClean="0">
                <a:solidFill>
                  <a:schemeClr val="tx1"/>
                </a:solidFill>
              </a:rPr>
              <a:t> of the mappings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Three dimension mapping properties</a:t>
            </a:r>
            <a:r>
              <a:rPr lang="en-GB" baseline="30000" dirty="0" smtClean="0">
                <a:solidFill>
                  <a:schemeClr val="tx1"/>
                </a:solidFill>
              </a:rPr>
              <a:t>1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Coherency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Soundness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Consistency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One dimension property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Homogeneity: important for summarizability and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materializing dependent GROUP BY queries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14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1091852" y="5661248"/>
            <a:ext cx="9755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aseline="30000" dirty="0" smtClean="0"/>
              <a:t>1</a:t>
            </a:r>
            <a:r>
              <a:rPr lang="it-IT" sz="1000" dirty="0" smtClean="0"/>
              <a:t>Cabibbo</a:t>
            </a:r>
            <a:r>
              <a:rPr lang="it-IT" sz="1000" dirty="0"/>
              <a:t>, L., &amp; Torlone, R. (2005). </a:t>
            </a:r>
            <a:r>
              <a:rPr lang="it-IT" sz="1000" dirty="0" err="1"/>
              <a:t>Integrating</a:t>
            </a:r>
            <a:r>
              <a:rPr lang="it-IT" sz="1000" dirty="0"/>
              <a:t> </a:t>
            </a:r>
            <a:r>
              <a:rPr lang="it-IT" sz="1000" dirty="0" err="1"/>
              <a:t>heterogeneous</a:t>
            </a:r>
            <a:r>
              <a:rPr lang="it-IT" sz="1000" dirty="0"/>
              <a:t> </a:t>
            </a:r>
            <a:r>
              <a:rPr lang="it-IT" sz="1000" dirty="0" err="1"/>
              <a:t>multidimensional</a:t>
            </a:r>
            <a:r>
              <a:rPr lang="it-IT" sz="1000" dirty="0"/>
              <a:t> </a:t>
            </a:r>
            <a:r>
              <a:rPr lang="it-IT" sz="1000" dirty="0" err="1"/>
              <a:t>databases</a:t>
            </a:r>
            <a:r>
              <a:rPr lang="it-IT" sz="1000" dirty="0"/>
              <a:t>. </a:t>
            </a:r>
            <a:r>
              <a:rPr lang="it-IT" sz="1000" dirty="0" smtClean="0"/>
              <a:t>S</a:t>
            </a:r>
            <a:r>
              <a:rPr lang="it-IT" sz="1000" i="1" dirty="0" smtClean="0"/>
              <a:t>SDBM 2005</a:t>
            </a:r>
          </a:p>
          <a:p>
            <a:r>
              <a:rPr lang="it-IT" sz="1000" i="1" baseline="30000" dirty="0" smtClean="0">
                <a:effectLst/>
              </a:rPr>
              <a:t>2</a:t>
            </a:r>
            <a:r>
              <a:rPr lang="it-IT" sz="1000" dirty="0"/>
              <a:t>Hurtado, C. A., </a:t>
            </a:r>
            <a:r>
              <a:rPr lang="it-IT" sz="1000" dirty="0" err="1"/>
              <a:t>Gutierrez</a:t>
            </a:r>
            <a:r>
              <a:rPr lang="it-IT" sz="1000" dirty="0"/>
              <a:t>, C., &amp; </a:t>
            </a:r>
            <a:r>
              <a:rPr lang="it-IT" sz="1000" dirty="0" err="1"/>
              <a:t>Mendelzon</a:t>
            </a:r>
            <a:r>
              <a:rPr lang="it-IT" sz="1000" dirty="0"/>
              <a:t>, A. O. (2005). </a:t>
            </a:r>
            <a:r>
              <a:rPr lang="it-IT" sz="1000" dirty="0" err="1"/>
              <a:t>Capturing</a:t>
            </a:r>
            <a:r>
              <a:rPr lang="it-IT" sz="1000" dirty="0"/>
              <a:t> summarizability with </a:t>
            </a:r>
            <a:r>
              <a:rPr lang="it-IT" sz="1000" dirty="0" err="1"/>
              <a:t>integrity</a:t>
            </a:r>
            <a:r>
              <a:rPr lang="it-IT" sz="1000" dirty="0"/>
              <a:t> </a:t>
            </a:r>
            <a:r>
              <a:rPr lang="it-IT" sz="1000" dirty="0" err="1"/>
              <a:t>constraints</a:t>
            </a:r>
            <a:r>
              <a:rPr lang="it-IT" sz="1000" dirty="0"/>
              <a:t> in OLAP. </a:t>
            </a:r>
            <a:r>
              <a:rPr lang="it-IT" sz="1000" i="1" dirty="0"/>
              <a:t>ACM </a:t>
            </a:r>
            <a:r>
              <a:rPr lang="it-IT" sz="1000" i="1" dirty="0" err="1"/>
              <a:t>Transactions</a:t>
            </a:r>
            <a:r>
              <a:rPr lang="it-IT" sz="1000" i="1" dirty="0"/>
              <a:t> on Database </a:t>
            </a:r>
            <a:r>
              <a:rPr lang="it-IT" sz="1000" i="1" dirty="0" smtClean="0"/>
              <a:t>Systems</a:t>
            </a:r>
            <a:r>
              <a:rPr lang="it-IT" sz="1000" dirty="0" smtClean="0"/>
              <a:t>, </a:t>
            </a:r>
            <a:r>
              <a:rPr lang="it-IT" sz="1000" i="1" dirty="0" smtClean="0"/>
              <a:t>30</a:t>
            </a:r>
            <a:r>
              <a:rPr lang="it-IT" sz="1000" dirty="0" smtClean="0"/>
              <a:t>(3)</a:t>
            </a:r>
            <a:endParaRPr lang="it-IT" sz="1000" dirty="0"/>
          </a:p>
          <a:p>
            <a:endParaRPr lang="it-IT" sz="1000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044" y="821740"/>
            <a:ext cx="2189938" cy="201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 mapping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828800"/>
            <a:ext cx="7261448" cy="4191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 generated mappings are always </a:t>
            </a:r>
            <a:r>
              <a:rPr lang="en-GB" i="1" dirty="0" smtClean="0">
                <a:solidFill>
                  <a:schemeClr val="tx1"/>
                </a:solidFill>
              </a:rPr>
              <a:t>coherent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i="1" dirty="0" smtClean="0">
                <a:solidFill>
                  <a:schemeClr val="tx1"/>
                </a:solidFill>
              </a:rPr>
              <a:t>Soundness</a:t>
            </a:r>
            <a:r>
              <a:rPr lang="en-GB" dirty="0" smtClean="0">
                <a:solidFill>
                  <a:schemeClr val="tx1"/>
                </a:solidFill>
              </a:rPr>
              <a:t> and </a:t>
            </a:r>
            <a:r>
              <a:rPr lang="en-GB" i="1" dirty="0" smtClean="0">
                <a:solidFill>
                  <a:schemeClr val="tx1"/>
                </a:solidFill>
              </a:rPr>
              <a:t>consistency</a:t>
            </a:r>
            <a:r>
              <a:rPr lang="en-GB" dirty="0" smtClean="0">
                <a:solidFill>
                  <a:schemeClr val="tx1"/>
                </a:solidFill>
              </a:rPr>
              <a:t> are always maintained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 some cases, </a:t>
            </a:r>
            <a:r>
              <a:rPr lang="en-GB" i="1" dirty="0" smtClean="0">
                <a:solidFill>
                  <a:schemeClr val="tx1"/>
                </a:solidFill>
              </a:rPr>
              <a:t>soundness</a:t>
            </a:r>
            <a:r>
              <a:rPr lang="en-GB" dirty="0" smtClean="0">
                <a:solidFill>
                  <a:schemeClr val="tx1"/>
                </a:solidFill>
              </a:rPr>
              <a:t> and </a:t>
            </a:r>
            <a:r>
              <a:rPr lang="en-GB" i="1" dirty="0" smtClean="0">
                <a:solidFill>
                  <a:schemeClr val="tx1"/>
                </a:solidFill>
              </a:rPr>
              <a:t>consistency</a:t>
            </a:r>
            <a:r>
              <a:rPr lang="en-GB" dirty="0" smtClean="0">
                <a:solidFill>
                  <a:schemeClr val="tx1"/>
                </a:solidFill>
              </a:rPr>
              <a:t> are </a:t>
            </a:r>
            <a:r>
              <a:rPr lang="en-GB" i="1" dirty="0" smtClean="0">
                <a:solidFill>
                  <a:schemeClr val="tx1"/>
                </a:solidFill>
              </a:rPr>
              <a:t>obtained</a:t>
            </a:r>
          </a:p>
          <a:p>
            <a:pPr marL="4572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The properties are </a:t>
            </a:r>
            <a:r>
              <a:rPr lang="en-GB" i="1" dirty="0" smtClean="0">
                <a:solidFill>
                  <a:srgbClr val="00B050"/>
                </a:solidFill>
              </a:rPr>
              <a:t>conservative</a:t>
            </a:r>
            <a:r>
              <a:rPr lang="en-GB" dirty="0" smtClean="0">
                <a:solidFill>
                  <a:srgbClr val="00B050"/>
                </a:solidFill>
              </a:rPr>
              <a:t>, non </a:t>
            </a:r>
            <a:r>
              <a:rPr lang="en-GB" i="1" dirty="0" smtClean="0">
                <a:solidFill>
                  <a:srgbClr val="00B050"/>
                </a:solidFill>
              </a:rPr>
              <a:t>degenerative</a:t>
            </a:r>
            <a:r>
              <a:rPr lang="en-GB" dirty="0" smtClean="0">
                <a:solidFill>
                  <a:srgbClr val="00B050"/>
                </a:solidFill>
              </a:rPr>
              <a:t>.  </a:t>
            </a:r>
          </a:p>
          <a:p>
            <a:pPr marL="4572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15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1484784"/>
            <a:ext cx="3922478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1852" y="5661248"/>
            <a:ext cx="97550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Beneventano</a:t>
            </a:r>
            <a:r>
              <a:rPr lang="en-GB" sz="1200" dirty="0"/>
              <a:t>, D., Olaru, M.-O., &amp; Vincini, M. (2013). </a:t>
            </a:r>
            <a:r>
              <a:rPr lang="en-GB" sz="1200" dirty="0" err="1"/>
              <a:t>Analyzing</a:t>
            </a:r>
            <a:r>
              <a:rPr lang="en-GB" sz="1200" dirty="0"/>
              <a:t> Dimension Mappings and Properties in Data Warehouse Integration. ODBASE 2013 (LNCS 8185</a:t>
            </a:r>
            <a:r>
              <a:rPr lang="en-GB" sz="1200" dirty="0" smtClean="0"/>
              <a:t>)</a:t>
            </a:r>
            <a:endParaRPr lang="it-IT" sz="1200" dirty="0"/>
          </a:p>
          <a:p>
            <a:endParaRPr lang="it-IT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614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Homogeneity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5935895" cy="167220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Homogeneity/heterogeneity is independent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Sufficient condition for </a:t>
            </a:r>
            <a:r>
              <a:rPr lang="en-GB" i="1" dirty="0" smtClean="0">
                <a:solidFill>
                  <a:schemeClr val="tx1"/>
                </a:solidFill>
              </a:rPr>
              <a:t>maintaining</a:t>
            </a:r>
            <a:r>
              <a:rPr lang="en-GB" dirty="0" smtClean="0">
                <a:solidFill>
                  <a:schemeClr val="tx1"/>
                </a:solidFill>
              </a:rPr>
              <a:t> homogeneity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involving base categories was formulated in the thesis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16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07" y="1851567"/>
            <a:ext cx="4853944" cy="2805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3098377"/>
            <a:ext cx="4641419" cy="26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 complete, heterogeneous DW dimension integration methodology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Context specific problem = context specific solution: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Mapping discovery = graph matching (+semantics)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Schema integration: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Solve heterogeneities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Increase local querying capabilities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Instance integration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Exact approach</a:t>
            </a:r>
          </a:p>
          <a:p>
            <a:pPr lvl="3"/>
            <a:r>
              <a:rPr lang="en-GB" dirty="0" smtClean="0">
                <a:solidFill>
                  <a:schemeClr val="tx1"/>
                </a:solidFill>
              </a:rPr>
              <a:t>Suitable for exact values (e.g., dictionaries)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Clustering approach</a:t>
            </a:r>
          </a:p>
          <a:p>
            <a:pPr lvl="3"/>
            <a:r>
              <a:rPr lang="en-GB" dirty="0" smtClean="0">
                <a:solidFill>
                  <a:schemeClr val="tx1"/>
                </a:solidFill>
              </a:rPr>
              <a:t>Suitable for real-life cases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Good quality properties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5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 of Relevant Publications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International Conferences: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Bergamaschi</a:t>
            </a:r>
            <a:r>
              <a:rPr lang="en-GB" dirty="0">
                <a:solidFill>
                  <a:schemeClr val="tx1"/>
                </a:solidFill>
              </a:rPr>
              <a:t>, S., Olaru, M.-O., Sorrentino, S., &amp; Vincini, M. (2012). Dimension matching in Peer-to-Peer Data Warehousing. In DSS 2012</a:t>
            </a:r>
          </a:p>
          <a:p>
            <a:r>
              <a:rPr lang="en-GB" dirty="0">
                <a:solidFill>
                  <a:schemeClr val="tx1"/>
                </a:solidFill>
              </a:rPr>
              <a:t>Olaru, M.-O., &amp; Vincini, M. (2012a). A Dimension Integration Method for a Heterogeneous Data Warehouse Environment. In ICETE 2012</a:t>
            </a:r>
          </a:p>
          <a:p>
            <a:r>
              <a:rPr lang="en-GB" dirty="0">
                <a:solidFill>
                  <a:schemeClr val="tx1"/>
                </a:solidFill>
              </a:rPr>
              <a:t>Olaru, M.-O. (2012). Partial Multi-dimensional Schema Merging in Heterogeneous Data Warehouses. In  ER2012 - PhD Symposium</a:t>
            </a:r>
          </a:p>
          <a:p>
            <a:r>
              <a:rPr lang="en-GB" dirty="0">
                <a:solidFill>
                  <a:schemeClr val="tx1"/>
                </a:solidFill>
              </a:rPr>
              <a:t>Guerra, F., Olaru, M.-O., &amp; Vincini, M. (2012). Mapping and Integration of Dimensional Attributes Using Clustering Techniques. In EC-WEB 2013</a:t>
            </a:r>
          </a:p>
          <a:p>
            <a:r>
              <a:rPr lang="en-GB" dirty="0" err="1">
                <a:solidFill>
                  <a:schemeClr val="tx1"/>
                </a:solidFill>
              </a:rPr>
              <a:t>Beneventano</a:t>
            </a:r>
            <a:r>
              <a:rPr lang="en-GB" dirty="0">
                <a:solidFill>
                  <a:schemeClr val="tx1"/>
                </a:solidFill>
              </a:rPr>
              <a:t>, D., Olaru, M.-O., &amp; Vincini, M. (</a:t>
            </a:r>
            <a:r>
              <a:rPr lang="en-GB" dirty="0" smtClean="0">
                <a:solidFill>
                  <a:schemeClr val="tx1"/>
                </a:solidFill>
              </a:rPr>
              <a:t>2013). </a:t>
            </a:r>
            <a:r>
              <a:rPr lang="en-GB" dirty="0" err="1">
                <a:solidFill>
                  <a:schemeClr val="tx1"/>
                </a:solidFill>
              </a:rPr>
              <a:t>Analyzing</a:t>
            </a:r>
            <a:r>
              <a:rPr lang="en-GB" dirty="0">
                <a:solidFill>
                  <a:schemeClr val="tx1"/>
                </a:solidFill>
              </a:rPr>
              <a:t> Dimension Mappings and Properties in Data Warehouse Integration. ODBASE 2013 (LNCS 8185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marL="4572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Book Chapters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Olaru, M.-O., &amp; Vincini, M (2014). A Data Warehouse Integration Methodology in Support of Collaborative </a:t>
            </a:r>
            <a:r>
              <a:rPr lang="en-GB" dirty="0" smtClean="0">
                <a:solidFill>
                  <a:schemeClr val="tx1"/>
                </a:solidFill>
              </a:rPr>
              <a:t>SMEs. In </a:t>
            </a:r>
            <a:r>
              <a:rPr lang="en-US" dirty="0">
                <a:solidFill>
                  <a:schemeClr val="tx1"/>
                </a:solidFill>
              </a:rPr>
              <a:t>Organizational Transformations through Big Data </a:t>
            </a:r>
            <a:r>
              <a:rPr lang="en-US" dirty="0" smtClean="0">
                <a:solidFill>
                  <a:schemeClr val="tx1"/>
                </a:solidFill>
              </a:rPr>
              <a:t>Analytics [submitted]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64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924" y="1484784"/>
            <a:ext cx="4224288" cy="1066800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77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Problem statement</a:t>
            </a:r>
          </a:p>
          <a:p>
            <a:pPr lvl="1"/>
            <a:r>
              <a:rPr lang="en-GB" sz="1600" dirty="0" smtClean="0"/>
              <a:t>Definition and Business motivation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Dimension Integration</a:t>
            </a:r>
          </a:p>
          <a:p>
            <a:pPr lvl="1"/>
            <a:r>
              <a:rPr lang="en-GB" sz="1600" dirty="0" smtClean="0"/>
              <a:t>Dimension mapping</a:t>
            </a:r>
          </a:p>
          <a:p>
            <a:pPr lvl="1"/>
            <a:r>
              <a:rPr lang="en-GB" sz="1600" dirty="0" smtClean="0"/>
              <a:t>Schema integration</a:t>
            </a:r>
          </a:p>
          <a:p>
            <a:pPr lvl="1"/>
            <a:r>
              <a:rPr lang="en-GB" sz="1600" dirty="0" smtClean="0"/>
              <a:t>Instance integration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Mapping quality analysis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3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Motivation – </a:t>
            </a:r>
            <a:r>
              <a:rPr lang="en-GB" dirty="0" err="1" smtClean="0"/>
              <a:t>BusinessWise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Several scenarios where managers need to combine strategic information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Company merges &amp; acquisitions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Virtual Enterprises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Networks of CO-</a:t>
            </a:r>
            <a:r>
              <a:rPr lang="en-GB" dirty="0" err="1" smtClean="0">
                <a:solidFill>
                  <a:schemeClr val="tx1"/>
                </a:solidFill>
              </a:rPr>
              <a:t>Opetition</a:t>
            </a:r>
            <a:r>
              <a:rPr lang="en-GB" dirty="0" smtClean="0">
                <a:solidFill>
                  <a:schemeClr val="tx1"/>
                </a:solidFill>
              </a:rPr>
              <a:t> (simultaneous collaboration &amp; competition)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Take strategic decisions based on information from </a:t>
            </a:r>
            <a:r>
              <a:rPr lang="en-GB" i="1" dirty="0" smtClean="0">
                <a:solidFill>
                  <a:schemeClr val="tx1"/>
                </a:solidFill>
              </a:rPr>
              <a:t>ALL</a:t>
            </a:r>
            <a:r>
              <a:rPr lang="en-GB" dirty="0" smtClean="0">
                <a:solidFill>
                  <a:schemeClr val="tx1"/>
                </a:solidFill>
              </a:rPr>
              <a:t> the companies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Integrate the Business Intelligence repositories (Enterprise DWs)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3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DW Integration = combine information from two or more </a:t>
            </a:r>
            <a:r>
              <a:rPr lang="en-GB" i="1" dirty="0" smtClean="0">
                <a:solidFill>
                  <a:schemeClr val="tx1"/>
                </a:solidFill>
              </a:rPr>
              <a:t>heterogeneous</a:t>
            </a:r>
            <a:r>
              <a:rPr lang="en-GB" dirty="0" smtClean="0">
                <a:solidFill>
                  <a:schemeClr val="tx1"/>
                </a:solidFill>
              </a:rPr>
              <a:t> DWs and provide users a </a:t>
            </a:r>
            <a:r>
              <a:rPr lang="en-GB" i="1" dirty="0" smtClean="0">
                <a:solidFill>
                  <a:schemeClr val="tx1"/>
                </a:solidFill>
              </a:rPr>
              <a:t>unified</a:t>
            </a:r>
            <a:r>
              <a:rPr lang="en-GB" dirty="0" smtClean="0">
                <a:solidFill>
                  <a:schemeClr val="tx1"/>
                </a:solidFill>
              </a:rPr>
              <a:t> view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 specific, context dependent, data-integration problem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The context is </a:t>
            </a:r>
            <a:r>
              <a:rPr lang="en-GB" i="1" dirty="0" smtClean="0">
                <a:solidFill>
                  <a:schemeClr val="tx1"/>
                </a:solidFill>
              </a:rPr>
              <a:t>a priori</a:t>
            </a:r>
            <a:r>
              <a:rPr lang="en-GB" dirty="0" smtClean="0">
                <a:solidFill>
                  <a:schemeClr val="tx1"/>
                </a:solidFill>
              </a:rPr>
              <a:t> knowledge about the schema that can be exploited for: </a:t>
            </a:r>
            <a:r>
              <a:rPr lang="en-GB" dirty="0">
                <a:solidFill>
                  <a:schemeClr val="tx1"/>
                </a:solidFill>
              </a:rPr>
              <a:t>schema matching, schema integration, schema resolution, etc… </a:t>
            </a:r>
          </a:p>
          <a:p>
            <a:pPr lvl="1"/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7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132856"/>
            <a:ext cx="8686801" cy="388694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 complete, automatic methodology for the integration of heterogeneous DW dimensions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Mapping discovery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Schema integration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Instance integration</a:t>
            </a:r>
          </a:p>
          <a:p>
            <a:pPr lvl="1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6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3933056"/>
            <a:ext cx="8496944" cy="1607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1 – mapping discovery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853736" cy="4191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Main observations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Use </a:t>
            </a:r>
            <a:r>
              <a:rPr lang="en-GB" i="1" dirty="0" smtClean="0">
                <a:solidFill>
                  <a:schemeClr val="tx1"/>
                </a:solidFill>
              </a:rPr>
              <a:t>context</a:t>
            </a:r>
            <a:r>
              <a:rPr lang="en-GB" dirty="0" smtClean="0">
                <a:solidFill>
                  <a:schemeClr val="tx1"/>
                </a:solidFill>
              </a:rPr>
              <a:t> specific solutions vs. classical approaches (e.g., </a:t>
            </a:r>
            <a:r>
              <a:rPr lang="en-GB" i="1" dirty="0" smtClean="0">
                <a:solidFill>
                  <a:schemeClr val="tx1"/>
                </a:solidFill>
              </a:rPr>
              <a:t>semantics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i="1" dirty="0" smtClean="0">
                <a:solidFill>
                  <a:schemeClr val="tx1"/>
                </a:solidFill>
              </a:rPr>
              <a:t>A priori</a:t>
            </a:r>
            <a:r>
              <a:rPr lang="en-GB" dirty="0" smtClean="0">
                <a:solidFill>
                  <a:schemeClr val="tx1"/>
                </a:solidFill>
              </a:rPr>
              <a:t> knowledge about the dimension schemas (directed graphs)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Different working groups represent information in a similar manner, according to the common understanding of the concept of interest</a:t>
            </a:r>
          </a:p>
          <a:p>
            <a:pPr lvl="1"/>
            <a:endParaRPr lang="en-GB" i="1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6</a:t>
            </a:fld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908" y="4000789"/>
            <a:ext cx="8496944" cy="16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7045423" cy="4191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Consider two dimensions as directed labelled graphs</a:t>
            </a:r>
          </a:p>
          <a:p>
            <a:pPr lvl="1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annotate with instance data – cardinality ratio between aggregation levels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Generate a common structure </a:t>
            </a:r>
            <a:r>
              <a:rPr lang="en-GB" i="1" dirty="0" smtClean="0">
                <a:solidFill>
                  <a:schemeClr val="tx1"/>
                </a:solidFill>
              </a:rPr>
              <a:t>recurring</a:t>
            </a:r>
            <a:r>
              <a:rPr lang="en-GB" dirty="0" smtClean="0">
                <a:solidFill>
                  <a:schemeClr val="tx1"/>
                </a:solidFill>
              </a:rPr>
              <a:t> in the initial graphs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Use it to identify pairs of common nodes</a:t>
            </a:r>
          </a:p>
          <a:p>
            <a:pPr lvl="1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Exact algorithm vs. Approximate algorithm [depends on the instances]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Generate sets of complex semantic mappings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1 – mapping discovery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7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20" y="908720"/>
            <a:ext cx="4220783" cy="59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1 – Experimental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277672" cy="4191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Three real DWs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Attempted the mapping of pairs of dimensions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Time dimensions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Geographic dimensions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Article dimensions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8843"/>
              </p:ext>
            </p:extLst>
          </p:nvPr>
        </p:nvGraphicFramePr>
        <p:xfrm>
          <a:off x="1485900" y="4365104"/>
          <a:ext cx="88569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846094"/>
                <a:gridCol w="1107123"/>
                <a:gridCol w="1431159"/>
                <a:gridCol w="783087"/>
                <a:gridCol w="1107123"/>
                <a:gridCol w="1350150"/>
                <a:gridCol w="86409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day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postcode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article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overlapping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  <a:endParaRPr lang="el-G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overlapping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  <a:endParaRPr lang="el-G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overlapping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  <a:endParaRPr lang="el-G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75 %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0,1 %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16 %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12 %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0 %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4 %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7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Complex Mappings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799"/>
            <a:ext cx="8686801" cy="302583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Two mapped categories express the same concept at the same level of </a:t>
            </a:r>
            <a:r>
              <a:rPr lang="en-GB" i="1" dirty="0" smtClean="0">
                <a:solidFill>
                  <a:schemeClr val="tx1"/>
                </a:solidFill>
              </a:rPr>
              <a:t>granularity (equi-level)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It is possible to define more complex mappings for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query reformulation in distributed environments</a:t>
            </a:r>
            <a:r>
              <a:rPr lang="en-GB" baseline="30000" dirty="0" smtClean="0">
                <a:solidFill>
                  <a:schemeClr val="tx1"/>
                </a:solidFill>
              </a:rPr>
              <a:t>1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equi-level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roll-up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drill-down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related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Heterogeneous Data Warehouse Analysis and Dimensional Integration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it-IT" smtClean="0"/>
              <a:t>9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1091852" y="5949280"/>
            <a:ext cx="9755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aseline="30000" dirty="0" smtClean="0"/>
              <a:t>1</a:t>
            </a:r>
            <a:r>
              <a:rPr lang="it-IT" sz="1000" dirty="0" smtClean="0"/>
              <a:t>Golfarelli</a:t>
            </a:r>
            <a:r>
              <a:rPr lang="it-IT" sz="1000" dirty="0"/>
              <a:t>, M., </a:t>
            </a:r>
            <a:r>
              <a:rPr lang="it-IT" sz="1000" dirty="0" err="1"/>
              <a:t>Mandreoli</a:t>
            </a:r>
            <a:r>
              <a:rPr lang="it-IT" sz="1000" dirty="0"/>
              <a:t>, F., </a:t>
            </a:r>
            <a:r>
              <a:rPr lang="it-IT" sz="1000" dirty="0" err="1"/>
              <a:t>Penzo</a:t>
            </a:r>
            <a:r>
              <a:rPr lang="it-IT" sz="1000" dirty="0"/>
              <a:t>, W., Rizzi, S., &amp; </a:t>
            </a:r>
            <a:r>
              <a:rPr lang="it-IT" sz="1000" dirty="0" err="1"/>
              <a:t>Turricchia</a:t>
            </a:r>
            <a:r>
              <a:rPr lang="it-IT" sz="1000" dirty="0"/>
              <a:t>, E. (2011). OLAP Query </a:t>
            </a:r>
            <a:r>
              <a:rPr lang="it-IT" sz="1000" dirty="0" err="1"/>
              <a:t>Reformulation</a:t>
            </a:r>
            <a:r>
              <a:rPr lang="it-IT" sz="1000" dirty="0"/>
              <a:t> in Peer-to-Peer Data </a:t>
            </a:r>
            <a:r>
              <a:rPr lang="it-IT" sz="1000" dirty="0" err="1"/>
              <a:t>Warehousing</a:t>
            </a:r>
            <a:r>
              <a:rPr lang="it-IT" sz="1000" dirty="0"/>
              <a:t>. </a:t>
            </a:r>
            <a:r>
              <a:rPr lang="it-IT" sz="1000" i="1" dirty="0"/>
              <a:t>Information Systems</a:t>
            </a:r>
            <a:r>
              <a:rPr lang="it-IT" sz="1000" dirty="0"/>
              <a:t>, </a:t>
            </a:r>
            <a:r>
              <a:rPr lang="it-IT" sz="1000" i="1" dirty="0"/>
              <a:t>37</a:t>
            </a:r>
            <a:r>
              <a:rPr lang="it-IT" sz="1000" dirty="0"/>
              <a:t>(5</a:t>
            </a:r>
            <a:r>
              <a:rPr lang="it-IT" sz="1000" dirty="0" smtClean="0"/>
              <a:t>). </a:t>
            </a:r>
            <a:endParaRPr lang="it-IT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2132856"/>
            <a:ext cx="2016224" cy="1775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30" y="4115902"/>
            <a:ext cx="1958897" cy="1833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38" y="2133810"/>
            <a:ext cx="1613404" cy="32818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91853" y="4854635"/>
            <a:ext cx="6730752" cy="734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Semantic validation using the Combined </a:t>
            </a:r>
            <a:r>
              <a:rPr lang="en-GB" dirty="0" err="1" smtClean="0">
                <a:solidFill>
                  <a:schemeClr val="tx1"/>
                </a:solidFill>
              </a:rPr>
              <a:t>WordSense</a:t>
            </a:r>
            <a:r>
              <a:rPr lang="en-GB" dirty="0" smtClean="0">
                <a:solidFill>
                  <a:schemeClr val="tx1"/>
                </a:solidFill>
              </a:rPr>
              <a:t> Disambiguation Technique (CWSD)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8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S102895266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TS102895266</Template>
  <TotalTime>0</TotalTime>
  <Words>1151</Words>
  <Application>Microsoft Office PowerPoint</Application>
  <PresentationFormat>Personalizzato</PresentationFormat>
  <Paragraphs>205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TS102895266</vt:lpstr>
      <vt:lpstr>Heterogeneous Data Warehouse Analysis and Dimensional Integration</vt:lpstr>
      <vt:lpstr>Outline</vt:lpstr>
      <vt:lpstr>Problem Motivation – BusinessWise</vt:lpstr>
      <vt:lpstr>Problem Statement</vt:lpstr>
      <vt:lpstr>Contribution</vt:lpstr>
      <vt:lpstr>Phase 1 – mapping discovery</vt:lpstr>
      <vt:lpstr>Phase 1 – mapping discovery</vt:lpstr>
      <vt:lpstr>Phase 1 – Experimental Evaluation</vt:lpstr>
      <vt:lpstr>Complex Mappings</vt:lpstr>
      <vt:lpstr>Phase 2 – Schema Integration</vt:lpstr>
      <vt:lpstr>Phase 2 – Schema Integration</vt:lpstr>
      <vt:lpstr>Phase 3 – Instance Integration</vt:lpstr>
      <vt:lpstr>Integration architectures</vt:lpstr>
      <vt:lpstr>Dimension mapping properties</vt:lpstr>
      <vt:lpstr>Dimension mapping properties</vt:lpstr>
      <vt:lpstr>Checking Homogeneity</vt:lpstr>
      <vt:lpstr>Conclusions</vt:lpstr>
      <vt:lpstr>List of Relevant Publications</vt:lpstr>
      <vt:lpstr>Thank you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2013-09-08T11:46:45Z</dcterms:created>
  <dcterms:modified xsi:type="dcterms:W3CDTF">2014-02-25T09:48:26Z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