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62" r:id="rId4"/>
    <p:sldId id="267" r:id="rId5"/>
    <p:sldId id="276" r:id="rId6"/>
    <p:sldId id="277" r:id="rId7"/>
    <p:sldId id="275" r:id="rId8"/>
    <p:sldId id="269" r:id="rId9"/>
    <p:sldId id="270" r:id="rId10"/>
    <p:sldId id="281" r:id="rId11"/>
    <p:sldId id="272" r:id="rId12"/>
    <p:sldId id="301" r:id="rId13"/>
    <p:sldId id="302" r:id="rId14"/>
    <p:sldId id="300" r:id="rId15"/>
    <p:sldId id="303" r:id="rId16"/>
    <p:sldId id="299" r:id="rId17"/>
    <p:sldId id="284" r:id="rId18"/>
    <p:sldId id="287" r:id="rId19"/>
    <p:sldId id="288" r:id="rId20"/>
    <p:sldId id="304" r:id="rId21"/>
    <p:sldId id="305" r:id="rId22"/>
    <p:sldId id="306" r:id="rId23"/>
    <p:sldId id="307" r:id="rId24"/>
    <p:sldId id="293" r:id="rId25"/>
    <p:sldId id="311" r:id="rId26"/>
    <p:sldId id="308" r:id="rId27"/>
    <p:sldId id="309" r:id="rId28"/>
    <p:sldId id="312" r:id="rId29"/>
    <p:sldId id="294" r:id="rId30"/>
    <p:sldId id="296" r:id="rId31"/>
    <p:sldId id="298" r:id="rId32"/>
    <p:sldId id="297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Stile con tema 1 - Color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Stile con tema 1 - Color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D7B26C5-4107-4FEC-AEDC-1716B250A1EF}" styleName="Stile chi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75" autoAdjust="0"/>
    <p:restoredTop sz="88525" autoAdjust="0"/>
  </p:normalViewPr>
  <p:slideViewPr>
    <p:cSldViewPr snapToGrid="0">
      <p:cViewPr varScale="1">
        <p:scale>
          <a:sx n="65" d="100"/>
          <a:sy n="65" d="100"/>
        </p:scale>
        <p:origin x="84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D6F76A-A020-449C-9BC3-F182DA6ED58E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0F3DA968-CEC3-4739-BCC5-32948BB397C3}">
      <dgm:prSet/>
      <dgm:spPr/>
      <dgm:t>
        <a:bodyPr/>
        <a:lstStyle/>
        <a:p>
          <a:r>
            <a:rPr lang="it-IT" dirty="0" err="1"/>
            <a:t>Linked</a:t>
          </a:r>
          <a:r>
            <a:rPr lang="it-IT" dirty="0"/>
            <a:t> Data</a:t>
          </a:r>
        </a:p>
      </dgm:t>
    </dgm:pt>
    <dgm:pt modelId="{8635D41B-5705-47DC-A0A6-025FC2D07BE5}" type="parTrans" cxnId="{BC9DDBE9-4F7B-48A0-BFE9-F091C415EC9F}">
      <dgm:prSet/>
      <dgm:spPr/>
      <dgm:t>
        <a:bodyPr/>
        <a:lstStyle/>
        <a:p>
          <a:endParaRPr lang="it-IT"/>
        </a:p>
      </dgm:t>
    </dgm:pt>
    <dgm:pt modelId="{01CE742E-2CD1-4CC0-9653-66B416C4075C}" type="sibTrans" cxnId="{BC9DDBE9-4F7B-48A0-BFE9-F091C415EC9F}">
      <dgm:prSet/>
      <dgm:spPr/>
      <dgm:t>
        <a:bodyPr/>
        <a:lstStyle/>
        <a:p>
          <a:endParaRPr lang="it-IT"/>
        </a:p>
      </dgm:t>
    </dgm:pt>
    <dgm:pt modelId="{5D2045F0-F182-46C9-A205-C8716BB6412A}">
      <dgm:prSet/>
      <dgm:spPr/>
      <dgm:t>
        <a:bodyPr/>
        <a:lstStyle/>
        <a:p>
          <a:r>
            <a:rPr lang="it-IT" dirty="0"/>
            <a:t>Web Semantico</a:t>
          </a:r>
        </a:p>
      </dgm:t>
    </dgm:pt>
    <dgm:pt modelId="{5FFE21D5-71F9-4B06-B9C6-FAC5EB203F62}" type="parTrans" cxnId="{84EF0871-22FC-40E5-A601-1EE240149D73}">
      <dgm:prSet/>
      <dgm:spPr/>
      <dgm:t>
        <a:bodyPr/>
        <a:lstStyle/>
        <a:p>
          <a:endParaRPr lang="it-IT"/>
        </a:p>
      </dgm:t>
    </dgm:pt>
    <dgm:pt modelId="{C17F0240-56E5-434F-A7C6-C270DFE1A058}" type="sibTrans" cxnId="{84EF0871-22FC-40E5-A601-1EE240149D73}">
      <dgm:prSet/>
      <dgm:spPr/>
      <dgm:t>
        <a:bodyPr/>
        <a:lstStyle/>
        <a:p>
          <a:endParaRPr lang="it-IT"/>
        </a:p>
      </dgm:t>
    </dgm:pt>
    <dgm:pt modelId="{C9026C97-1FCC-4C14-8BD4-A85F32FFDF8F}" type="pres">
      <dgm:prSet presAssocID="{0DD6F76A-A020-449C-9BC3-F182DA6ED58E}" presName="cycle" presStyleCnt="0">
        <dgm:presLayoutVars>
          <dgm:dir/>
          <dgm:resizeHandles val="exact"/>
        </dgm:presLayoutVars>
      </dgm:prSet>
      <dgm:spPr/>
    </dgm:pt>
    <dgm:pt modelId="{D779FE0E-0584-41C6-B21C-730B82F67E59}" type="pres">
      <dgm:prSet presAssocID="{0F3DA968-CEC3-4739-BCC5-32948BB397C3}" presName="dummy" presStyleCnt="0"/>
      <dgm:spPr/>
    </dgm:pt>
    <dgm:pt modelId="{CB98CFA0-036B-4D18-9AB2-F8014E95CD56}" type="pres">
      <dgm:prSet presAssocID="{0F3DA968-CEC3-4739-BCC5-32948BB397C3}" presName="node" presStyleLbl="revTx" presStyleIdx="0" presStyleCnt="2">
        <dgm:presLayoutVars>
          <dgm:bulletEnabled val="1"/>
        </dgm:presLayoutVars>
      </dgm:prSet>
      <dgm:spPr/>
    </dgm:pt>
    <dgm:pt modelId="{E6E2D51C-C8D8-49D2-A9E5-E304DA1386E1}" type="pres">
      <dgm:prSet presAssocID="{01CE742E-2CD1-4CC0-9653-66B416C4075C}" presName="sibTrans" presStyleLbl="node1" presStyleIdx="0" presStyleCnt="2"/>
      <dgm:spPr/>
    </dgm:pt>
    <dgm:pt modelId="{7194C428-398D-491F-AE9D-A5A6F9AECA28}" type="pres">
      <dgm:prSet presAssocID="{5D2045F0-F182-46C9-A205-C8716BB6412A}" presName="dummy" presStyleCnt="0"/>
      <dgm:spPr/>
    </dgm:pt>
    <dgm:pt modelId="{04A8ECA5-C0B2-4CE9-B3A7-3F64B9EE94DD}" type="pres">
      <dgm:prSet presAssocID="{5D2045F0-F182-46C9-A205-C8716BB6412A}" presName="node" presStyleLbl="revTx" presStyleIdx="1" presStyleCnt="2">
        <dgm:presLayoutVars>
          <dgm:bulletEnabled val="1"/>
        </dgm:presLayoutVars>
      </dgm:prSet>
      <dgm:spPr/>
    </dgm:pt>
    <dgm:pt modelId="{947145DA-7BFF-4681-894D-42C7A628D294}" type="pres">
      <dgm:prSet presAssocID="{C17F0240-56E5-434F-A7C6-C270DFE1A058}" presName="sibTrans" presStyleLbl="node1" presStyleIdx="1" presStyleCnt="2"/>
      <dgm:spPr/>
    </dgm:pt>
  </dgm:ptLst>
  <dgm:cxnLst>
    <dgm:cxn modelId="{693358AA-E636-4A82-AD78-3E6F72147133}" type="presOf" srcId="{0F3DA968-CEC3-4739-BCC5-32948BB397C3}" destId="{CB98CFA0-036B-4D18-9AB2-F8014E95CD56}" srcOrd="0" destOrd="0" presId="urn:microsoft.com/office/officeart/2005/8/layout/cycle1"/>
    <dgm:cxn modelId="{18760F9F-D456-4FCC-B388-81F93919D7E3}" type="presOf" srcId="{5D2045F0-F182-46C9-A205-C8716BB6412A}" destId="{04A8ECA5-C0B2-4CE9-B3A7-3F64B9EE94DD}" srcOrd="0" destOrd="0" presId="urn:microsoft.com/office/officeart/2005/8/layout/cycle1"/>
    <dgm:cxn modelId="{EB2409A4-0FFD-493A-9FE7-F78F212DD9AD}" type="presOf" srcId="{0DD6F76A-A020-449C-9BC3-F182DA6ED58E}" destId="{C9026C97-1FCC-4C14-8BD4-A85F32FFDF8F}" srcOrd="0" destOrd="0" presId="urn:microsoft.com/office/officeart/2005/8/layout/cycle1"/>
    <dgm:cxn modelId="{BC9DDBE9-4F7B-48A0-BFE9-F091C415EC9F}" srcId="{0DD6F76A-A020-449C-9BC3-F182DA6ED58E}" destId="{0F3DA968-CEC3-4739-BCC5-32948BB397C3}" srcOrd="0" destOrd="0" parTransId="{8635D41B-5705-47DC-A0A6-025FC2D07BE5}" sibTransId="{01CE742E-2CD1-4CC0-9653-66B416C4075C}"/>
    <dgm:cxn modelId="{4B588173-C65E-40C6-982E-90B341C78666}" type="presOf" srcId="{01CE742E-2CD1-4CC0-9653-66B416C4075C}" destId="{E6E2D51C-C8D8-49D2-A9E5-E304DA1386E1}" srcOrd="0" destOrd="0" presId="urn:microsoft.com/office/officeart/2005/8/layout/cycle1"/>
    <dgm:cxn modelId="{C2EB6BB9-5FC1-40FA-BF68-9169996E7F52}" type="presOf" srcId="{C17F0240-56E5-434F-A7C6-C270DFE1A058}" destId="{947145DA-7BFF-4681-894D-42C7A628D294}" srcOrd="0" destOrd="0" presId="urn:microsoft.com/office/officeart/2005/8/layout/cycle1"/>
    <dgm:cxn modelId="{84EF0871-22FC-40E5-A601-1EE240149D73}" srcId="{0DD6F76A-A020-449C-9BC3-F182DA6ED58E}" destId="{5D2045F0-F182-46C9-A205-C8716BB6412A}" srcOrd="1" destOrd="0" parTransId="{5FFE21D5-71F9-4B06-B9C6-FAC5EB203F62}" sibTransId="{C17F0240-56E5-434F-A7C6-C270DFE1A058}"/>
    <dgm:cxn modelId="{62863864-BF9E-4F65-ADB1-F2949E3EB624}" type="presParOf" srcId="{C9026C97-1FCC-4C14-8BD4-A85F32FFDF8F}" destId="{D779FE0E-0584-41C6-B21C-730B82F67E59}" srcOrd="0" destOrd="0" presId="urn:microsoft.com/office/officeart/2005/8/layout/cycle1"/>
    <dgm:cxn modelId="{DBC0C885-9D3D-465F-92B4-9D38728D13E3}" type="presParOf" srcId="{C9026C97-1FCC-4C14-8BD4-A85F32FFDF8F}" destId="{CB98CFA0-036B-4D18-9AB2-F8014E95CD56}" srcOrd="1" destOrd="0" presId="urn:microsoft.com/office/officeart/2005/8/layout/cycle1"/>
    <dgm:cxn modelId="{5FACFC84-F77B-4C62-A280-5F2B7C71D247}" type="presParOf" srcId="{C9026C97-1FCC-4C14-8BD4-A85F32FFDF8F}" destId="{E6E2D51C-C8D8-49D2-A9E5-E304DA1386E1}" srcOrd="2" destOrd="0" presId="urn:microsoft.com/office/officeart/2005/8/layout/cycle1"/>
    <dgm:cxn modelId="{D885D8F5-8978-4CE3-BC1D-F0E77AC0B95F}" type="presParOf" srcId="{C9026C97-1FCC-4C14-8BD4-A85F32FFDF8F}" destId="{7194C428-398D-491F-AE9D-A5A6F9AECA28}" srcOrd="3" destOrd="0" presId="urn:microsoft.com/office/officeart/2005/8/layout/cycle1"/>
    <dgm:cxn modelId="{3E338504-5A14-463B-AB42-8E268AB31A88}" type="presParOf" srcId="{C9026C97-1FCC-4C14-8BD4-A85F32FFDF8F}" destId="{04A8ECA5-C0B2-4CE9-B3A7-3F64B9EE94DD}" srcOrd="4" destOrd="0" presId="urn:microsoft.com/office/officeart/2005/8/layout/cycle1"/>
    <dgm:cxn modelId="{2AA93EFB-3504-4323-9386-889A25E9E0E3}" type="presParOf" srcId="{C9026C97-1FCC-4C14-8BD4-A85F32FFDF8F}" destId="{947145DA-7BFF-4681-894D-42C7A628D294}" srcOrd="5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EE2402-D3C5-4792-923A-1B6780256347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8B522D9C-F7F1-4F62-8E17-7681C93E5910}">
      <dgm:prSet phldrT="[Testo]" custT="1"/>
      <dgm:spPr/>
      <dgm:t>
        <a:bodyPr/>
        <a:lstStyle/>
        <a:p>
          <a:r>
            <a:rPr lang="en-US" sz="2400" i="1" dirty="0"/>
            <a:t>Web 1.0</a:t>
          </a:r>
        </a:p>
        <a:p>
          <a:r>
            <a:rPr lang="en-US" sz="2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Static Web</a:t>
          </a:r>
        </a:p>
        <a:p>
          <a:endParaRPr lang="en-US" sz="2400" b="1" dirty="0"/>
        </a:p>
      </dgm:t>
    </dgm:pt>
    <dgm:pt modelId="{7D2A9616-2675-42F2-9C7E-506AFDEA7522}" type="parTrans" cxnId="{C1456343-9CCC-48BA-B27C-CDFE91E8A78E}">
      <dgm:prSet/>
      <dgm:spPr/>
      <dgm:t>
        <a:bodyPr/>
        <a:lstStyle/>
        <a:p>
          <a:endParaRPr lang="it-IT"/>
        </a:p>
      </dgm:t>
    </dgm:pt>
    <dgm:pt modelId="{8B65217A-238D-4818-9C45-B1011C770113}" type="sibTrans" cxnId="{C1456343-9CCC-48BA-B27C-CDFE91E8A78E}">
      <dgm:prSet/>
      <dgm:spPr/>
      <dgm:t>
        <a:bodyPr/>
        <a:lstStyle/>
        <a:p>
          <a:endParaRPr lang="it-IT"/>
        </a:p>
      </dgm:t>
    </dgm:pt>
    <dgm:pt modelId="{60800A3A-64A9-4502-9D88-87DC662F6CB6}">
      <dgm:prSet phldrT="[Testo]" custT="1"/>
      <dgm:spPr/>
      <dgm:t>
        <a:bodyPr/>
        <a:lstStyle/>
        <a:p>
          <a:r>
            <a:rPr lang="en-US" sz="2400" i="1" dirty="0"/>
            <a:t>Web 2.0 </a:t>
          </a:r>
        </a:p>
        <a:p>
          <a:r>
            <a:rPr lang="en-US" sz="24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Live Web</a:t>
          </a:r>
        </a:p>
        <a:p>
          <a:endParaRPr lang="it-IT" sz="2400" b="1" dirty="0"/>
        </a:p>
      </dgm:t>
    </dgm:pt>
    <dgm:pt modelId="{77AA7F67-8075-418F-B24B-085FF185460A}" type="parTrans" cxnId="{9EB56D0E-F757-46E9-9752-72FA96AC3A3F}">
      <dgm:prSet/>
      <dgm:spPr/>
      <dgm:t>
        <a:bodyPr/>
        <a:lstStyle/>
        <a:p>
          <a:endParaRPr lang="it-IT"/>
        </a:p>
      </dgm:t>
    </dgm:pt>
    <dgm:pt modelId="{68C06169-96EE-4AC6-91FD-3CDB77090897}" type="sibTrans" cxnId="{9EB56D0E-F757-46E9-9752-72FA96AC3A3F}">
      <dgm:prSet/>
      <dgm:spPr/>
      <dgm:t>
        <a:bodyPr/>
        <a:lstStyle/>
        <a:p>
          <a:endParaRPr lang="it-IT"/>
        </a:p>
      </dgm:t>
    </dgm:pt>
    <dgm:pt modelId="{5AF68169-49BA-4F51-BA6D-2577B85092EB}">
      <dgm:prSet phldrT="[Testo]" custT="1"/>
      <dgm:spPr/>
      <dgm:t>
        <a:bodyPr/>
        <a:lstStyle/>
        <a:p>
          <a:r>
            <a:rPr lang="en-US" sz="2400" i="1" dirty="0"/>
            <a:t>Web 3.0</a:t>
          </a:r>
        </a:p>
        <a:p>
          <a:r>
            <a:rPr lang="en-US" sz="24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Semantic Web</a:t>
          </a:r>
        </a:p>
        <a:p>
          <a:endParaRPr lang="en-US" sz="2400" b="1" dirty="0"/>
        </a:p>
      </dgm:t>
    </dgm:pt>
    <dgm:pt modelId="{CF9893AD-D03B-493E-B90C-C7622C50A840}" type="parTrans" cxnId="{CCBE7F11-7B4A-4BE6-9906-25D83E1B4D88}">
      <dgm:prSet/>
      <dgm:spPr/>
      <dgm:t>
        <a:bodyPr/>
        <a:lstStyle/>
        <a:p>
          <a:endParaRPr lang="it-IT"/>
        </a:p>
      </dgm:t>
    </dgm:pt>
    <dgm:pt modelId="{7B4DCB63-0EF2-4542-AE97-6721588995DE}" type="sibTrans" cxnId="{CCBE7F11-7B4A-4BE6-9906-25D83E1B4D88}">
      <dgm:prSet/>
      <dgm:spPr/>
      <dgm:t>
        <a:bodyPr/>
        <a:lstStyle/>
        <a:p>
          <a:endParaRPr lang="it-IT"/>
        </a:p>
      </dgm:t>
    </dgm:pt>
    <dgm:pt modelId="{F2D4B30C-D32D-4725-8DA1-616C67D515EE}" type="pres">
      <dgm:prSet presAssocID="{0CEE2402-D3C5-4792-923A-1B6780256347}" presName="arrowDiagram" presStyleCnt="0">
        <dgm:presLayoutVars>
          <dgm:chMax val="5"/>
          <dgm:dir/>
          <dgm:resizeHandles val="exact"/>
        </dgm:presLayoutVars>
      </dgm:prSet>
      <dgm:spPr/>
    </dgm:pt>
    <dgm:pt modelId="{C43D115A-289F-4C54-BC4B-3A131E0BFA99}" type="pres">
      <dgm:prSet presAssocID="{0CEE2402-D3C5-4792-923A-1B6780256347}" presName="arrow" presStyleLbl="bgShp" presStyleIdx="0" presStyleCnt="1" custScaleX="134789" custLinFactNeighborX="9467" custLinFactNeighborY="577"/>
      <dgm:spPr/>
    </dgm:pt>
    <dgm:pt modelId="{88BC6822-3D25-49EE-BAFD-3389EDACEF43}" type="pres">
      <dgm:prSet presAssocID="{0CEE2402-D3C5-4792-923A-1B6780256347}" presName="arrowDiagram3" presStyleCnt="0"/>
      <dgm:spPr/>
    </dgm:pt>
    <dgm:pt modelId="{CF565776-66C9-4BE6-9469-C53818C4A028}" type="pres">
      <dgm:prSet presAssocID="{8B522D9C-F7F1-4F62-8E17-7681C93E5910}" presName="bullet3a" presStyleLbl="node1" presStyleIdx="0" presStyleCnt="3" custLinFactX="-300000" custLinFactY="32403" custLinFactNeighborX="-338373" custLinFactNeighborY="100000"/>
      <dgm:spPr/>
    </dgm:pt>
    <dgm:pt modelId="{A93678B2-AE12-47BA-9C8B-590D917AC2DB}" type="pres">
      <dgm:prSet presAssocID="{8B522D9C-F7F1-4F62-8E17-7681C93E5910}" presName="textBox3a" presStyleLbl="revTx" presStyleIdx="0" presStyleCnt="3" custScaleY="78924" custLinFactNeighborX="-65617" custLinFactNeighborY="-3825">
        <dgm:presLayoutVars>
          <dgm:bulletEnabled val="1"/>
        </dgm:presLayoutVars>
      </dgm:prSet>
      <dgm:spPr/>
    </dgm:pt>
    <dgm:pt modelId="{2CC7B11D-E67F-4CCA-AB39-BBF3406AEF15}" type="pres">
      <dgm:prSet presAssocID="{60800A3A-64A9-4502-9D88-87DC662F6CB6}" presName="bullet3b" presStyleLbl="node1" presStyleIdx="1" presStyleCnt="3" custLinFactNeighborX="-22463" custLinFactNeighborY="-18276"/>
      <dgm:spPr/>
    </dgm:pt>
    <dgm:pt modelId="{0CA53FB0-9D39-4AFE-9CBE-FFA5339D2CE1}" type="pres">
      <dgm:prSet presAssocID="{60800A3A-64A9-4502-9D88-87DC662F6CB6}" presName="textBox3b" presStyleLbl="revTx" presStyleIdx="1" presStyleCnt="3" custScaleX="101389" custScaleY="62436" custLinFactNeighborX="-83" custLinFactNeighborY="-28332">
        <dgm:presLayoutVars>
          <dgm:bulletEnabled val="1"/>
        </dgm:presLayoutVars>
      </dgm:prSet>
      <dgm:spPr/>
    </dgm:pt>
    <dgm:pt modelId="{18F23EDB-55A2-4381-BA4E-F2A20DE863E2}" type="pres">
      <dgm:prSet presAssocID="{5AF68169-49BA-4F51-BA6D-2577B85092EB}" presName="bullet3c" presStyleLbl="node1" presStyleIdx="2" presStyleCnt="3" custLinFactX="106419" custLinFactNeighborX="200000" custLinFactNeighborY="-24589"/>
      <dgm:spPr/>
    </dgm:pt>
    <dgm:pt modelId="{06EE5C4C-B6E9-4F37-B0C4-7A57300E416F}" type="pres">
      <dgm:prSet presAssocID="{5AF68169-49BA-4F51-BA6D-2577B85092EB}" presName="textBox3c" presStyleLbl="revTx" presStyleIdx="2" presStyleCnt="3" custLinFactNeighborX="84545" custLinFactNeighborY="-9049">
        <dgm:presLayoutVars>
          <dgm:bulletEnabled val="1"/>
        </dgm:presLayoutVars>
      </dgm:prSet>
      <dgm:spPr/>
    </dgm:pt>
  </dgm:ptLst>
  <dgm:cxnLst>
    <dgm:cxn modelId="{CCBE7F11-7B4A-4BE6-9906-25D83E1B4D88}" srcId="{0CEE2402-D3C5-4792-923A-1B6780256347}" destId="{5AF68169-49BA-4F51-BA6D-2577B85092EB}" srcOrd="2" destOrd="0" parTransId="{CF9893AD-D03B-493E-B90C-C7622C50A840}" sibTransId="{7B4DCB63-0EF2-4542-AE97-6721588995DE}"/>
    <dgm:cxn modelId="{27FF9903-369D-42D4-AB26-7B434C71A735}" type="presOf" srcId="{5AF68169-49BA-4F51-BA6D-2577B85092EB}" destId="{06EE5C4C-B6E9-4F37-B0C4-7A57300E416F}" srcOrd="0" destOrd="0" presId="urn:microsoft.com/office/officeart/2005/8/layout/arrow2"/>
    <dgm:cxn modelId="{D527B69C-3B55-491D-B498-1C6AD3E54690}" type="presOf" srcId="{60800A3A-64A9-4502-9D88-87DC662F6CB6}" destId="{0CA53FB0-9D39-4AFE-9CBE-FFA5339D2CE1}" srcOrd="0" destOrd="0" presId="urn:microsoft.com/office/officeart/2005/8/layout/arrow2"/>
    <dgm:cxn modelId="{2F922175-D8FF-4761-8975-580995F68D9C}" type="presOf" srcId="{0CEE2402-D3C5-4792-923A-1B6780256347}" destId="{F2D4B30C-D32D-4725-8DA1-616C67D515EE}" srcOrd="0" destOrd="0" presId="urn:microsoft.com/office/officeart/2005/8/layout/arrow2"/>
    <dgm:cxn modelId="{9EB56D0E-F757-46E9-9752-72FA96AC3A3F}" srcId="{0CEE2402-D3C5-4792-923A-1B6780256347}" destId="{60800A3A-64A9-4502-9D88-87DC662F6CB6}" srcOrd="1" destOrd="0" parTransId="{77AA7F67-8075-418F-B24B-085FF185460A}" sibTransId="{68C06169-96EE-4AC6-91FD-3CDB77090897}"/>
    <dgm:cxn modelId="{01468ADA-9F4B-4112-8E56-C786FED0A7E5}" type="presOf" srcId="{8B522D9C-F7F1-4F62-8E17-7681C93E5910}" destId="{A93678B2-AE12-47BA-9C8B-590D917AC2DB}" srcOrd="0" destOrd="0" presId="urn:microsoft.com/office/officeart/2005/8/layout/arrow2"/>
    <dgm:cxn modelId="{C1456343-9CCC-48BA-B27C-CDFE91E8A78E}" srcId="{0CEE2402-D3C5-4792-923A-1B6780256347}" destId="{8B522D9C-F7F1-4F62-8E17-7681C93E5910}" srcOrd="0" destOrd="0" parTransId="{7D2A9616-2675-42F2-9C7E-506AFDEA7522}" sibTransId="{8B65217A-238D-4818-9C45-B1011C770113}"/>
    <dgm:cxn modelId="{CDE033D7-0468-4097-B4F6-8E4E616C3DF6}" type="presParOf" srcId="{F2D4B30C-D32D-4725-8DA1-616C67D515EE}" destId="{C43D115A-289F-4C54-BC4B-3A131E0BFA99}" srcOrd="0" destOrd="0" presId="urn:microsoft.com/office/officeart/2005/8/layout/arrow2"/>
    <dgm:cxn modelId="{46C1AA43-E874-4E3E-A385-99325107EA16}" type="presParOf" srcId="{F2D4B30C-D32D-4725-8DA1-616C67D515EE}" destId="{88BC6822-3D25-49EE-BAFD-3389EDACEF43}" srcOrd="1" destOrd="0" presId="urn:microsoft.com/office/officeart/2005/8/layout/arrow2"/>
    <dgm:cxn modelId="{AFCC57E4-6048-42B3-AA03-68523F082FA9}" type="presParOf" srcId="{88BC6822-3D25-49EE-BAFD-3389EDACEF43}" destId="{CF565776-66C9-4BE6-9469-C53818C4A028}" srcOrd="0" destOrd="0" presId="urn:microsoft.com/office/officeart/2005/8/layout/arrow2"/>
    <dgm:cxn modelId="{E1B11911-06BA-4A68-B0E2-AF2231EF024D}" type="presParOf" srcId="{88BC6822-3D25-49EE-BAFD-3389EDACEF43}" destId="{A93678B2-AE12-47BA-9C8B-590D917AC2DB}" srcOrd="1" destOrd="0" presId="urn:microsoft.com/office/officeart/2005/8/layout/arrow2"/>
    <dgm:cxn modelId="{157E23F3-6C52-4B63-BF92-D6F47B8A134F}" type="presParOf" srcId="{88BC6822-3D25-49EE-BAFD-3389EDACEF43}" destId="{2CC7B11D-E67F-4CCA-AB39-BBF3406AEF15}" srcOrd="2" destOrd="0" presId="urn:microsoft.com/office/officeart/2005/8/layout/arrow2"/>
    <dgm:cxn modelId="{2958FD77-59D6-46B3-9408-AAF774802EF8}" type="presParOf" srcId="{88BC6822-3D25-49EE-BAFD-3389EDACEF43}" destId="{0CA53FB0-9D39-4AFE-9CBE-FFA5339D2CE1}" srcOrd="3" destOrd="0" presId="urn:microsoft.com/office/officeart/2005/8/layout/arrow2"/>
    <dgm:cxn modelId="{66DCB601-9F0B-4497-B3DA-39B2FC279DCF}" type="presParOf" srcId="{88BC6822-3D25-49EE-BAFD-3389EDACEF43}" destId="{18F23EDB-55A2-4381-BA4E-F2A20DE863E2}" srcOrd="4" destOrd="0" presId="urn:microsoft.com/office/officeart/2005/8/layout/arrow2"/>
    <dgm:cxn modelId="{8B3D337C-47B9-4974-BD60-F0D6549DAAC4}" type="presParOf" srcId="{88BC6822-3D25-49EE-BAFD-3389EDACEF43}" destId="{06EE5C4C-B6E9-4F37-B0C4-7A57300E416F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98CFA0-036B-4D18-9AB2-F8014E95CD56}">
      <dsp:nvSpPr>
        <dsp:cNvPr id="0" name=""/>
        <dsp:cNvSpPr/>
      </dsp:nvSpPr>
      <dsp:spPr>
        <a:xfrm>
          <a:off x="2995263" y="858263"/>
          <a:ext cx="1627564" cy="1627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700" kern="1200" dirty="0" err="1"/>
            <a:t>Linked</a:t>
          </a:r>
          <a:r>
            <a:rPr lang="it-IT" sz="2700" kern="1200" dirty="0"/>
            <a:t> Data</a:t>
          </a:r>
        </a:p>
      </dsp:txBody>
      <dsp:txXfrm>
        <a:off x="2995263" y="858263"/>
        <a:ext cx="1627564" cy="1627564"/>
      </dsp:txXfrm>
    </dsp:sp>
    <dsp:sp modelId="{E6E2D51C-C8D8-49D2-A9E5-E304DA1386E1}">
      <dsp:nvSpPr>
        <dsp:cNvPr id="0" name=""/>
        <dsp:cNvSpPr/>
      </dsp:nvSpPr>
      <dsp:spPr>
        <a:xfrm>
          <a:off x="807328" y="-724"/>
          <a:ext cx="3345540" cy="3345540"/>
        </a:xfrm>
        <a:prstGeom prst="circularArrow">
          <a:avLst>
            <a:gd name="adj1" fmla="val 9487"/>
            <a:gd name="adj2" fmla="val 685294"/>
            <a:gd name="adj3" fmla="val 7849124"/>
            <a:gd name="adj4" fmla="val 2265581"/>
            <a:gd name="adj5" fmla="val 11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A8ECA5-C0B2-4CE9-B3A7-3F64B9EE94DD}">
      <dsp:nvSpPr>
        <dsp:cNvPr id="0" name=""/>
        <dsp:cNvSpPr/>
      </dsp:nvSpPr>
      <dsp:spPr>
        <a:xfrm>
          <a:off x="337368" y="858263"/>
          <a:ext cx="1627564" cy="1627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700" kern="1200" dirty="0"/>
            <a:t>Web Semantico</a:t>
          </a:r>
        </a:p>
      </dsp:txBody>
      <dsp:txXfrm>
        <a:off x="337368" y="858263"/>
        <a:ext cx="1627564" cy="1627564"/>
      </dsp:txXfrm>
    </dsp:sp>
    <dsp:sp modelId="{947145DA-7BFF-4681-894D-42C7A628D294}">
      <dsp:nvSpPr>
        <dsp:cNvPr id="0" name=""/>
        <dsp:cNvSpPr/>
      </dsp:nvSpPr>
      <dsp:spPr>
        <a:xfrm>
          <a:off x="807328" y="-724"/>
          <a:ext cx="3345540" cy="3345540"/>
        </a:xfrm>
        <a:prstGeom prst="circularArrow">
          <a:avLst>
            <a:gd name="adj1" fmla="val 9487"/>
            <a:gd name="adj2" fmla="val 685294"/>
            <a:gd name="adj3" fmla="val 18649124"/>
            <a:gd name="adj4" fmla="val 13065581"/>
            <a:gd name="adj5" fmla="val 11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3D115A-289F-4C54-BC4B-3A131E0BFA99}">
      <dsp:nvSpPr>
        <dsp:cNvPr id="0" name=""/>
        <dsp:cNvSpPr/>
      </dsp:nvSpPr>
      <dsp:spPr>
        <a:xfrm>
          <a:off x="5" y="0"/>
          <a:ext cx="9547458" cy="4427039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565776-66C9-4BE6-9469-C53818C4A028}">
      <dsp:nvSpPr>
        <dsp:cNvPr id="0" name=""/>
        <dsp:cNvSpPr/>
      </dsp:nvSpPr>
      <dsp:spPr>
        <a:xfrm>
          <a:off x="956016" y="3299382"/>
          <a:ext cx="184164" cy="1841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3678B2-AE12-47BA-9C8B-590D917AC2DB}">
      <dsp:nvSpPr>
        <dsp:cNvPr id="0" name=""/>
        <dsp:cNvSpPr/>
      </dsp:nvSpPr>
      <dsp:spPr>
        <a:xfrm>
          <a:off x="1140814" y="3233511"/>
          <a:ext cx="1650400" cy="10097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585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i="1" kern="1200" dirty="0"/>
            <a:t>Web 1.0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Static Web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1" kern="1200" dirty="0"/>
        </a:p>
      </dsp:txBody>
      <dsp:txXfrm>
        <a:off x="1140814" y="3233511"/>
        <a:ext cx="1650400" cy="1009764"/>
      </dsp:txXfrm>
    </dsp:sp>
    <dsp:sp modelId="{2CC7B11D-E67F-4CCA-AB39-BBF3406AEF15}">
      <dsp:nvSpPr>
        <dsp:cNvPr id="0" name=""/>
        <dsp:cNvSpPr/>
      </dsp:nvSpPr>
      <dsp:spPr>
        <a:xfrm>
          <a:off x="3682501" y="1791429"/>
          <a:ext cx="332913" cy="33291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A53FB0-9D39-4AFE-9CBE-FFA5339D2CE1}">
      <dsp:nvSpPr>
        <dsp:cNvPr id="0" name=""/>
        <dsp:cNvSpPr/>
      </dsp:nvSpPr>
      <dsp:spPr>
        <a:xfrm>
          <a:off x="3910523" y="1788736"/>
          <a:ext cx="1723595" cy="15036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404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i="1" kern="1200" dirty="0"/>
            <a:t>Web 2.0 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Live Web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400" b="1" kern="1200" dirty="0"/>
        </a:p>
      </dsp:txBody>
      <dsp:txXfrm>
        <a:off x="3910523" y="1788736"/>
        <a:ext cx="1723595" cy="1503651"/>
      </dsp:txXfrm>
    </dsp:sp>
    <dsp:sp modelId="{18F23EDB-55A2-4381-BA4E-F2A20DE863E2}">
      <dsp:nvSpPr>
        <dsp:cNvPr id="0" name=""/>
        <dsp:cNvSpPr/>
      </dsp:nvSpPr>
      <dsp:spPr>
        <a:xfrm>
          <a:off x="7123054" y="1006830"/>
          <a:ext cx="460412" cy="4604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EE5C4C-B6E9-4F37-B0C4-7A57300E416F}">
      <dsp:nvSpPr>
        <dsp:cNvPr id="0" name=""/>
        <dsp:cNvSpPr/>
      </dsp:nvSpPr>
      <dsp:spPr>
        <a:xfrm>
          <a:off x="7379720" y="1071827"/>
          <a:ext cx="1699982" cy="3076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963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i="1" kern="1200" dirty="0"/>
            <a:t>Web 3.0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Semantic Web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1" kern="1200" dirty="0"/>
        </a:p>
      </dsp:txBody>
      <dsp:txXfrm>
        <a:off x="7379720" y="1071827"/>
        <a:ext cx="1699982" cy="30767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C392F8-3C31-44C1-85BF-D28D93E6CEA4}" type="datetimeFigureOut">
              <a:rPr lang="it-IT" smtClean="0"/>
              <a:t>06/12/2016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956F87-B5F1-4AF4-B0FD-E7814E7986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135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i="1" dirty="0"/>
              <a:t>International</a:t>
            </a:r>
            <a:r>
              <a:rPr lang="it-IT" sz="1200" i="1" baseline="0" dirty="0"/>
              <a:t> Semantic Web Conference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6F87-B5F1-4AF4-B0FD-E7814E7986B0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9788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nsieme di buone pratiche che servono per pubblicare e collegare dati sul web a uso di una macchina.</a:t>
            </a:r>
          </a:p>
          <a:p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Elementi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dei dataset identificati da URI</a:t>
            </a:r>
            <a:b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6F87-B5F1-4AF4-B0FD-E7814E7986B0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7033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6F87-B5F1-4AF4-B0FD-E7814E7986B0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1373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Dataset</a:t>
            </a:r>
            <a:r>
              <a:rPr lang="it-IT" baseline="0" dirty="0"/>
              <a:t> precaricati nell’applicazione a scopo di test e dimostrativo sono di vario tipo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6F87-B5F1-4AF4-B0FD-E7814E7986B0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8470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L’applicazione web è stata realizzata lato server in tecnologia play-framework. </a:t>
            </a:r>
          </a:p>
          <a:p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framework che supporta il pattern architetturale Modello vista controllo, </a:t>
            </a:r>
          </a:p>
          <a:p>
            <a:endParaRPr lang="it-IT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architettura multi-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architettura software multi strato, in cui le varie funzionalità del software sono logicamente separate in vari livelli in comunicazione tra loro.</a:t>
            </a:r>
            <a:b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it-IT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dirty="0" err="1"/>
              <a:t>AngularJS</a:t>
            </a:r>
            <a:r>
              <a:rPr lang="it-IT" dirty="0"/>
              <a:t> da un lato esalta e potenzia l’</a:t>
            </a:r>
            <a:r>
              <a:rPr lang="it-IT" b="1" dirty="0"/>
              <a:t>approccio dichiarativo</a:t>
            </a:r>
            <a:r>
              <a:rPr lang="it-IT" dirty="0"/>
              <a:t> dell’HTML nella definizione dell’interfaccia grafica, dall’altro fornisce strumenti per la costruzione di un’architettura</a:t>
            </a:r>
            <a:r>
              <a:rPr lang="it-IT" baseline="0" dirty="0"/>
              <a:t> modulare</a:t>
            </a:r>
          </a:p>
          <a:p>
            <a:r>
              <a:rPr lang="it-IT" b="1" dirty="0"/>
              <a:t>Single Page Application</a:t>
            </a:r>
            <a:r>
              <a:rPr lang="it-IT" dirty="0"/>
              <a:t>, cioè applicazioni le cui risorse vengono caricate dinamicamente su richiesta, senza necessità di ricaricare l’intera pagina.</a:t>
            </a:r>
          </a:p>
          <a:p>
            <a:endParaRPr lang="it-IT" dirty="0"/>
          </a:p>
          <a:p>
            <a:r>
              <a:rPr lang="it-IT" b="1" dirty="0" err="1"/>
              <a:t>View</a:t>
            </a:r>
            <a:r>
              <a:rPr lang="it-IT" dirty="0" err="1"/>
              <a:t>Rappresenta</a:t>
            </a:r>
            <a:r>
              <a:rPr lang="it-IT" dirty="0"/>
              <a:t> quello che l’utente vede, l’interfaccia grafica generata a partire da un template HTML elaborato da </a:t>
            </a:r>
            <a:r>
              <a:rPr lang="it-IT" dirty="0" err="1"/>
              <a:t>Angular</a:t>
            </a:r>
            <a:endParaRPr lang="it-IT" dirty="0"/>
          </a:p>
          <a:p>
            <a:r>
              <a:rPr lang="it-IT" b="1" dirty="0"/>
              <a:t>Controller </a:t>
            </a:r>
            <a:r>
              <a:rPr lang="it-IT" dirty="0"/>
              <a:t>È un oggetto JavaScript che espone dati e funzionalità ad una </a:t>
            </a:r>
            <a:r>
              <a:rPr lang="it-IT" dirty="0" err="1"/>
              <a:t>view</a:t>
            </a:r>
            <a:r>
              <a:rPr lang="it-IT" dirty="0"/>
              <a:t>.</a:t>
            </a:r>
            <a:endParaRPr lang="it-IT" b="1" dirty="0"/>
          </a:p>
          <a:p>
            <a:r>
              <a:rPr lang="it-IT" b="1" dirty="0"/>
              <a:t>Direttiva </a:t>
            </a:r>
            <a:r>
              <a:rPr lang="it-IT" dirty="0"/>
              <a:t>È un componente che estende l’HTML con </a:t>
            </a:r>
            <a:r>
              <a:rPr lang="it-IT" dirty="0" err="1"/>
              <a:t>tag</a:t>
            </a:r>
            <a:r>
              <a:rPr lang="it-IT" dirty="0"/>
              <a:t> ed attributi personalizzati; è l’unico componente autorizzato a manipolare il DOM via JavaScript </a:t>
            </a:r>
          </a:p>
          <a:p>
            <a:r>
              <a:rPr lang="it-IT" b="1" dirty="0"/>
              <a:t>Servizio </a:t>
            </a:r>
            <a:r>
              <a:rPr lang="it-IT" dirty="0"/>
              <a:t>È un oggetto che fornisce funzionalità indipendenti dall’interfaccia grafica, come ad esempio l’accesso al server via HTTP.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6F87-B5F1-4AF4-B0FD-E7814E7986B0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1868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Dato il grafo.</a:t>
            </a:r>
          </a:p>
          <a:p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-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individuati pattern</a:t>
            </a:r>
          </a:p>
          <a:p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&gt; orientata; </a:t>
            </a:r>
            <a:b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&gt; non orientata;</a:t>
            </a:r>
          </a:p>
          <a:p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utilizzati algoritmi di estrazione di pattern frequenti</a:t>
            </a:r>
            <a:b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Grami e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gSpan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Pattern estratti,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identificati a seconda della loro forma:</a:t>
            </a: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paths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cuces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stars, siamese stars,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antennas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caterpillars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lobsters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6F87-B5F1-4AF4-B0FD-E7814E7986B0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57950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Dato il grafo.</a:t>
            </a:r>
          </a:p>
          <a:p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-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individuati pattern</a:t>
            </a:r>
          </a:p>
          <a:p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&gt; orientata; </a:t>
            </a:r>
            <a:b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&gt; non orientata;</a:t>
            </a:r>
          </a:p>
          <a:p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utilizzati algoritmi di estrazione di pattern frequenti</a:t>
            </a:r>
            <a:b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Grami e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gSpan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Pattern estratti,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identificati a seconda della loro forma:</a:t>
            </a: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paths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cuces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stars, siamese stars,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antennas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caterpillars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lobsters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6F87-B5F1-4AF4-B0FD-E7814E7986B0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83485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Componenti</a:t>
            </a:r>
            <a:r>
              <a:rPr lang="it-IT" baseline="0" dirty="0"/>
              <a:t> connesse: tutti nodi hanno almeno un link ad un altro nodo; </a:t>
            </a:r>
          </a:p>
          <a:p>
            <a:r>
              <a:rPr lang="it-IT" baseline="0" dirty="0"/>
              <a:t>Componenti fortemente connesse: tutti i nodi sono collegati a tutti i nodi:</a:t>
            </a:r>
          </a:p>
          <a:p>
            <a:r>
              <a:rPr lang="it-IT" baseline="0" dirty="0"/>
              <a:t>Diametro: percorso più lungo in termini di archi di un grafo;</a:t>
            </a:r>
            <a:br>
              <a:rPr lang="it-IT" baseline="0" dirty="0"/>
            </a:br>
            <a:r>
              <a:rPr lang="it-IT" baseline="0" dirty="0" err="1"/>
              <a:t>Node</a:t>
            </a:r>
            <a:r>
              <a:rPr lang="it-IT" baseline="0" dirty="0"/>
              <a:t> </a:t>
            </a:r>
            <a:r>
              <a:rPr lang="it-IT" baseline="0" dirty="0" err="1"/>
              <a:t>degree</a:t>
            </a:r>
            <a:r>
              <a:rPr lang="it-IT" baseline="0" dirty="0"/>
              <a:t> </a:t>
            </a:r>
            <a:r>
              <a:rPr lang="it-IT" baseline="0" dirty="0" err="1"/>
              <a:t>distribution</a:t>
            </a:r>
            <a:r>
              <a:rPr lang="it-IT" baseline="0" dirty="0"/>
              <a:t>: quante occorrenze per ogni nodo avente un determinato grado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6F87-B5F1-4AF4-B0FD-E7814E7986B0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38637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>
                <a:effectLst/>
              </a:rPr>
              <a:t>visualizzazione</a:t>
            </a:r>
            <a:r>
              <a:rPr lang="en-US" baseline="0" dirty="0">
                <a:effectLst/>
              </a:rPr>
              <a:t>  </a:t>
            </a:r>
            <a:r>
              <a:rPr lang="en-US" baseline="0" dirty="0" err="1">
                <a:effectLst/>
              </a:rPr>
              <a:t>dati</a:t>
            </a:r>
            <a:r>
              <a:rPr lang="en-US" baseline="0" dirty="0">
                <a:effectLst/>
              </a:rPr>
              <a:t>  </a:t>
            </a:r>
            <a:r>
              <a:rPr lang="en-US" baseline="0" dirty="0" err="1">
                <a:effectLst/>
              </a:rPr>
              <a:t>dinamica</a:t>
            </a:r>
            <a:r>
              <a:rPr lang="en-US" baseline="0" dirty="0">
                <a:effectLst/>
              </a:rPr>
              <a:t> e </a:t>
            </a:r>
            <a:r>
              <a:rPr lang="en-US" baseline="0" dirty="0" err="1">
                <a:effectLst/>
              </a:rPr>
              <a:t>interattiva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6F87-B5F1-4AF4-B0FD-E7814E7986B0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7450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07-Dic-16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Pierpaolo Troiano - Progetto e Realizzazione di ProLOD++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07-Dic-16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Pierpaolo Troiano - Progetto e Realizzazione di ProLOD++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07-Dic-16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Pierpaolo Troiano - Progetto e Realizzazione di ProLOD++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07-Dic-16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Pierpaolo Troiano - Progetto e Realizzazione di ProLOD++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07-Dic-16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Pierpaolo Troiano - Progetto e Realizzazione di ProLOD++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07-Dic-16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Pierpaolo Troiano - Progetto e Realizzazione di ProLOD++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07-Dic-16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Pierpaolo Troiano - Progetto e Realizzazione di ProLOD++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07-Dic-16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Pierpaolo Troiano - Progetto e Realizzazione di ProLOD++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07-Dic-16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Pierpaolo Troiano - Progetto e Realizzazione di ProLOD++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07-Dic-16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Pierpaolo Troiano - Progetto e Realizzazione di ProLOD++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07-Dic-16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Pierpaolo Troiano - Progetto e Realizzazione di ProLOD++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07-Dic-16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Pierpaolo Troiano - Progetto e Realizzazione di ProLOD++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6325" y="2884805"/>
            <a:ext cx="10036554" cy="1594922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Progetto e Realizzazione di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ProLOD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++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 browser-based application di Profiling e Mining </a:t>
            </a:r>
            <a:r>
              <a:rPr 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Linked Open Data</a:t>
            </a:r>
            <a:endParaRPr lang="it-IT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0626" y="310373"/>
            <a:ext cx="2255102" cy="1042879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1735381" y="1521503"/>
            <a:ext cx="8718442" cy="14437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Franklin Gothic Book" panose="020B0503020102020204" pitchFamily="34" charset="0"/>
              <a:buNone/>
              <a:defRPr sz="23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Università degli studi di Modena e Reggio Emilia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Dipartimento di Ingegneria “Enzo Ferrari”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Corso di Laurea Magistrale in Ingegneria Informatica (270/04)</a:t>
            </a:r>
            <a:endParaRPr lang="it-IT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172749" y="2091530"/>
            <a:ext cx="784370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Subtitle 2"/>
          <p:cNvSpPr txBox="1">
            <a:spLocks/>
          </p:cNvSpPr>
          <p:nvPr/>
        </p:nvSpPr>
        <p:spPr>
          <a:xfrm>
            <a:off x="2236780" y="4985037"/>
            <a:ext cx="2210297" cy="60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Franklin Gothic Book" panose="020B0503020102020204" pitchFamily="34" charset="0"/>
              <a:buNone/>
              <a:defRPr sz="23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Relatore:</a:t>
            </a:r>
          </a:p>
          <a:p>
            <a:pPr algn="l"/>
            <a:r>
              <a:rPr lang="it-IT" sz="14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Prof.ssa Sonia Bergamaschi</a:t>
            </a: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8370617" y="4985037"/>
            <a:ext cx="2210297" cy="60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Franklin Gothic Book" panose="020B0503020102020204" pitchFamily="34" charset="0"/>
              <a:buNone/>
              <a:defRPr sz="23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Candidato:</a:t>
            </a:r>
          </a:p>
          <a:p>
            <a:pPr algn="l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Pierpaolo Troiano</a:t>
            </a:r>
            <a:endParaRPr 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236780" y="5859108"/>
            <a:ext cx="784370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Subtitle 2"/>
          <p:cNvSpPr txBox="1">
            <a:spLocks/>
          </p:cNvSpPr>
          <p:nvPr/>
        </p:nvSpPr>
        <p:spPr>
          <a:xfrm>
            <a:off x="5300845" y="5880259"/>
            <a:ext cx="2210297" cy="60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Franklin Gothic Book" panose="020B0503020102020204" pitchFamily="34" charset="0"/>
              <a:buNone/>
              <a:defRPr sz="23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Anno Accademico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2015/2016</a:t>
            </a:r>
            <a:endParaRPr 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476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ProLOD</a:t>
            </a:r>
            <a:r>
              <a:rPr lang="en-US" dirty="0"/>
              <a:t>++ Dataset </a:t>
            </a:r>
            <a:r>
              <a:rPr lang="en-US" dirty="0" err="1"/>
              <a:t>Analizzati</a:t>
            </a:r>
            <a:endParaRPr lang="it-IT" dirty="0"/>
          </a:p>
        </p:txBody>
      </p:sp>
      <p:sp>
        <p:nvSpPr>
          <p:cNvPr id="53" name="Segnaposto contenuto 52"/>
          <p:cNvSpPr>
            <a:spLocks noGrp="1"/>
          </p:cNvSpPr>
          <p:nvPr>
            <p:ph idx="1"/>
          </p:nvPr>
        </p:nvSpPr>
        <p:spPr>
          <a:xfrm>
            <a:off x="1371600" y="1652451"/>
            <a:ext cx="10306050" cy="4815024"/>
          </a:xfrm>
        </p:spPr>
        <p:txBody>
          <a:bodyPr>
            <a:noAutofit/>
          </a:bodyPr>
          <a:lstStyle/>
          <a:p>
            <a:r>
              <a:rPr lang="it-IT" sz="2400" b="1" dirty="0" err="1"/>
              <a:t>BDailyMed</a:t>
            </a:r>
            <a:r>
              <a:rPr lang="it-IT" sz="2400" dirty="0"/>
              <a:t>. Fornisce informazioni affidabili sui farmaci commercializzati negli USA;</a:t>
            </a:r>
          </a:p>
          <a:p>
            <a:r>
              <a:rPr lang="it-IT" sz="2400" b="1" dirty="0" err="1"/>
              <a:t>DBPedia</a:t>
            </a:r>
            <a:r>
              <a:rPr lang="it-IT" sz="2400" dirty="0"/>
              <a:t>. È un progetto che recupera i dati presenti negli articoli di Wikipedia e li raccoglie strutturandoli e rendendoli disponibili sul web in formato RDF;</a:t>
            </a:r>
          </a:p>
          <a:p>
            <a:r>
              <a:rPr lang="it-IT" sz="2400" b="1" dirty="0" err="1"/>
              <a:t>LinkedMDB</a:t>
            </a:r>
            <a:r>
              <a:rPr lang="it-IT" sz="2400" dirty="0"/>
              <a:t>. “</a:t>
            </a:r>
            <a:r>
              <a:rPr lang="it-IT" sz="2400" dirty="0" err="1"/>
              <a:t>Linked</a:t>
            </a:r>
            <a:r>
              <a:rPr lang="it-IT" sz="2400" dirty="0"/>
              <a:t> Movie </a:t>
            </a:r>
            <a:r>
              <a:rPr lang="it-IT" sz="2400" dirty="0" err="1"/>
              <a:t>DataBase</a:t>
            </a:r>
            <a:r>
              <a:rPr lang="it-IT" sz="2400" dirty="0"/>
              <a:t>”, il primo web database open di informazioni sui film;</a:t>
            </a:r>
          </a:p>
          <a:p>
            <a:r>
              <a:rPr lang="it-IT" sz="2400" b="1" dirty="0" err="1"/>
              <a:t>Nobelprize</a:t>
            </a:r>
            <a:r>
              <a:rPr lang="it-IT" sz="2400" dirty="0"/>
              <a:t>. I dati sono liberi di essere usati e contengono informazioni relative ai personaggi che hanno ricevuto il premio Nobel;</a:t>
            </a:r>
          </a:p>
          <a:p>
            <a:r>
              <a:rPr lang="it-IT" sz="2400" b="1" dirty="0" err="1"/>
              <a:t>Reegle</a:t>
            </a:r>
            <a:r>
              <a:rPr lang="it-IT" sz="2400" dirty="0"/>
              <a:t>. Si tratta di una fonte di dati pubblica riguardo a Open Energy Data;</a:t>
            </a:r>
          </a:p>
        </p:txBody>
      </p:sp>
    </p:spTree>
    <p:extLst>
      <p:ext uri="{BB962C8B-B14F-4D97-AF65-F5344CB8AC3E}">
        <p14:creationId xmlns:p14="http://schemas.microsoft.com/office/powerpoint/2010/main" val="323868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PROLOD++ </a:t>
            </a:r>
            <a:r>
              <a:rPr lang="en-US" dirty="0" err="1"/>
              <a:t>Architettura</a:t>
            </a:r>
            <a:endParaRPr lang="it-IT" dirty="0"/>
          </a:p>
        </p:txBody>
      </p:sp>
      <p:grpSp>
        <p:nvGrpSpPr>
          <p:cNvPr id="8" name="Gruppo 7"/>
          <p:cNvGrpSpPr/>
          <p:nvPr/>
        </p:nvGrpSpPr>
        <p:grpSpPr>
          <a:xfrm>
            <a:off x="1090994" y="1546225"/>
            <a:ext cx="10816332" cy="2056210"/>
            <a:chOff x="4477367" y="400"/>
            <a:chExt cx="5037037" cy="611067"/>
          </a:xfrm>
        </p:grpSpPr>
        <p:sp>
          <p:nvSpPr>
            <p:cNvPr id="9" name="Rettangolo con angoli arrotondati 8"/>
            <p:cNvSpPr/>
            <p:nvPr/>
          </p:nvSpPr>
          <p:spPr>
            <a:xfrm>
              <a:off x="4477367" y="400"/>
              <a:ext cx="5037037" cy="515255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CasellaDiTesto 9"/>
            <p:cNvSpPr txBox="1"/>
            <p:nvPr/>
          </p:nvSpPr>
          <p:spPr>
            <a:xfrm>
              <a:off x="4508728" y="31761"/>
              <a:ext cx="4974315" cy="579706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870" tIns="51435" rIns="102870" bIns="51435" numCol="1" spcCol="1270" anchor="t" anchorCtr="0">
              <a:noAutofit/>
            </a:bodyPr>
            <a:lstStyle/>
            <a:p>
              <a:pPr marL="0" lvl="0" indent="0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700" dirty="0"/>
                <a:t>Profiling, Mining, Graph Analysis Libraries</a:t>
              </a:r>
              <a:endParaRPr lang="it-IT" sz="2700" kern="1200" dirty="0"/>
            </a:p>
          </p:txBody>
        </p:sp>
      </p:grpSp>
      <p:grpSp>
        <p:nvGrpSpPr>
          <p:cNvPr id="11" name="Gruppo 10"/>
          <p:cNvGrpSpPr/>
          <p:nvPr/>
        </p:nvGrpSpPr>
        <p:grpSpPr>
          <a:xfrm>
            <a:off x="1122212" y="3498199"/>
            <a:ext cx="10785114" cy="2833967"/>
            <a:chOff x="4477367" y="400"/>
            <a:chExt cx="5037037" cy="642428"/>
          </a:xfrm>
        </p:grpSpPr>
        <p:sp>
          <p:nvSpPr>
            <p:cNvPr id="12" name="Rettangolo con angoli arrotondati 11"/>
            <p:cNvSpPr/>
            <p:nvPr/>
          </p:nvSpPr>
          <p:spPr>
            <a:xfrm>
              <a:off x="4477367" y="400"/>
              <a:ext cx="5037037" cy="642428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CasellaDiTesto 12"/>
            <p:cNvSpPr txBox="1"/>
            <p:nvPr/>
          </p:nvSpPr>
          <p:spPr>
            <a:xfrm>
              <a:off x="4513494" y="31761"/>
              <a:ext cx="4974315" cy="579706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870" tIns="51435" rIns="102870" bIns="51435" numCol="1" spcCol="1270" anchor="b" anchorCtr="0">
              <a:noAutofit/>
            </a:bodyPr>
            <a:lstStyle/>
            <a:p>
              <a:pPr marL="0" lvl="0" indent="0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700" kern="1200" dirty="0" err="1"/>
                <a:t>ProLOD</a:t>
              </a:r>
              <a:endParaRPr lang="it-IT" sz="2700" kern="1200" dirty="0"/>
            </a:p>
          </p:txBody>
        </p:sp>
      </p:grpSp>
      <p:sp>
        <p:nvSpPr>
          <p:cNvPr id="14" name="Rettangolo 13"/>
          <p:cNvSpPr/>
          <p:nvPr/>
        </p:nvSpPr>
        <p:spPr>
          <a:xfrm>
            <a:off x="1221137" y="2394703"/>
            <a:ext cx="2601738" cy="5330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chemeClr val="tx1"/>
                </a:solidFill>
              </a:rPr>
              <a:t>GraphLOD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3891448" y="2394703"/>
            <a:ext cx="2601738" cy="5330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Class Analysis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6588872" y="2394703"/>
            <a:ext cx="2601738" cy="5330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Predicate </a:t>
            </a:r>
            <a:r>
              <a:rPr lang="it-IT" dirty="0" err="1">
                <a:solidFill>
                  <a:schemeClr val="tx1"/>
                </a:solidFill>
              </a:rPr>
              <a:t>Statistics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9257953" y="2394703"/>
            <a:ext cx="2486622" cy="5330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1371600" y="3756440"/>
            <a:ext cx="10243172" cy="74590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</a:rPr>
              <a:t>Core </a:t>
            </a:r>
            <a:r>
              <a:rPr lang="it-IT" sz="2400" dirty="0" err="1">
                <a:solidFill>
                  <a:schemeClr val="tx1"/>
                </a:solidFill>
              </a:rPr>
              <a:t>Module</a:t>
            </a:r>
            <a:endParaRPr lang="it-IT" sz="2400" dirty="0">
              <a:solidFill>
                <a:schemeClr val="tx1"/>
              </a:solidFill>
            </a:endParaRPr>
          </a:p>
        </p:txBody>
      </p:sp>
      <p:sp>
        <p:nvSpPr>
          <p:cNvPr id="22" name="Disco magnetico 21"/>
          <p:cNvSpPr/>
          <p:nvPr/>
        </p:nvSpPr>
        <p:spPr>
          <a:xfrm>
            <a:off x="5934790" y="4797733"/>
            <a:ext cx="1116791" cy="1361555"/>
          </a:xfrm>
          <a:prstGeom prst="flowChartMagneticDisk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DB</a:t>
            </a:r>
          </a:p>
        </p:txBody>
      </p:sp>
      <p:sp>
        <p:nvSpPr>
          <p:cNvPr id="24" name="Rettangolo 23"/>
          <p:cNvSpPr/>
          <p:nvPr/>
        </p:nvSpPr>
        <p:spPr>
          <a:xfrm>
            <a:off x="1371600" y="4797733"/>
            <a:ext cx="2601738" cy="5330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Import </a:t>
            </a:r>
            <a:r>
              <a:rPr lang="it-IT" dirty="0" err="1">
                <a:solidFill>
                  <a:schemeClr val="tx1"/>
                </a:solidFill>
              </a:rPr>
              <a:t>Module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9013034" y="4797733"/>
            <a:ext cx="2601738" cy="5330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Play Web </a:t>
            </a:r>
            <a:r>
              <a:rPr lang="it-IT" dirty="0" err="1">
                <a:solidFill>
                  <a:schemeClr val="tx1"/>
                </a:solidFill>
              </a:rPr>
              <a:t>Module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6" name="Rettangolo 25"/>
          <p:cNvSpPr/>
          <p:nvPr/>
        </p:nvSpPr>
        <p:spPr>
          <a:xfrm>
            <a:off x="9010035" y="5592257"/>
            <a:ext cx="2601738" cy="5330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chemeClr val="tx1"/>
                </a:solidFill>
              </a:rPr>
              <a:t>Angular</a:t>
            </a:r>
            <a:r>
              <a:rPr lang="it-IT" dirty="0">
                <a:solidFill>
                  <a:schemeClr val="tx1"/>
                </a:solidFill>
              </a:rPr>
              <a:t> JS </a:t>
            </a:r>
          </a:p>
        </p:txBody>
      </p:sp>
      <p:sp>
        <p:nvSpPr>
          <p:cNvPr id="35" name="Freccia in su 34"/>
          <p:cNvSpPr/>
          <p:nvPr/>
        </p:nvSpPr>
        <p:spPr>
          <a:xfrm>
            <a:off x="2395006" y="2924166"/>
            <a:ext cx="100544" cy="839366"/>
          </a:xfrm>
          <a:prstGeom prst="upArrow">
            <a:avLst>
              <a:gd name="adj1" fmla="val 50000"/>
              <a:gd name="adj2" fmla="val 10423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Freccia in su 35"/>
          <p:cNvSpPr/>
          <p:nvPr/>
        </p:nvSpPr>
        <p:spPr>
          <a:xfrm>
            <a:off x="5043420" y="2924166"/>
            <a:ext cx="100544" cy="839366"/>
          </a:xfrm>
          <a:prstGeom prst="upArrow">
            <a:avLst>
              <a:gd name="adj1" fmla="val 50000"/>
              <a:gd name="adj2" fmla="val 10423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Freccia in su 36"/>
          <p:cNvSpPr/>
          <p:nvPr/>
        </p:nvSpPr>
        <p:spPr>
          <a:xfrm>
            <a:off x="7762741" y="2924166"/>
            <a:ext cx="100544" cy="839366"/>
          </a:xfrm>
          <a:prstGeom prst="upArrow">
            <a:avLst>
              <a:gd name="adj1" fmla="val 50000"/>
              <a:gd name="adj2" fmla="val 10423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Freccia in su 37"/>
          <p:cNvSpPr/>
          <p:nvPr/>
        </p:nvSpPr>
        <p:spPr>
          <a:xfrm>
            <a:off x="10374264" y="2924166"/>
            <a:ext cx="100544" cy="839366"/>
          </a:xfrm>
          <a:prstGeom prst="upArrow">
            <a:avLst>
              <a:gd name="adj1" fmla="val 50000"/>
              <a:gd name="adj2" fmla="val 10423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Freccia in su 39"/>
          <p:cNvSpPr/>
          <p:nvPr/>
        </p:nvSpPr>
        <p:spPr>
          <a:xfrm rot="10800000">
            <a:off x="6442913" y="4499910"/>
            <a:ext cx="100544" cy="312882"/>
          </a:xfrm>
          <a:prstGeom prst="upArrow">
            <a:avLst>
              <a:gd name="adj1" fmla="val 50000"/>
              <a:gd name="adj2" fmla="val 10423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Freccia in su 40"/>
          <p:cNvSpPr/>
          <p:nvPr/>
        </p:nvSpPr>
        <p:spPr>
          <a:xfrm>
            <a:off x="2571925" y="4499910"/>
            <a:ext cx="100544" cy="312882"/>
          </a:xfrm>
          <a:prstGeom prst="upArrow">
            <a:avLst>
              <a:gd name="adj1" fmla="val 50000"/>
              <a:gd name="adj2" fmla="val 10423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Freccia in su 41"/>
          <p:cNvSpPr/>
          <p:nvPr/>
        </p:nvSpPr>
        <p:spPr>
          <a:xfrm>
            <a:off x="10263628" y="4493860"/>
            <a:ext cx="100544" cy="312882"/>
          </a:xfrm>
          <a:prstGeom prst="upArrow">
            <a:avLst>
              <a:gd name="adj1" fmla="val 50000"/>
              <a:gd name="adj2" fmla="val 10423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Freccia in su 42"/>
          <p:cNvSpPr/>
          <p:nvPr/>
        </p:nvSpPr>
        <p:spPr>
          <a:xfrm>
            <a:off x="10273720" y="5297472"/>
            <a:ext cx="100544" cy="312882"/>
          </a:xfrm>
          <a:prstGeom prst="upArrow">
            <a:avLst>
              <a:gd name="adj1" fmla="val 50000"/>
              <a:gd name="adj2" fmla="val 10423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321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animBg="1"/>
      <p:bldP spid="15" grpId="0" animBg="1"/>
      <p:bldP spid="16" grpId="0" animBg="1"/>
      <p:bldP spid="17" grpId="0" animBg="1"/>
      <p:bldP spid="18" grpId="0" animBg="1"/>
      <p:bldP spid="22" grpId="0" animBg="1"/>
      <p:bldP spid="24" grpId="0" animBg="1"/>
      <p:bldP spid="25" grpId="0" animBg="1"/>
      <p:bldP spid="26" grpId="0" animBg="1"/>
      <p:bldP spid="35" grpId="0" animBg="1"/>
      <p:bldP spid="36" grpId="0" animBg="1"/>
      <p:bldP spid="37" grpId="0" animBg="1"/>
      <p:bldP spid="38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Grafo</a:t>
            </a:r>
            <a:r>
              <a:rPr lang="en-US" dirty="0"/>
              <a:t> </a:t>
            </a:r>
            <a:r>
              <a:rPr lang="en-US" dirty="0" err="1"/>
              <a:t>DBPedia</a:t>
            </a:r>
            <a:endParaRPr lang="it-IT" dirty="0"/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>
          <a:xfrm>
            <a:off x="1432560" y="1759132"/>
            <a:ext cx="3383280" cy="4038600"/>
          </a:xfrm>
        </p:spPr>
        <p:txBody>
          <a:bodyPr>
            <a:normAutofit/>
          </a:bodyPr>
          <a:lstStyle/>
          <a:p>
            <a:r>
              <a:rPr lang="it-IT" sz="2400" dirty="0"/>
              <a:t>Componente gigante che contiene più dell’80% dei nodi;</a:t>
            </a:r>
          </a:p>
          <a:p>
            <a:r>
              <a:rPr lang="it-IT" sz="2400" dirty="0"/>
              <a:t>Tanti piccoli grafi satellite;</a:t>
            </a:r>
          </a:p>
        </p:txBody>
      </p:sp>
      <p:pic>
        <p:nvPicPr>
          <p:cNvPr id="7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50255" y="982609"/>
            <a:ext cx="4478930" cy="53712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204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Grafo</a:t>
            </a:r>
            <a:r>
              <a:rPr lang="en-US" dirty="0"/>
              <a:t> </a:t>
            </a:r>
            <a:r>
              <a:rPr lang="en-US" dirty="0" err="1"/>
              <a:t>DBPedia</a:t>
            </a:r>
            <a:endParaRPr lang="it-IT" dirty="0"/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>
          <a:xfrm>
            <a:off x="1432560" y="1759132"/>
            <a:ext cx="3383280" cy="2516777"/>
          </a:xfrm>
        </p:spPr>
        <p:txBody>
          <a:bodyPr>
            <a:normAutofit/>
          </a:bodyPr>
          <a:lstStyle/>
          <a:p>
            <a:r>
              <a:rPr lang="it-IT" sz="2400" dirty="0"/>
              <a:t>Componente gigante che contiene più dell’80% dei nodi;</a:t>
            </a:r>
          </a:p>
          <a:p>
            <a:r>
              <a:rPr lang="it-IT" sz="2400" dirty="0"/>
              <a:t>Tanti piccoli grafi satellite;</a:t>
            </a:r>
          </a:p>
        </p:txBody>
      </p:sp>
      <p:pic>
        <p:nvPicPr>
          <p:cNvPr id="7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50255" y="982609"/>
            <a:ext cx="4478930" cy="53712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028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230000" y="23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22222E-6 L 0.25404 0.3986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95" y="1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GraphLOD</a:t>
            </a:r>
            <a:endParaRPr lang="it-IT" dirty="0"/>
          </a:p>
        </p:txBody>
      </p:sp>
      <p:sp>
        <p:nvSpPr>
          <p:cNvPr id="40" name="Rettangolo 39"/>
          <p:cNvSpPr/>
          <p:nvPr/>
        </p:nvSpPr>
        <p:spPr>
          <a:xfrm>
            <a:off x="1370385" y="1501441"/>
            <a:ext cx="9602415" cy="516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sz="2800" dirty="0"/>
              <a:t>Statistiche di base del grafo:</a:t>
            </a:r>
          </a:p>
          <a:p>
            <a:pPr marL="742950" lvl="1" indent="-285750">
              <a:buFont typeface="Franklin Gothic Book" panose="020B0503020102020204" pitchFamily="34" charset="0"/>
              <a:buChar char="-"/>
            </a:pPr>
            <a:r>
              <a:rPr lang="it-IT" sz="2800" dirty="0"/>
              <a:t>Componenti connesse e delle componenti fortemente connesse;</a:t>
            </a:r>
          </a:p>
          <a:p>
            <a:pPr marL="742950" lvl="1" indent="-285750">
              <a:buFont typeface="Franklin Gothic Book" panose="020B0503020102020204" pitchFamily="34" charset="0"/>
              <a:buChar char="-"/>
            </a:pPr>
            <a:r>
              <a:rPr lang="it-IT" sz="2800" dirty="0"/>
              <a:t>Corrispondente diametro;</a:t>
            </a:r>
          </a:p>
          <a:p>
            <a:pPr marL="742950" lvl="1" indent="-285750">
              <a:buFont typeface="Franklin Gothic Book" panose="020B0503020102020204" pitchFamily="34" charset="0"/>
              <a:buChar char="-"/>
            </a:pPr>
            <a:r>
              <a:rPr lang="it-IT" sz="2800" dirty="0"/>
              <a:t>Distribuzione dei gradi dei nodi; </a:t>
            </a:r>
          </a:p>
          <a:p>
            <a:pPr marL="742950" lvl="1" indent="-285750">
              <a:buFont typeface="Franklin Gothic Book" panose="020B0503020102020204" pitchFamily="34" charset="0"/>
              <a:buChar char="-"/>
            </a:pPr>
            <a:endParaRPr lang="it-IT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/>
              <a:t>Statistiche </a:t>
            </a:r>
            <a:r>
              <a:rPr lang="it-IT" sz="2800" dirty="0" err="1"/>
              <a:t>sottografi</a:t>
            </a:r>
            <a:r>
              <a:rPr lang="it-IT" sz="2800" dirty="0"/>
              <a:t>:</a:t>
            </a:r>
          </a:p>
          <a:p>
            <a:pPr marL="742950" lvl="1" indent="-285750">
              <a:buFont typeface="Franklin Gothic Book" panose="020B0503020102020204" pitchFamily="34" charset="0"/>
              <a:buChar char="-"/>
            </a:pPr>
            <a:r>
              <a:rPr lang="it-IT" sz="2800" dirty="0"/>
              <a:t>Visualizzazione delle componenti connesse e raggruppate se isomorfe;</a:t>
            </a:r>
          </a:p>
          <a:p>
            <a:pPr marL="742950" lvl="1" indent="-285750">
              <a:buFont typeface="Franklin Gothic Book" panose="020B0503020102020204" pitchFamily="34" charset="0"/>
              <a:buChar char="-"/>
            </a:pPr>
            <a:r>
              <a:rPr lang="it-IT" sz="2800" dirty="0"/>
              <a:t>Visualizzazione delle classi classificate con colori diversi;</a:t>
            </a:r>
          </a:p>
          <a:p>
            <a:pPr marL="742950" lvl="1" indent="-285750">
              <a:buFont typeface="Franklin Gothic Book" panose="020B0503020102020204" pitchFamily="34" charset="0"/>
              <a:buChar char="-"/>
            </a:pPr>
            <a:r>
              <a:rPr lang="it-IT" sz="2800" dirty="0"/>
              <a:t>Esplorazione grafica interattiva;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it-IT" altLang="it-IT" sz="2400" dirty="0"/>
          </a:p>
        </p:txBody>
      </p:sp>
    </p:spTree>
    <p:extLst>
      <p:ext uri="{BB962C8B-B14F-4D97-AF65-F5344CB8AC3E}">
        <p14:creationId xmlns:p14="http://schemas.microsoft.com/office/powerpoint/2010/main" val="196045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ad angolo ripiegato 10"/>
          <p:cNvSpPr/>
          <p:nvPr/>
        </p:nvSpPr>
        <p:spPr>
          <a:xfrm>
            <a:off x="1914525" y="2835556"/>
            <a:ext cx="2466976" cy="3816703"/>
          </a:xfrm>
          <a:prstGeom prst="foldedCorner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it-IT" dirty="0">
                <a:solidFill>
                  <a:schemeClr val="tx1"/>
                </a:solidFill>
              </a:rPr>
              <a:t>Client</a:t>
            </a:r>
            <a:r>
              <a:rPr lang="it-IT" dirty="0"/>
              <a:t> 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D3.js</a:t>
            </a:r>
            <a:endParaRPr lang="it-IT" dirty="0"/>
          </a:p>
        </p:txBody>
      </p:sp>
      <p:sp>
        <p:nvSpPr>
          <p:cNvPr id="40" name="Rettangolo 39"/>
          <p:cNvSpPr/>
          <p:nvPr/>
        </p:nvSpPr>
        <p:spPr>
          <a:xfrm>
            <a:off x="1370385" y="1608469"/>
            <a:ext cx="960241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it-IT" sz="2800" dirty="0"/>
              <a:t>Data-</a:t>
            </a:r>
            <a:r>
              <a:rPr lang="it-IT" sz="2800" dirty="0" err="1"/>
              <a:t>Driven</a:t>
            </a:r>
            <a:r>
              <a:rPr lang="it-IT" sz="2800" dirty="0"/>
              <a:t> </a:t>
            </a:r>
            <a:r>
              <a:rPr lang="it-IT" sz="2800" dirty="0" err="1"/>
              <a:t>Documents</a:t>
            </a:r>
            <a:endParaRPr lang="it-IT" sz="28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it-IT" altLang="it-IT" sz="2400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699" y="1273933"/>
            <a:ext cx="1292735" cy="1227088"/>
          </a:xfrm>
          <a:prstGeom prst="rect">
            <a:avLst/>
          </a:prstGeom>
        </p:spPr>
      </p:pic>
      <p:sp>
        <p:nvSpPr>
          <p:cNvPr id="13" name="Cubo 12"/>
          <p:cNvSpPr/>
          <p:nvPr/>
        </p:nvSpPr>
        <p:spPr>
          <a:xfrm>
            <a:off x="7943847" y="2909724"/>
            <a:ext cx="1919287" cy="3018238"/>
          </a:xfrm>
          <a:prstGeom prst="cube">
            <a:avLst>
              <a:gd name="adj" fmla="val 39002"/>
            </a:avLst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r"/>
            <a:r>
              <a:rPr lang="it-IT" dirty="0">
                <a:solidFill>
                  <a:schemeClr val="tx1"/>
                </a:solidFill>
              </a:rPr>
              <a:t>Web service</a:t>
            </a:r>
          </a:p>
        </p:txBody>
      </p:sp>
      <p:sp>
        <p:nvSpPr>
          <p:cNvPr id="17" name="Freccia a destra 16"/>
          <p:cNvSpPr/>
          <p:nvPr/>
        </p:nvSpPr>
        <p:spPr>
          <a:xfrm>
            <a:off x="4738687" y="3572486"/>
            <a:ext cx="2752724" cy="504825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i="1" dirty="0">
                <a:solidFill>
                  <a:schemeClr val="tx1"/>
                </a:solidFill>
              </a:rPr>
              <a:t>http </a:t>
            </a:r>
            <a:r>
              <a:rPr lang="it-IT" i="1" dirty="0" err="1">
                <a:solidFill>
                  <a:schemeClr val="tx1"/>
                </a:solidFill>
              </a:rPr>
              <a:t>request</a:t>
            </a:r>
            <a:endParaRPr lang="it-IT" i="1" dirty="0">
              <a:solidFill>
                <a:schemeClr val="tx1"/>
              </a:solidFill>
            </a:endParaRPr>
          </a:p>
        </p:txBody>
      </p:sp>
      <p:sp>
        <p:nvSpPr>
          <p:cNvPr id="18" name="Freccia a sinistra 17"/>
          <p:cNvSpPr/>
          <p:nvPr/>
        </p:nvSpPr>
        <p:spPr>
          <a:xfrm>
            <a:off x="4738687" y="5074609"/>
            <a:ext cx="2728912" cy="504825"/>
          </a:xfrm>
          <a:prstGeom prst="leftArrow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i="1" dirty="0" err="1">
                <a:solidFill>
                  <a:schemeClr val="tx1"/>
                </a:solidFill>
              </a:rPr>
              <a:t>json</a:t>
            </a:r>
            <a:r>
              <a:rPr lang="it-IT" i="1" dirty="0">
                <a:solidFill>
                  <a:schemeClr val="tx1"/>
                </a:solidFill>
              </a:rPr>
              <a:t> </a:t>
            </a:r>
            <a:r>
              <a:rPr lang="it-IT" i="1" dirty="0" err="1">
                <a:solidFill>
                  <a:schemeClr val="tx1"/>
                </a:solidFill>
              </a:rPr>
              <a:t>response</a:t>
            </a:r>
            <a:endParaRPr lang="it-IT" i="1" dirty="0">
              <a:solidFill>
                <a:schemeClr val="tx1"/>
              </a:solidFill>
            </a:endParaRP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7578" y="4548545"/>
            <a:ext cx="1495607" cy="1366358"/>
          </a:xfrm>
          <a:prstGeom prst="rect">
            <a:avLst/>
          </a:prstGeom>
        </p:spPr>
      </p:pic>
      <p:sp>
        <p:nvSpPr>
          <p:cNvPr id="23" name="Freccia a destra 22"/>
          <p:cNvSpPr/>
          <p:nvPr/>
        </p:nvSpPr>
        <p:spPr>
          <a:xfrm>
            <a:off x="9960763" y="4140177"/>
            <a:ext cx="757238" cy="25181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4" name="Freccia a destra 23"/>
          <p:cNvSpPr/>
          <p:nvPr/>
        </p:nvSpPr>
        <p:spPr>
          <a:xfrm rot="10800000">
            <a:off x="9957835" y="4469499"/>
            <a:ext cx="757238" cy="245042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2" name="Cilindro 21"/>
          <p:cNvSpPr/>
          <p:nvPr/>
        </p:nvSpPr>
        <p:spPr>
          <a:xfrm>
            <a:off x="10893946" y="3907050"/>
            <a:ext cx="748258" cy="1000125"/>
          </a:xfrm>
          <a:prstGeom prst="can">
            <a:avLst>
              <a:gd name="adj" fmla="val 40276"/>
            </a:avLst>
          </a:prstGeom>
          <a:solidFill>
            <a:schemeClr val="bg1">
              <a:lumMod val="7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DB</a:t>
            </a:r>
          </a:p>
        </p:txBody>
      </p:sp>
      <p:pic>
        <p:nvPicPr>
          <p:cNvPr id="25" name="Immagin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7578" y="5953003"/>
            <a:ext cx="826255" cy="598166"/>
          </a:xfrm>
          <a:prstGeom prst="rect">
            <a:avLst/>
          </a:prstGeom>
        </p:spPr>
      </p:pic>
      <p:pic>
        <p:nvPicPr>
          <p:cNvPr id="28" name="Immagin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8535" y="5953003"/>
            <a:ext cx="632456" cy="598166"/>
          </a:xfrm>
          <a:prstGeom prst="rect">
            <a:avLst/>
          </a:prstGeom>
        </p:spPr>
      </p:pic>
      <p:pic>
        <p:nvPicPr>
          <p:cNvPr id="35" name="Immagin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4448" y="3094369"/>
            <a:ext cx="728527" cy="728527"/>
          </a:xfrm>
          <a:prstGeom prst="rect">
            <a:avLst/>
          </a:prstGeom>
        </p:spPr>
      </p:pic>
      <p:sp>
        <p:nvSpPr>
          <p:cNvPr id="37" name="Rettangolo 36"/>
          <p:cNvSpPr/>
          <p:nvPr/>
        </p:nvSpPr>
        <p:spPr>
          <a:xfrm>
            <a:off x="2387578" y="4548545"/>
            <a:ext cx="1493413" cy="2002624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noFill/>
            </a:endParaRPr>
          </a:p>
        </p:txBody>
      </p:sp>
      <p:pic>
        <p:nvPicPr>
          <p:cNvPr id="41" name="Immagin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9560" y="4282032"/>
            <a:ext cx="619399" cy="587945"/>
          </a:xfrm>
          <a:prstGeom prst="rect">
            <a:avLst/>
          </a:prstGeom>
        </p:spPr>
      </p:pic>
      <p:sp>
        <p:nvSpPr>
          <p:cNvPr id="42" name="Freccia a sinistra 41"/>
          <p:cNvSpPr/>
          <p:nvPr/>
        </p:nvSpPr>
        <p:spPr>
          <a:xfrm rot="16200000">
            <a:off x="2806594" y="3979306"/>
            <a:ext cx="641495" cy="404875"/>
          </a:xfrm>
          <a:prstGeom prst="leftArrow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8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  <p:bldP spid="40" grpId="0"/>
      <p:bldP spid="13" grpId="0" animBg="1"/>
      <p:bldP spid="17" grpId="0" animBg="1"/>
      <p:bldP spid="18" grpId="0" animBg="1"/>
      <p:bldP spid="23" grpId="0" animBg="1"/>
      <p:bldP spid="24" grpId="0" animBg="1"/>
      <p:bldP spid="22" grpId="0" animBg="1"/>
      <p:bldP spid="37" grpId="0" animBg="1"/>
      <p:bldP spid="4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Statistiche</a:t>
            </a:r>
            <a:r>
              <a:rPr lang="en-US" dirty="0"/>
              <a:t> dataset: set </a:t>
            </a:r>
            <a:r>
              <a:rPr lang="en-US" dirty="0" err="1"/>
              <a:t>connessi</a:t>
            </a:r>
            <a:endParaRPr lang="it-IT" dirty="0"/>
          </a:p>
        </p:txBody>
      </p:sp>
      <p:graphicFrame>
        <p:nvGraphicFramePr>
          <p:cNvPr id="8" name="Table 196"/>
          <p:cNvGraphicFramePr/>
          <p:nvPr>
            <p:extLst>
              <p:ext uri="{D42A27DB-BD31-4B8C-83A1-F6EECF244321}">
                <p14:modId xmlns:p14="http://schemas.microsoft.com/office/powerpoint/2010/main" val="4259342736"/>
              </p:ext>
            </p:extLst>
          </p:nvPr>
        </p:nvGraphicFramePr>
        <p:xfrm>
          <a:off x="2276475" y="2171700"/>
          <a:ext cx="8362949" cy="3539390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909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89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1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36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805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681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07878">
                <a:tc>
                  <a:txBody>
                    <a:bodyPr/>
                    <a:lstStyle/>
                    <a:p>
                      <a:pPr lvl="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600" dirty="0"/>
                        <a:t>Dataset</a:t>
                      </a:r>
                      <a:endParaRPr sz="1600" b="1" dirty="0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57124" marR="57124" marT="57124" marB="57124" horzOverflow="overflow"/>
                </a:tc>
                <a:tc>
                  <a:txBody>
                    <a:bodyPr/>
                    <a:lstStyle/>
                    <a:p>
                      <a:pPr lvl="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600" dirty="0"/>
                        <a:t>Entities</a:t>
                      </a:r>
                      <a:endParaRPr sz="1600" b="1" dirty="0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57124" marR="57124" marT="57124" marB="57124" horzOverflow="overflow"/>
                </a:tc>
                <a:tc>
                  <a:txBody>
                    <a:bodyPr/>
                    <a:lstStyle/>
                    <a:p>
                      <a:pPr lvl="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600"/>
                        <a:t>Connected Sets</a:t>
                      </a:r>
                      <a:endParaRPr sz="1600" b="1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57124" marR="57124" marT="57124" marB="57124" horzOverflow="overflow"/>
                </a:tc>
                <a:tc>
                  <a:txBody>
                    <a:bodyPr/>
                    <a:lstStyle/>
                    <a:p>
                      <a:pPr lvl="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600"/>
                        <a:t>Vertices (min)</a:t>
                      </a:r>
                      <a:endParaRPr sz="1600" b="1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57124" marR="57124" marT="57124" marB="57124" horzOverflow="overflow"/>
                </a:tc>
                <a:tc>
                  <a:txBody>
                    <a:bodyPr/>
                    <a:lstStyle/>
                    <a:p>
                      <a:pPr lvl="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600" dirty="0"/>
                        <a:t>Vertices (max)</a:t>
                      </a:r>
                      <a:endParaRPr sz="1600" b="1" dirty="0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57124" marR="57124" marT="57124" marB="57124" horzOverflow="overflow"/>
                </a:tc>
                <a:tc>
                  <a:txBody>
                    <a:bodyPr/>
                    <a:lstStyle/>
                    <a:p>
                      <a:pPr lvl="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600" dirty="0"/>
                        <a:t>Vertices (</a:t>
                      </a:r>
                      <a:r>
                        <a:rPr sz="1600" dirty="0" err="1"/>
                        <a:t>avg</a:t>
                      </a:r>
                      <a:r>
                        <a:rPr sz="1600" dirty="0"/>
                        <a:t>)</a:t>
                      </a:r>
                      <a:endParaRPr sz="1600" b="1" dirty="0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57124" marR="57124" marT="57124" marB="57124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7878">
                <a:tc>
                  <a:txBody>
                    <a:bodyPr/>
                    <a:lstStyle/>
                    <a:p>
                      <a:pPr lvl="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600"/>
                        <a:t>DBpedia</a:t>
                      </a:r>
                      <a:endParaRPr sz="1600" b="1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57124" marR="57124" marT="57124" marB="57124" horzOverflow="overflow"/>
                </a:tc>
                <a:tc>
                  <a:txBody>
                    <a:bodyPr/>
                    <a:lstStyle/>
                    <a:p>
                      <a:pPr lvl="0" algn="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600" dirty="0"/>
                        <a:t>4,222,586</a:t>
                      </a:r>
                      <a:endParaRPr sz="1600" dirty="0">
                        <a:solidFill>
                          <a:srgbClr val="323232"/>
                        </a:solidFill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57124" marR="57124" marT="57124" marB="57124" horzOverflow="overflow"/>
                </a:tc>
                <a:tc>
                  <a:txBody>
                    <a:bodyPr/>
                    <a:lstStyle/>
                    <a:p>
                      <a:pPr lvl="0" algn="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600" dirty="0"/>
                        <a:t>15,590</a:t>
                      </a:r>
                      <a:endParaRPr sz="1600" dirty="0">
                        <a:solidFill>
                          <a:srgbClr val="323232"/>
                        </a:solidFill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57124" marR="57124" marT="57124" marB="57124" horzOverflow="overflow"/>
                </a:tc>
                <a:tc>
                  <a:txBody>
                    <a:bodyPr/>
                    <a:lstStyle/>
                    <a:p>
                      <a:pPr lvl="0" algn="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600" dirty="0"/>
                        <a:t>2</a:t>
                      </a:r>
                      <a:endParaRPr sz="1600" dirty="0">
                        <a:solidFill>
                          <a:srgbClr val="323232"/>
                        </a:solidFill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57124" marR="57124" marT="57124" marB="57124" horzOverflow="overflow"/>
                </a:tc>
                <a:tc>
                  <a:txBody>
                    <a:bodyPr/>
                    <a:lstStyle/>
                    <a:p>
                      <a:pPr lvl="0" algn="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600" dirty="0"/>
                        <a:t>4,178,166</a:t>
                      </a:r>
                      <a:endParaRPr sz="1600" dirty="0">
                        <a:solidFill>
                          <a:srgbClr val="323232"/>
                        </a:solidFill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57124" marR="57124" marT="57124" marB="57124" horzOverflow="overflow"/>
                </a:tc>
                <a:tc>
                  <a:txBody>
                    <a:bodyPr/>
                    <a:lstStyle/>
                    <a:p>
                      <a:pPr lvl="0" algn="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600"/>
                        <a:t>270.85</a:t>
                      </a:r>
                      <a:endParaRPr sz="1600">
                        <a:solidFill>
                          <a:srgbClr val="323232"/>
                        </a:solidFill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57124" marR="57124" marT="57124" marB="57124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7878">
                <a:tc>
                  <a:txBody>
                    <a:bodyPr/>
                    <a:lstStyle/>
                    <a:p>
                      <a:pPr lvl="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600" dirty="0" err="1"/>
                        <a:t>DailyMed</a:t>
                      </a:r>
                      <a:endParaRPr sz="1600" b="1" dirty="0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57124" marR="57124" marT="57124" marB="57124" horzOverflow="overflow"/>
                </a:tc>
                <a:tc>
                  <a:txBody>
                    <a:bodyPr/>
                    <a:lstStyle/>
                    <a:p>
                      <a:pPr lvl="0" algn="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600" dirty="0"/>
                        <a:t>11,271</a:t>
                      </a:r>
                      <a:endParaRPr sz="1600" dirty="0">
                        <a:solidFill>
                          <a:srgbClr val="323232"/>
                        </a:solidFill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57124" marR="57124" marT="57124" marB="57124" horzOverflow="overflow"/>
                </a:tc>
                <a:tc>
                  <a:txBody>
                    <a:bodyPr/>
                    <a:lstStyle/>
                    <a:p>
                      <a:pPr lvl="0" algn="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600"/>
                        <a:t>1</a:t>
                      </a:r>
                      <a:endParaRPr sz="1600">
                        <a:solidFill>
                          <a:srgbClr val="323232"/>
                        </a:solidFill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57124" marR="57124" marT="57124" marB="57124" horzOverflow="overflow"/>
                </a:tc>
                <a:tc>
                  <a:txBody>
                    <a:bodyPr/>
                    <a:lstStyle/>
                    <a:p>
                      <a:pPr lvl="0" algn="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600"/>
                        <a:t>11,271</a:t>
                      </a:r>
                      <a:endParaRPr sz="1600">
                        <a:solidFill>
                          <a:srgbClr val="323232"/>
                        </a:solidFill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57124" marR="57124" marT="57124" marB="57124" horzOverflow="overflow"/>
                </a:tc>
                <a:tc>
                  <a:txBody>
                    <a:bodyPr/>
                    <a:lstStyle/>
                    <a:p>
                      <a:pPr lvl="0" algn="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600"/>
                        <a:t>11,271</a:t>
                      </a:r>
                      <a:endParaRPr sz="1600">
                        <a:solidFill>
                          <a:srgbClr val="323232"/>
                        </a:solidFill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57124" marR="57124" marT="57124" marB="57124" horzOverflow="overflow"/>
                </a:tc>
                <a:tc>
                  <a:txBody>
                    <a:bodyPr/>
                    <a:lstStyle/>
                    <a:p>
                      <a:pPr lvl="0" algn="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600"/>
                        <a:t>11,271</a:t>
                      </a:r>
                      <a:endParaRPr sz="1600">
                        <a:solidFill>
                          <a:srgbClr val="323232"/>
                        </a:solidFill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57124" marR="57124" marT="57124" marB="57124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7878">
                <a:tc>
                  <a:txBody>
                    <a:bodyPr/>
                    <a:lstStyle/>
                    <a:p>
                      <a:pPr lvl="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600"/>
                        <a:t>DrugBank</a:t>
                      </a:r>
                      <a:endParaRPr sz="1600" b="1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57124" marR="57124" marT="57124" marB="57124" horzOverflow="overflow"/>
                </a:tc>
                <a:tc>
                  <a:txBody>
                    <a:bodyPr/>
                    <a:lstStyle/>
                    <a:p>
                      <a:pPr lvl="0" algn="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600"/>
                        <a:t>43,983</a:t>
                      </a:r>
                      <a:endParaRPr sz="1600">
                        <a:solidFill>
                          <a:srgbClr val="323232"/>
                        </a:solidFill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57124" marR="57124" marT="57124" marB="57124" horzOverflow="overflow"/>
                </a:tc>
                <a:tc>
                  <a:txBody>
                    <a:bodyPr/>
                    <a:lstStyle/>
                    <a:p>
                      <a:pPr lvl="0" algn="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600"/>
                        <a:t>1</a:t>
                      </a:r>
                      <a:endParaRPr sz="1600">
                        <a:solidFill>
                          <a:srgbClr val="323232"/>
                        </a:solidFill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57124" marR="57124" marT="57124" marB="57124" horzOverflow="overflow"/>
                </a:tc>
                <a:tc>
                  <a:txBody>
                    <a:bodyPr/>
                    <a:lstStyle/>
                    <a:p>
                      <a:pPr lvl="0" algn="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600"/>
                        <a:t>43,983</a:t>
                      </a:r>
                      <a:endParaRPr sz="1600">
                        <a:solidFill>
                          <a:srgbClr val="323232"/>
                        </a:solidFill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57124" marR="57124" marT="57124" marB="57124" horzOverflow="overflow"/>
                </a:tc>
                <a:tc>
                  <a:txBody>
                    <a:bodyPr/>
                    <a:lstStyle/>
                    <a:p>
                      <a:pPr lvl="0" algn="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600"/>
                        <a:t>43,983</a:t>
                      </a:r>
                      <a:endParaRPr sz="1600">
                        <a:solidFill>
                          <a:srgbClr val="323232"/>
                        </a:solidFill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57124" marR="57124" marT="57124" marB="57124" horzOverflow="overflow"/>
                </a:tc>
                <a:tc>
                  <a:txBody>
                    <a:bodyPr/>
                    <a:lstStyle/>
                    <a:p>
                      <a:pPr lvl="0" algn="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600"/>
                        <a:t>43,983</a:t>
                      </a:r>
                      <a:endParaRPr sz="1600">
                        <a:solidFill>
                          <a:srgbClr val="323232"/>
                        </a:solidFill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57124" marR="57124" marT="57124" marB="57124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7878">
                <a:tc>
                  <a:txBody>
                    <a:bodyPr/>
                    <a:lstStyle/>
                    <a:p>
                      <a:pPr lvl="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600"/>
                        <a:t>Diseasome</a:t>
                      </a:r>
                      <a:endParaRPr sz="1600" b="1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57124" marR="57124" marT="57124" marB="57124" horzOverflow="overflow"/>
                </a:tc>
                <a:tc>
                  <a:txBody>
                    <a:bodyPr/>
                    <a:lstStyle/>
                    <a:p>
                      <a:pPr lvl="0" algn="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600"/>
                        <a:t>9,047</a:t>
                      </a:r>
                      <a:endParaRPr sz="1600">
                        <a:solidFill>
                          <a:srgbClr val="323232"/>
                        </a:solidFill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57124" marR="57124" marT="57124" marB="57124" horzOverflow="overflow"/>
                </a:tc>
                <a:tc>
                  <a:txBody>
                    <a:bodyPr/>
                    <a:lstStyle/>
                    <a:p>
                      <a:pPr lvl="0" algn="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600"/>
                        <a:t>165</a:t>
                      </a:r>
                      <a:endParaRPr sz="1600">
                        <a:solidFill>
                          <a:srgbClr val="323232"/>
                        </a:solidFill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57124" marR="57124" marT="57124" marB="57124" horzOverflow="overflow"/>
                </a:tc>
                <a:tc>
                  <a:txBody>
                    <a:bodyPr/>
                    <a:lstStyle/>
                    <a:p>
                      <a:pPr lvl="0" algn="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600"/>
                        <a:t>4</a:t>
                      </a:r>
                      <a:endParaRPr sz="1600">
                        <a:solidFill>
                          <a:srgbClr val="323232"/>
                        </a:solidFill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57124" marR="57124" marT="57124" marB="57124" horzOverflow="overflow"/>
                </a:tc>
                <a:tc>
                  <a:txBody>
                    <a:bodyPr/>
                    <a:lstStyle/>
                    <a:p>
                      <a:pPr lvl="0" algn="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600" dirty="0"/>
                        <a:t>7,977</a:t>
                      </a:r>
                      <a:endParaRPr sz="1600" dirty="0">
                        <a:solidFill>
                          <a:srgbClr val="323232"/>
                        </a:solidFill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57124" marR="57124" marT="57124" marB="57124" horzOverflow="overflow"/>
                </a:tc>
                <a:tc>
                  <a:txBody>
                    <a:bodyPr/>
                    <a:lstStyle/>
                    <a:p>
                      <a:pPr lvl="0" algn="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600" dirty="0"/>
                        <a:t>54.83</a:t>
                      </a:r>
                      <a:endParaRPr sz="1600" dirty="0">
                        <a:solidFill>
                          <a:srgbClr val="323232"/>
                        </a:solidFill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57124" marR="57124" marT="57124" marB="57124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640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049215"/>
          </a:xfrm>
        </p:spPr>
        <p:txBody>
          <a:bodyPr/>
          <a:lstStyle/>
          <a:p>
            <a:r>
              <a:rPr lang="en-US" dirty="0" err="1"/>
              <a:t>Raggruppati</a:t>
            </a:r>
            <a:r>
              <a:rPr lang="en-US" dirty="0"/>
              <a:t> </a:t>
            </a:r>
            <a:r>
              <a:rPr lang="en-US" dirty="0" err="1"/>
              <a:t>Isomorfismi</a:t>
            </a:r>
            <a:endParaRPr lang="it-IT" dirty="0"/>
          </a:p>
        </p:txBody>
      </p:sp>
      <p:pic>
        <p:nvPicPr>
          <p:cNvPr id="7" name="Screen Shot 2015-03-31 at 21.46.16.png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 r="11704"/>
          <a:stretch>
            <a:fillRect/>
          </a:stretch>
        </p:blipFill>
        <p:spPr>
          <a:xfrm>
            <a:off x="8562982" y="1210407"/>
            <a:ext cx="2887106" cy="527393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9" name="Table 202"/>
          <p:cNvGraphicFramePr/>
          <p:nvPr>
            <p:extLst>
              <p:ext uri="{D42A27DB-BD31-4B8C-83A1-F6EECF244321}">
                <p14:modId xmlns:p14="http://schemas.microsoft.com/office/powerpoint/2010/main" val="528638677"/>
              </p:ext>
            </p:extLst>
          </p:nvPr>
        </p:nvGraphicFramePr>
        <p:xfrm>
          <a:off x="1484315" y="2782765"/>
          <a:ext cx="6298135" cy="2291635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5541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18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021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8327">
                <a:tc>
                  <a:txBody>
                    <a:bodyPr/>
                    <a:lstStyle/>
                    <a:p>
                      <a:pPr lvl="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800" dirty="0"/>
                        <a:t>Dataset</a:t>
                      </a:r>
                      <a:endParaRPr sz="1800" b="1" dirty="0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lvl="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it-IT" sz="1800" dirty="0"/>
                        <a:t>Set</a:t>
                      </a:r>
                      <a:endParaRPr sz="1800" b="1" dirty="0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lvl="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800"/>
                        <a:t>Isomorphic groups</a:t>
                      </a:r>
                      <a:endParaRPr sz="1800" b="1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63500" marR="63500" marT="63500" marB="6350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8327">
                <a:tc>
                  <a:txBody>
                    <a:bodyPr/>
                    <a:lstStyle/>
                    <a:p>
                      <a:pPr lvl="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800" dirty="0" err="1"/>
                        <a:t>DBpedia</a:t>
                      </a:r>
                      <a:endParaRPr sz="1800" b="1" dirty="0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lvl="0" algn="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800" dirty="0"/>
                        <a:t>15,590</a:t>
                      </a:r>
                      <a:endParaRPr sz="1800" dirty="0">
                        <a:solidFill>
                          <a:srgbClr val="323232"/>
                        </a:solidFill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lvl="0" algn="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800" dirty="0"/>
                        <a:t>225 (largest 11,259)</a:t>
                      </a:r>
                      <a:endParaRPr sz="1800" dirty="0">
                        <a:solidFill>
                          <a:srgbClr val="323232"/>
                        </a:solidFill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63500" marR="63500" marT="63500" marB="6350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8327">
                <a:tc>
                  <a:txBody>
                    <a:bodyPr/>
                    <a:lstStyle/>
                    <a:p>
                      <a:pPr lvl="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800"/>
                        <a:t>DailyMed</a:t>
                      </a:r>
                      <a:endParaRPr sz="1800" b="1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lvl="0" algn="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800" dirty="0"/>
                        <a:t>1</a:t>
                      </a:r>
                      <a:endParaRPr sz="1800" dirty="0">
                        <a:solidFill>
                          <a:srgbClr val="323232"/>
                        </a:solidFill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lvl="0" algn="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800" dirty="0"/>
                        <a:t>0</a:t>
                      </a:r>
                      <a:endParaRPr sz="1800" dirty="0">
                        <a:solidFill>
                          <a:srgbClr val="323232"/>
                        </a:solidFill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63500" marR="63500" marT="63500" marB="6350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8327">
                <a:tc>
                  <a:txBody>
                    <a:bodyPr/>
                    <a:lstStyle/>
                    <a:p>
                      <a:pPr lvl="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800" dirty="0" err="1"/>
                        <a:t>DrugBank</a:t>
                      </a:r>
                      <a:endParaRPr sz="1800" b="1" dirty="0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lvl="0" algn="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800"/>
                        <a:t>1</a:t>
                      </a:r>
                      <a:endParaRPr sz="1800">
                        <a:solidFill>
                          <a:srgbClr val="323232"/>
                        </a:solidFill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lvl="0" algn="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800" dirty="0"/>
                        <a:t>0</a:t>
                      </a:r>
                      <a:endParaRPr sz="1800" dirty="0">
                        <a:solidFill>
                          <a:srgbClr val="323232"/>
                        </a:solidFill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63500" marR="63500" marT="63500" marB="6350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8327">
                <a:tc>
                  <a:txBody>
                    <a:bodyPr/>
                    <a:lstStyle/>
                    <a:p>
                      <a:pPr lvl="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800" dirty="0" err="1"/>
                        <a:t>Diseasome</a:t>
                      </a:r>
                      <a:endParaRPr sz="1800" b="1" dirty="0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lvl="0" algn="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800" dirty="0"/>
                        <a:t>165</a:t>
                      </a:r>
                      <a:endParaRPr sz="1800" dirty="0">
                        <a:solidFill>
                          <a:srgbClr val="323232"/>
                        </a:solidFill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lvl="0" algn="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800" dirty="0"/>
                        <a:t>48 (largest 42)</a:t>
                      </a:r>
                      <a:endParaRPr sz="1800" dirty="0">
                        <a:solidFill>
                          <a:srgbClr val="323232"/>
                        </a:solidFill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63500" marR="63500" marT="63500" marB="63500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691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049215"/>
          </a:xfrm>
        </p:spPr>
        <p:txBody>
          <a:bodyPr/>
          <a:lstStyle/>
          <a:p>
            <a:r>
              <a:rPr lang="en-US" dirty="0" err="1"/>
              <a:t>Raggruppati</a:t>
            </a:r>
            <a:r>
              <a:rPr lang="en-US" dirty="0"/>
              <a:t> </a:t>
            </a:r>
            <a:r>
              <a:rPr lang="en-US" dirty="0" err="1"/>
              <a:t>Isomorfismi</a:t>
            </a:r>
            <a:endParaRPr lang="it-I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7826" y="6180157"/>
            <a:ext cx="1465756" cy="677843"/>
          </a:xfrm>
          <a:prstGeom prst="rect">
            <a:avLst/>
          </a:prstGeom>
        </p:spPr>
      </p:pic>
      <p:pic>
        <p:nvPicPr>
          <p:cNvPr id="5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0" y="6231215"/>
            <a:ext cx="1018081" cy="575725"/>
          </a:xfrm>
          <a:prstGeom prst="rect">
            <a:avLst/>
          </a:prstGeom>
        </p:spPr>
      </p:pic>
      <p:sp>
        <p:nvSpPr>
          <p:cNvPr id="10" name="Shape 210"/>
          <p:cNvSpPr/>
          <p:nvPr/>
        </p:nvSpPr>
        <p:spPr>
          <a:xfrm>
            <a:off x="2227707" y="3149802"/>
            <a:ext cx="8358554" cy="1580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C5446B">
              <a:alpha val="26169"/>
            </a:srgbClr>
          </a:solidFill>
          <a:ln w="25400">
            <a:solidFill>
              <a:srgbClr val="B1063A">
                <a:alpha val="26169"/>
              </a:srgbClr>
            </a:solidFill>
          </a:ln>
        </p:spPr>
        <p:txBody>
          <a:bodyPr lIns="102399" tIns="102399" rIns="102399" bIns="102399" anchor="ctr"/>
          <a:lstStyle/>
          <a:p>
            <a:pPr lvl="0" algn="l" defTabSz="914400">
              <a:defRPr sz="3400">
                <a:solidFill>
                  <a:srgbClr val="32323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11" name="Shape 211"/>
          <p:cNvSpPr/>
          <p:nvPr/>
        </p:nvSpPr>
        <p:spPr>
          <a:xfrm>
            <a:off x="4322903" y="5319633"/>
            <a:ext cx="4928942" cy="911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80BDCF">
              <a:alpha val="21757"/>
            </a:srgbClr>
          </a:solidFill>
          <a:ln w="25400">
            <a:solidFill>
              <a:srgbClr val="00627E">
                <a:alpha val="21757"/>
              </a:srgbClr>
            </a:solidFill>
          </a:ln>
        </p:spPr>
        <p:txBody>
          <a:bodyPr lIns="102399" tIns="102399" rIns="102399" bIns="102399" anchor="ctr"/>
          <a:lstStyle/>
          <a:p>
            <a:pPr lvl="0" algn="l" defTabSz="914400">
              <a:defRPr sz="3400">
                <a:solidFill>
                  <a:srgbClr val="32323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12" name="Shape 212"/>
          <p:cNvSpPr/>
          <p:nvPr/>
        </p:nvSpPr>
        <p:spPr>
          <a:xfrm>
            <a:off x="2281242" y="2216869"/>
            <a:ext cx="3657743" cy="9329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80BDCF">
              <a:alpha val="21757"/>
            </a:srgbClr>
          </a:solidFill>
          <a:ln w="25400">
            <a:solidFill>
              <a:srgbClr val="00627E">
                <a:alpha val="21757"/>
              </a:srgbClr>
            </a:solidFill>
          </a:ln>
        </p:spPr>
        <p:txBody>
          <a:bodyPr lIns="102399" tIns="102399" rIns="102399" bIns="102399" anchor="ctr"/>
          <a:lstStyle/>
          <a:p>
            <a:pPr lvl="0" algn="l" defTabSz="914400">
              <a:defRPr sz="3400">
                <a:solidFill>
                  <a:srgbClr val="32323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9698" y="1572099"/>
            <a:ext cx="7401006" cy="451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28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06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885092"/>
          </a:xfrm>
        </p:spPr>
        <p:txBody>
          <a:bodyPr/>
          <a:lstStyle/>
          <a:p>
            <a:r>
              <a:rPr lang="it-IT" dirty="0"/>
              <a:t>Tirocinio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8149" y="3391601"/>
            <a:ext cx="2093250" cy="968030"/>
          </a:xfrm>
          <a:prstGeom prst="rect">
            <a:avLst/>
          </a:prstGeom>
        </p:spPr>
      </p:pic>
      <p:pic>
        <p:nvPicPr>
          <p:cNvPr id="5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3277" y="5080097"/>
            <a:ext cx="1687471" cy="954266"/>
          </a:xfrm>
          <a:prstGeom prst="rect">
            <a:avLst/>
          </a:prstGeom>
        </p:spPr>
      </p:pic>
      <p:pic>
        <p:nvPicPr>
          <p:cNvPr id="10" name="Segnaposto contenuto 9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645777" y="1708111"/>
            <a:ext cx="2182472" cy="1551277"/>
          </a:xfr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0990" y="4086153"/>
            <a:ext cx="1032044" cy="103204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0997" y="1784110"/>
            <a:ext cx="6468049" cy="4092614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4966745" y="5994537"/>
            <a:ext cx="6196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i="1" dirty="0"/>
              <a:t>Poster and </a:t>
            </a:r>
            <a:r>
              <a:rPr lang="it-IT" sz="1600" i="1" dirty="0" err="1"/>
              <a:t>Demos</a:t>
            </a:r>
            <a:r>
              <a:rPr lang="it-IT" sz="1600" i="1" dirty="0"/>
              <a:t> Session, ISWC 2015, </a:t>
            </a:r>
            <a:r>
              <a:rPr lang="it-IT" sz="1600" i="1" dirty="0" err="1"/>
              <a:t>Bethlehem</a:t>
            </a:r>
            <a:r>
              <a:rPr lang="it-IT" sz="1600" i="1" dirty="0"/>
              <a:t>, PA, USA</a:t>
            </a:r>
          </a:p>
        </p:txBody>
      </p:sp>
    </p:spTree>
    <p:extLst>
      <p:ext uri="{BB962C8B-B14F-4D97-AF65-F5344CB8AC3E}">
        <p14:creationId xmlns:p14="http://schemas.microsoft.com/office/powerpoint/2010/main" val="203213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06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02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12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4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049215"/>
          </a:xfrm>
        </p:spPr>
        <p:txBody>
          <a:bodyPr/>
          <a:lstStyle/>
          <a:p>
            <a:r>
              <a:rPr lang="en-US" dirty="0" err="1"/>
              <a:t>Esplorazione</a:t>
            </a:r>
            <a:r>
              <a:rPr lang="en-US" dirty="0"/>
              <a:t> </a:t>
            </a:r>
            <a:r>
              <a:rPr lang="en-US" dirty="0" err="1"/>
              <a:t>nodi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526" y="1457274"/>
            <a:ext cx="5448300" cy="500062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3676" y="3896431"/>
            <a:ext cx="200025" cy="20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50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049215"/>
          </a:xfrm>
        </p:spPr>
        <p:txBody>
          <a:bodyPr/>
          <a:lstStyle/>
          <a:p>
            <a:r>
              <a:rPr lang="en-US" dirty="0" err="1"/>
              <a:t>Esplorazione</a:t>
            </a:r>
            <a:r>
              <a:rPr lang="en-US" dirty="0"/>
              <a:t> </a:t>
            </a:r>
            <a:r>
              <a:rPr lang="en-US" dirty="0" err="1"/>
              <a:t>nodi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2388" y="1457274"/>
            <a:ext cx="5362575" cy="481012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9426" y="3762323"/>
            <a:ext cx="200025" cy="20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07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049215"/>
          </a:xfrm>
        </p:spPr>
        <p:txBody>
          <a:bodyPr/>
          <a:lstStyle/>
          <a:p>
            <a:r>
              <a:rPr lang="en-US" dirty="0" err="1"/>
              <a:t>Esplorazione</a:t>
            </a:r>
            <a:r>
              <a:rPr lang="en-US" dirty="0"/>
              <a:t> </a:t>
            </a:r>
            <a:r>
              <a:rPr lang="en-US" dirty="0" err="1"/>
              <a:t>nodi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526" y="1528711"/>
            <a:ext cx="6610350" cy="485775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0426" y="3648781"/>
            <a:ext cx="200025" cy="20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64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049215"/>
          </a:xfrm>
        </p:spPr>
        <p:txBody>
          <a:bodyPr/>
          <a:lstStyle/>
          <a:p>
            <a:r>
              <a:rPr lang="en-US" dirty="0" err="1"/>
              <a:t>Esplorazione</a:t>
            </a:r>
            <a:r>
              <a:rPr lang="en-US" dirty="0"/>
              <a:t> </a:t>
            </a:r>
            <a:r>
              <a:rPr lang="en-US" dirty="0" err="1"/>
              <a:t>nodi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700" y="1735015"/>
            <a:ext cx="5162550" cy="47625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751" y="4116265"/>
            <a:ext cx="200025" cy="20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27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049215"/>
          </a:xfrm>
        </p:spPr>
        <p:txBody>
          <a:bodyPr/>
          <a:lstStyle/>
          <a:p>
            <a:r>
              <a:rPr lang="en-US" dirty="0" err="1"/>
              <a:t>Esplorazione</a:t>
            </a:r>
            <a:r>
              <a:rPr lang="en-US" dirty="0"/>
              <a:t> </a:t>
            </a:r>
            <a:r>
              <a:rPr lang="en-US" dirty="0" err="1"/>
              <a:t>nodi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700" y="1735015"/>
            <a:ext cx="5162550" cy="47625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6700" y="1725490"/>
            <a:ext cx="5172075" cy="477202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3101" y="4111502"/>
            <a:ext cx="200025" cy="20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31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049215"/>
          </a:xfrm>
        </p:spPr>
        <p:txBody>
          <a:bodyPr/>
          <a:lstStyle/>
          <a:p>
            <a:r>
              <a:rPr lang="en-US" dirty="0" err="1"/>
              <a:t>Dettagli</a:t>
            </a:r>
            <a:r>
              <a:rPr lang="en-US" dirty="0"/>
              <a:t> </a:t>
            </a:r>
            <a:r>
              <a:rPr lang="en-US" dirty="0" err="1"/>
              <a:t>nodo</a:t>
            </a:r>
            <a:endParaRPr lang="it-I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7826" y="6180157"/>
            <a:ext cx="1465756" cy="677843"/>
          </a:xfrm>
          <a:prstGeom prst="rect">
            <a:avLst/>
          </a:prstGeom>
        </p:spPr>
      </p:pic>
      <p:pic>
        <p:nvPicPr>
          <p:cNvPr id="5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0" y="6231215"/>
            <a:ext cx="1018081" cy="57572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06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866775"/>
          </a:xfrm>
        </p:spPr>
        <p:txBody>
          <a:bodyPr/>
          <a:lstStyle/>
          <a:p>
            <a:r>
              <a:rPr lang="en-US" dirty="0" err="1"/>
              <a:t>ProLOD</a:t>
            </a:r>
            <a:r>
              <a:rPr lang="en-US" dirty="0"/>
              <a:t>++</a:t>
            </a:r>
            <a:endParaRPr lang="it-IT" dirty="0"/>
          </a:p>
        </p:txBody>
      </p:sp>
      <p:grpSp>
        <p:nvGrpSpPr>
          <p:cNvPr id="7" name="Gruppo 6"/>
          <p:cNvGrpSpPr/>
          <p:nvPr/>
        </p:nvGrpSpPr>
        <p:grpSpPr>
          <a:xfrm>
            <a:off x="1724026" y="1725695"/>
            <a:ext cx="9439274" cy="880609"/>
            <a:chOff x="0" y="10501"/>
            <a:chExt cx="7993405" cy="880609"/>
          </a:xfrm>
        </p:grpSpPr>
        <p:sp>
          <p:nvSpPr>
            <p:cNvPr id="8" name="Rettangolo con angoli arrotondati 7"/>
            <p:cNvSpPr/>
            <p:nvPr/>
          </p:nvSpPr>
          <p:spPr>
            <a:xfrm>
              <a:off x="0" y="10501"/>
              <a:ext cx="7993405" cy="88060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CasellaDiTesto 8"/>
            <p:cNvSpPr txBox="1"/>
            <p:nvPr/>
          </p:nvSpPr>
          <p:spPr>
            <a:xfrm>
              <a:off x="25792" y="36293"/>
              <a:ext cx="7941821" cy="829025"/>
            </a:xfrm>
            <a:prstGeom prst="rect">
              <a:avLst/>
            </a:prstGeom>
            <a:solidFill>
              <a:schemeClr val="accent3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000" kern="1200" dirty="0" err="1"/>
                <a:t>Applicazione</a:t>
              </a:r>
              <a:r>
                <a:rPr lang="en-US" sz="4000" kern="1200" dirty="0"/>
                <a:t> Browser-Based</a:t>
              </a:r>
              <a:endParaRPr lang="it-IT" sz="4000" kern="1200" dirty="0"/>
            </a:p>
          </p:txBody>
        </p:sp>
      </p:grpSp>
      <p:grpSp>
        <p:nvGrpSpPr>
          <p:cNvPr id="10" name="Gruppo 9"/>
          <p:cNvGrpSpPr/>
          <p:nvPr/>
        </p:nvGrpSpPr>
        <p:grpSpPr>
          <a:xfrm>
            <a:off x="1724026" y="2632096"/>
            <a:ext cx="4655196" cy="880609"/>
            <a:chOff x="10755" y="984499"/>
            <a:chExt cx="3828119" cy="880609"/>
          </a:xfrm>
        </p:grpSpPr>
        <p:sp>
          <p:nvSpPr>
            <p:cNvPr id="11" name="Rettangolo con angoli arrotondati 10"/>
            <p:cNvSpPr/>
            <p:nvPr/>
          </p:nvSpPr>
          <p:spPr>
            <a:xfrm>
              <a:off x="10755" y="984499"/>
              <a:ext cx="3828119" cy="88060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CasellaDiTesto 11"/>
            <p:cNvSpPr txBox="1"/>
            <p:nvPr/>
          </p:nvSpPr>
          <p:spPr>
            <a:xfrm>
              <a:off x="36547" y="1010291"/>
              <a:ext cx="3776535" cy="8290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000" kern="1200" dirty="0"/>
                <a:t>Profiling</a:t>
              </a:r>
              <a:endParaRPr lang="it-IT" sz="4000" kern="1200" dirty="0"/>
            </a:p>
          </p:txBody>
        </p:sp>
      </p:grpSp>
      <p:grpSp>
        <p:nvGrpSpPr>
          <p:cNvPr id="13" name="Gruppo 12"/>
          <p:cNvGrpSpPr/>
          <p:nvPr/>
        </p:nvGrpSpPr>
        <p:grpSpPr>
          <a:xfrm>
            <a:off x="1749819" y="3640725"/>
            <a:ext cx="4631932" cy="880609"/>
            <a:chOff x="10755" y="1968022"/>
            <a:chExt cx="3828119" cy="880609"/>
          </a:xfrm>
        </p:grpSpPr>
        <p:sp>
          <p:nvSpPr>
            <p:cNvPr id="14" name="Rettangolo con angoli arrotondati 13"/>
            <p:cNvSpPr/>
            <p:nvPr/>
          </p:nvSpPr>
          <p:spPr>
            <a:xfrm>
              <a:off x="10755" y="1968022"/>
              <a:ext cx="3828119" cy="88060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CasellaDiTesto 14"/>
            <p:cNvSpPr txBox="1"/>
            <p:nvPr/>
          </p:nvSpPr>
          <p:spPr>
            <a:xfrm>
              <a:off x="36547" y="1993814"/>
              <a:ext cx="3776535" cy="8290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000" kern="1200" dirty="0"/>
                <a:t>Mining</a:t>
              </a:r>
              <a:endParaRPr lang="it-IT" sz="4700" kern="1200" dirty="0"/>
            </a:p>
          </p:txBody>
        </p:sp>
      </p:grpSp>
      <p:grpSp>
        <p:nvGrpSpPr>
          <p:cNvPr id="16" name="Gruppo 15"/>
          <p:cNvGrpSpPr/>
          <p:nvPr/>
        </p:nvGrpSpPr>
        <p:grpSpPr>
          <a:xfrm>
            <a:off x="1749818" y="4649354"/>
            <a:ext cx="4600567" cy="880609"/>
            <a:chOff x="10755" y="2951545"/>
            <a:chExt cx="3828119" cy="880609"/>
          </a:xfrm>
        </p:grpSpPr>
        <p:sp>
          <p:nvSpPr>
            <p:cNvPr id="17" name="Rettangolo con angoli arrotondati 16"/>
            <p:cNvSpPr/>
            <p:nvPr/>
          </p:nvSpPr>
          <p:spPr>
            <a:xfrm>
              <a:off x="10755" y="2951545"/>
              <a:ext cx="3828119" cy="88060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CasellaDiTesto 17"/>
            <p:cNvSpPr txBox="1"/>
            <p:nvPr/>
          </p:nvSpPr>
          <p:spPr>
            <a:xfrm>
              <a:off x="36547" y="2977337"/>
              <a:ext cx="3776535" cy="8290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 err="1"/>
                <a:t>Esplorazione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grafica</a:t>
              </a:r>
              <a:endParaRPr lang="it-IT" sz="3200" kern="1200" dirty="0"/>
            </a:p>
          </p:txBody>
        </p:sp>
      </p:grpSp>
      <p:grpSp>
        <p:nvGrpSpPr>
          <p:cNvPr id="19" name="Gruppo 18"/>
          <p:cNvGrpSpPr/>
          <p:nvPr/>
        </p:nvGrpSpPr>
        <p:grpSpPr>
          <a:xfrm>
            <a:off x="6467475" y="2690702"/>
            <a:ext cx="4665367" cy="2839261"/>
            <a:chOff x="4160435" y="984499"/>
            <a:chExt cx="3828119" cy="2839261"/>
          </a:xfrm>
          <a:solidFill>
            <a:schemeClr val="accent4"/>
          </a:solidFill>
        </p:grpSpPr>
        <p:sp>
          <p:nvSpPr>
            <p:cNvPr id="20" name="Rettangolo con angoli arrotondati 19"/>
            <p:cNvSpPr/>
            <p:nvPr/>
          </p:nvSpPr>
          <p:spPr>
            <a:xfrm>
              <a:off x="4160435" y="984499"/>
              <a:ext cx="3828119" cy="2839261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CasellaDiTesto 20"/>
            <p:cNvSpPr txBox="1"/>
            <p:nvPr/>
          </p:nvSpPr>
          <p:spPr>
            <a:xfrm>
              <a:off x="4330737" y="1114283"/>
              <a:ext cx="3513836" cy="257552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550" tIns="209550" rIns="209550" bIns="209550" numCol="1" spcCol="1270" anchor="ctr" anchorCtr="0">
              <a:noAutofit/>
            </a:bodyPr>
            <a:lstStyle/>
            <a:p>
              <a:pPr marL="0" lvl="0" indent="0" algn="ctr" defTabSz="2444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5500" kern="1200" dirty="0"/>
                <a:t>LOD</a:t>
              </a:r>
              <a:br>
                <a:rPr lang="en-US" sz="5500" kern="1200" dirty="0"/>
              </a:br>
              <a:r>
                <a:rPr lang="en-US" sz="4000" kern="1200" dirty="0"/>
                <a:t>Linked Open Data</a:t>
              </a:r>
              <a:endParaRPr lang="it-IT" sz="55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3787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03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Conclusioni</a:t>
            </a:r>
            <a:endParaRPr lang="it-IT" dirty="0"/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>
          <a:xfrm>
            <a:off x="1371600" y="1824174"/>
            <a:ext cx="4210050" cy="4090851"/>
          </a:xfrm>
        </p:spPr>
        <p:txBody>
          <a:bodyPr>
            <a:noAutofit/>
          </a:bodyPr>
          <a:lstStyle/>
          <a:p>
            <a:r>
              <a:rPr lang="it-IT" sz="2800" dirty="0"/>
              <a:t>Statistiche utili alla comprensione di dataset LOD;  </a:t>
            </a:r>
          </a:p>
          <a:p>
            <a:r>
              <a:rPr lang="it-IT" sz="2800" dirty="0"/>
              <a:t>Strumento di supporto per i consumatori di dati;</a:t>
            </a:r>
          </a:p>
          <a:p>
            <a:pPr lvl="1"/>
            <a:r>
              <a:rPr lang="it-IT" sz="2800" dirty="0"/>
              <a:t>Utilizzo;</a:t>
            </a:r>
          </a:p>
          <a:p>
            <a:pPr lvl="1"/>
            <a:r>
              <a:rPr lang="it-IT" sz="2800" dirty="0"/>
              <a:t>Valutazione; </a:t>
            </a:r>
          </a:p>
          <a:p>
            <a:pPr lvl="1"/>
            <a:r>
              <a:rPr lang="it-IT" sz="2800" dirty="0"/>
              <a:t>Integrazione;</a:t>
            </a:r>
          </a:p>
        </p:txBody>
      </p:sp>
      <p:pic>
        <p:nvPicPr>
          <p:cNvPr id="6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72200" y="1633673"/>
            <a:ext cx="5548119" cy="409085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4839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150325" y="2850152"/>
            <a:ext cx="6932290" cy="629194"/>
          </a:xfrm>
        </p:spPr>
        <p:txBody>
          <a:bodyPr>
            <a:noAutofit/>
          </a:bodyPr>
          <a:lstStyle/>
          <a:p>
            <a:r>
              <a:rPr lang="en-US" sz="5400" dirty="0" err="1"/>
              <a:t>Grazie</a:t>
            </a:r>
            <a:r>
              <a:rPr lang="en-US" sz="5400" dirty="0"/>
              <a:t> per </a:t>
            </a:r>
            <a:r>
              <a:rPr lang="en-US" sz="5400" dirty="0" err="1"/>
              <a:t>l’attenzione</a:t>
            </a:r>
            <a:r>
              <a:rPr lang="en-US" sz="5400" dirty="0"/>
              <a:t>!</a:t>
            </a:r>
            <a:endParaRPr lang="it-IT" sz="5400" dirty="0"/>
          </a:p>
        </p:txBody>
      </p:sp>
    </p:spTree>
    <p:extLst>
      <p:ext uri="{BB962C8B-B14F-4D97-AF65-F5344CB8AC3E}">
        <p14:creationId xmlns:p14="http://schemas.microsoft.com/office/powerpoint/2010/main" val="143135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Linked Data, </a:t>
            </a:r>
            <a:r>
              <a:rPr lang="en-US" dirty="0" err="1"/>
              <a:t>cosa</a:t>
            </a:r>
            <a:r>
              <a:rPr lang="en-US" dirty="0"/>
              <a:t> </a:t>
            </a:r>
            <a:r>
              <a:rPr lang="en-US" dirty="0" err="1"/>
              <a:t>sono</a:t>
            </a:r>
            <a:r>
              <a:rPr lang="en-US" dirty="0"/>
              <a:t>?</a:t>
            </a:r>
            <a:endParaRPr lang="it-IT" dirty="0"/>
          </a:p>
        </p:txBody>
      </p:sp>
      <p:graphicFrame>
        <p:nvGraphicFramePr>
          <p:cNvPr id="3" name="Diagramma 2"/>
          <p:cNvGraphicFramePr/>
          <p:nvPr>
            <p:extLst>
              <p:ext uri="{D42A27DB-BD31-4B8C-83A1-F6EECF244321}">
                <p14:modId xmlns:p14="http://schemas.microsoft.com/office/powerpoint/2010/main" val="3681641559"/>
              </p:ext>
            </p:extLst>
          </p:nvPr>
        </p:nvGraphicFramePr>
        <p:xfrm>
          <a:off x="7231803" y="2101419"/>
          <a:ext cx="4960197" cy="33440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Segnaposto contenuto 5"/>
          <p:cNvSpPr txBox="1">
            <a:spLocks/>
          </p:cNvSpPr>
          <p:nvPr/>
        </p:nvSpPr>
        <p:spPr>
          <a:xfrm>
            <a:off x="1445623" y="1576251"/>
            <a:ext cx="6331131" cy="2309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800" dirty="0"/>
              <a:t>Nuovo paradigma pubblicazione dati: </a:t>
            </a:r>
          </a:p>
          <a:p>
            <a:r>
              <a:rPr lang="it-IT" sz="2800" dirty="0"/>
              <a:t>Web;</a:t>
            </a:r>
          </a:p>
          <a:p>
            <a:r>
              <a:rPr lang="it-IT" sz="2800" dirty="0"/>
              <a:t>URI (</a:t>
            </a:r>
            <a:r>
              <a:rPr lang="it-IT" sz="2800" dirty="0" err="1"/>
              <a:t>Uniform</a:t>
            </a:r>
            <a:r>
              <a:rPr lang="it-IT" sz="2800" dirty="0"/>
              <a:t> Resource Identificator);</a:t>
            </a:r>
          </a:p>
          <a:p>
            <a:r>
              <a:rPr lang="it-IT" sz="2800" dirty="0"/>
              <a:t>Open;</a:t>
            </a:r>
          </a:p>
        </p:txBody>
      </p:sp>
      <p:sp>
        <p:nvSpPr>
          <p:cNvPr id="16" name="Segnaposto contenuto 5"/>
          <p:cNvSpPr txBox="1">
            <a:spLocks/>
          </p:cNvSpPr>
          <p:nvPr/>
        </p:nvSpPr>
        <p:spPr>
          <a:xfrm>
            <a:off x="5656215" y="1740581"/>
            <a:ext cx="6648996" cy="354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it-IT" sz="2800" dirty="0"/>
          </a:p>
        </p:txBody>
      </p:sp>
      <p:sp>
        <p:nvSpPr>
          <p:cNvPr id="20" name="Segnaposto contenuto 5"/>
          <p:cNvSpPr txBox="1">
            <a:spLocks/>
          </p:cNvSpPr>
          <p:nvPr/>
        </p:nvSpPr>
        <p:spPr>
          <a:xfrm>
            <a:off x="1445623" y="4431530"/>
            <a:ext cx="5908903" cy="2309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800" dirty="0"/>
              <a:t>Obiettivo:</a:t>
            </a:r>
          </a:p>
          <a:p>
            <a:r>
              <a:rPr lang="it-IT" sz="2800" dirty="0"/>
              <a:t>Dati interrogabili e interpretabili da macchine</a:t>
            </a:r>
          </a:p>
        </p:txBody>
      </p:sp>
    </p:spTree>
    <p:extLst>
      <p:ext uri="{BB962C8B-B14F-4D97-AF65-F5344CB8AC3E}">
        <p14:creationId xmlns:p14="http://schemas.microsoft.com/office/powerpoint/2010/main" val="388330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AsOne/>
      </p:bldGraphic>
      <p:bldP spid="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</a:t>
            </a:r>
            <a:r>
              <a:rPr lang="en-US" dirty="0" err="1"/>
              <a:t>Semantico</a:t>
            </a:r>
            <a:endParaRPr lang="it-IT" dirty="0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1727966" y="1428750"/>
            <a:ext cx="10058400" cy="47056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i="1" dirty="0"/>
              <a:t>“A web of things in the world, described by data on the </a:t>
            </a:r>
            <a:r>
              <a:rPr lang="en-US" sz="2400" i="1" dirty="0" err="1"/>
              <a:t>web”</a:t>
            </a:r>
            <a:r>
              <a:rPr lang="en-US" sz="1800" i="1" baseline="-25000" dirty="0" err="1"/>
              <a:t>Tim</a:t>
            </a:r>
            <a:r>
              <a:rPr lang="en-US" sz="1800" i="1" baseline="-25000" dirty="0"/>
              <a:t> Berners-Lee</a:t>
            </a:r>
            <a:endParaRPr lang="it-IT" sz="1050" i="1" baseline="-25000" dirty="0"/>
          </a:p>
        </p:txBody>
      </p:sp>
      <p:graphicFrame>
        <p:nvGraphicFramePr>
          <p:cNvPr id="10" name="Diagramma 9"/>
          <p:cNvGraphicFramePr/>
          <p:nvPr>
            <p:extLst>
              <p:ext uri="{D42A27DB-BD31-4B8C-83A1-F6EECF244321}">
                <p14:modId xmlns:p14="http://schemas.microsoft.com/office/powerpoint/2010/main" val="1496897659"/>
              </p:ext>
            </p:extLst>
          </p:nvPr>
        </p:nvGraphicFramePr>
        <p:xfrm>
          <a:off x="1832119" y="1987938"/>
          <a:ext cx="9547464" cy="44270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CasellaDiTesto 10"/>
          <p:cNvSpPr txBox="1"/>
          <p:nvPr/>
        </p:nvSpPr>
        <p:spPr>
          <a:xfrm>
            <a:off x="3106065" y="5995491"/>
            <a:ext cx="1309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accent5"/>
                </a:solidFill>
              </a:rPr>
              <a:t>Documenti statici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1976253" y="5740181"/>
            <a:ext cx="1309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chemeClr val="accent5"/>
                </a:solidFill>
              </a:rPr>
              <a:t>Hiperlink</a:t>
            </a:r>
            <a:endParaRPr lang="it-IT" dirty="0">
              <a:solidFill>
                <a:schemeClr val="accent5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4559601" y="5670390"/>
            <a:ext cx="1594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5"/>
                </a:solidFill>
              </a:rPr>
              <a:t>No Interazione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4596436" y="4340707"/>
            <a:ext cx="1594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4"/>
                </a:solidFill>
              </a:rPr>
              <a:t>Interazione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5718854" y="4569963"/>
            <a:ext cx="1594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4"/>
                </a:solidFill>
              </a:rPr>
              <a:t>Web Dinamico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7116797" y="4296670"/>
            <a:ext cx="1594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4"/>
                </a:solidFill>
              </a:rPr>
              <a:t>Contribuzione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8326555" y="3776627"/>
            <a:ext cx="1594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3"/>
                </a:solidFill>
              </a:rPr>
              <a:t>Ontologie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9361632" y="4156041"/>
            <a:ext cx="1594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3"/>
                </a:solidFill>
              </a:rPr>
              <a:t>Metadati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10514839" y="3711937"/>
            <a:ext cx="1594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3"/>
                </a:solidFill>
              </a:rPr>
              <a:t>Interazione</a:t>
            </a:r>
          </a:p>
          <a:p>
            <a:r>
              <a:rPr lang="it-IT" dirty="0">
                <a:solidFill>
                  <a:schemeClr val="accent3"/>
                </a:solidFill>
              </a:rPr>
              <a:t>automatica</a:t>
            </a:r>
          </a:p>
        </p:txBody>
      </p:sp>
      <p:sp>
        <p:nvSpPr>
          <p:cNvPr id="26" name="CasellaDiTesto 25"/>
          <p:cNvSpPr txBox="1"/>
          <p:nvPr/>
        </p:nvSpPr>
        <p:spPr>
          <a:xfrm>
            <a:off x="10811218" y="3237739"/>
            <a:ext cx="1594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3"/>
                </a:solidFill>
              </a:rPr>
              <a:t>SPARQL</a:t>
            </a:r>
          </a:p>
        </p:txBody>
      </p:sp>
    </p:spTree>
    <p:extLst>
      <p:ext uri="{BB962C8B-B14F-4D97-AF65-F5344CB8AC3E}">
        <p14:creationId xmlns:p14="http://schemas.microsoft.com/office/powerpoint/2010/main" val="169102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  <p:bldGraphic spid="10" grpId="0">
        <p:bldAsOne/>
      </p:bldGraphic>
      <p:bldP spid="11" grpId="0"/>
      <p:bldP spid="13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RDF – Resource Description Framework</a:t>
            </a:r>
            <a:endParaRPr lang="it-IT" dirty="0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1371600" y="1442508"/>
            <a:ext cx="9601200" cy="1533395"/>
          </a:xfrm>
        </p:spPr>
        <p:txBody>
          <a:bodyPr>
            <a:normAutofit/>
          </a:bodyPr>
          <a:lstStyle/>
          <a:p>
            <a:r>
              <a:rPr lang="it-IT" dirty="0"/>
              <a:t>Dati, chiamati </a:t>
            </a:r>
            <a:r>
              <a:rPr lang="it-IT" i="1" dirty="0"/>
              <a:t>risorse</a:t>
            </a:r>
            <a:r>
              <a:rPr lang="it-IT" dirty="0"/>
              <a:t>, rappresentati da asserzioni costituite da </a:t>
            </a:r>
            <a:r>
              <a:rPr lang="it-IT" i="1" dirty="0"/>
              <a:t>triple</a:t>
            </a:r>
            <a:r>
              <a:rPr lang="it-IT" dirty="0"/>
              <a:t>:</a:t>
            </a:r>
          </a:p>
          <a:p>
            <a:pPr lvl="1"/>
            <a:r>
              <a:rPr lang="it-IT" b="1" dirty="0"/>
              <a:t>soggetto</a:t>
            </a:r>
            <a:r>
              <a:rPr lang="it-IT" dirty="0"/>
              <a:t>: la parte della frase che identifica la cosa descritta; </a:t>
            </a:r>
          </a:p>
          <a:p>
            <a:pPr lvl="1"/>
            <a:r>
              <a:rPr lang="it-IT" b="1" dirty="0"/>
              <a:t>predicato</a:t>
            </a:r>
            <a:r>
              <a:rPr lang="it-IT" dirty="0"/>
              <a:t>: la proprietà della cosa specificata dalla frase; </a:t>
            </a:r>
          </a:p>
          <a:p>
            <a:pPr lvl="1"/>
            <a:r>
              <a:rPr lang="it-IT" b="1" dirty="0"/>
              <a:t>oggetto</a:t>
            </a:r>
            <a:r>
              <a:rPr lang="it-IT" dirty="0"/>
              <a:t>: il valore della proprietà della cosa (le triple RDF);</a:t>
            </a:r>
          </a:p>
        </p:txBody>
      </p:sp>
      <p:grpSp>
        <p:nvGrpSpPr>
          <p:cNvPr id="20" name="Gruppo 19"/>
          <p:cNvGrpSpPr/>
          <p:nvPr/>
        </p:nvGrpSpPr>
        <p:grpSpPr>
          <a:xfrm>
            <a:off x="1393371" y="5422926"/>
            <a:ext cx="2129246" cy="652419"/>
            <a:chOff x="550" y="437788"/>
            <a:chExt cx="1308566" cy="1308566"/>
          </a:xfrm>
        </p:grpSpPr>
        <p:sp>
          <p:nvSpPr>
            <p:cNvPr id="21" name="Ovale 20"/>
            <p:cNvSpPr/>
            <p:nvPr/>
          </p:nvSpPr>
          <p:spPr>
            <a:xfrm>
              <a:off x="550" y="437788"/>
              <a:ext cx="1308566" cy="1308566"/>
            </a:xfrm>
            <a:prstGeom prst="ellips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Ovale 4"/>
            <p:cNvSpPr txBox="1"/>
            <p:nvPr/>
          </p:nvSpPr>
          <p:spPr>
            <a:xfrm>
              <a:off x="192185" y="629423"/>
              <a:ext cx="925296" cy="925296"/>
            </a:xfrm>
            <a:prstGeom prst="rect">
              <a:avLst/>
            </a:prstGeom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2000" kern="1200" dirty="0">
                  <a:solidFill>
                    <a:schemeClr val="tx1"/>
                  </a:solidFill>
                </a:rPr>
                <a:t>Divina Commedia</a:t>
              </a:r>
            </a:p>
          </p:txBody>
        </p:sp>
      </p:grpSp>
      <p:grpSp>
        <p:nvGrpSpPr>
          <p:cNvPr id="23" name="Gruppo 22"/>
          <p:cNvGrpSpPr/>
          <p:nvPr/>
        </p:nvGrpSpPr>
        <p:grpSpPr>
          <a:xfrm>
            <a:off x="1393371" y="3895730"/>
            <a:ext cx="2129246" cy="651776"/>
            <a:chOff x="550" y="437788"/>
            <a:chExt cx="1308566" cy="1308566"/>
          </a:xfrm>
        </p:grpSpPr>
        <p:sp>
          <p:nvSpPr>
            <p:cNvPr id="24" name="Ovale 23"/>
            <p:cNvSpPr/>
            <p:nvPr/>
          </p:nvSpPr>
          <p:spPr>
            <a:xfrm>
              <a:off x="550" y="437788"/>
              <a:ext cx="1308566" cy="1308566"/>
            </a:xfrm>
            <a:prstGeom prst="ellips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it-IT" sz="2800" dirty="0"/>
            </a:p>
          </p:txBody>
        </p:sp>
        <p:sp>
          <p:nvSpPr>
            <p:cNvPr id="25" name="Ovale 4"/>
            <p:cNvSpPr txBox="1"/>
            <p:nvPr/>
          </p:nvSpPr>
          <p:spPr>
            <a:xfrm>
              <a:off x="192185" y="629422"/>
              <a:ext cx="925296" cy="925295"/>
            </a:xfrm>
            <a:prstGeom prst="rect">
              <a:avLst/>
            </a:prstGeom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2000" kern="1200" dirty="0">
                  <a:solidFill>
                    <a:schemeClr val="tx1"/>
                  </a:solidFill>
                </a:rPr>
                <a:t>Dante</a:t>
              </a:r>
            </a:p>
          </p:txBody>
        </p:sp>
      </p:grpSp>
      <p:sp>
        <p:nvSpPr>
          <p:cNvPr id="59" name="CasellaDiTesto 58"/>
          <p:cNvSpPr txBox="1"/>
          <p:nvPr/>
        </p:nvSpPr>
        <p:spPr>
          <a:xfrm>
            <a:off x="2521084" y="4755404"/>
            <a:ext cx="1228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/>
              <a:t>è autore di</a:t>
            </a:r>
          </a:p>
        </p:txBody>
      </p:sp>
      <p:sp>
        <p:nvSpPr>
          <p:cNvPr id="69" name="Freccia a destra 68"/>
          <p:cNvSpPr/>
          <p:nvPr/>
        </p:nvSpPr>
        <p:spPr>
          <a:xfrm>
            <a:off x="4084592" y="4378390"/>
            <a:ext cx="1706625" cy="1251400"/>
          </a:xfrm>
          <a:prstGeom prst="rightArrow">
            <a:avLst>
              <a:gd name="adj1" fmla="val 44926"/>
              <a:gd name="adj2" fmla="val 524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Rappresentazione</a:t>
            </a:r>
            <a:r>
              <a:rPr lang="it-IT" sz="1100" dirty="0"/>
              <a:t> </a:t>
            </a:r>
            <a:r>
              <a:rPr lang="it-IT" sz="2000" dirty="0"/>
              <a:t>RDF/XML</a:t>
            </a:r>
            <a:endParaRPr lang="it-IT" sz="1100" dirty="0"/>
          </a:p>
        </p:txBody>
      </p:sp>
      <p:sp>
        <p:nvSpPr>
          <p:cNvPr id="83" name="Rettangolo 82"/>
          <p:cNvSpPr/>
          <p:nvPr/>
        </p:nvSpPr>
        <p:spPr>
          <a:xfrm>
            <a:off x="1022390" y="3793585"/>
            <a:ext cx="3009948" cy="23858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7" name="Rettangolo 96"/>
          <p:cNvSpPr/>
          <p:nvPr/>
        </p:nvSpPr>
        <p:spPr>
          <a:xfrm>
            <a:off x="5843471" y="4367676"/>
            <a:ext cx="6132400" cy="1297818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1" name="Rettangolo 100"/>
          <p:cNvSpPr/>
          <p:nvPr/>
        </p:nvSpPr>
        <p:spPr>
          <a:xfrm>
            <a:off x="5843471" y="4448604"/>
            <a:ext cx="628114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Lucida Console" panose="020B0609040504020204" pitchFamily="49" charset="0"/>
              </a:rPr>
              <a:t>&lt;</a:t>
            </a:r>
            <a:r>
              <a:rPr lang="it-IT" sz="1100" dirty="0" err="1">
                <a:latin typeface="Lucida Console" panose="020B0609040504020204" pitchFamily="49" charset="0"/>
              </a:rPr>
              <a:t>rdf:Description</a:t>
            </a:r>
            <a:r>
              <a:rPr lang="it-IT" sz="1100" dirty="0">
                <a:latin typeface="Lucida Console" panose="020B0609040504020204" pitchFamily="49" charset="0"/>
              </a:rPr>
              <a:t> </a:t>
            </a:r>
            <a:r>
              <a:rPr lang="it-IT" sz="1100" dirty="0" err="1">
                <a:latin typeface="Lucida Console" panose="020B0609040504020204" pitchFamily="49" charset="0"/>
              </a:rPr>
              <a:t>rdf:about</a:t>
            </a:r>
            <a:r>
              <a:rPr lang="it-IT" sz="1100" dirty="0">
                <a:latin typeface="Lucida Console" panose="020B0609040504020204" pitchFamily="49" charset="0"/>
              </a:rPr>
              <a:t>="http://it.dbpedia.org/</a:t>
            </a:r>
            <a:r>
              <a:rPr lang="it-IT" sz="1100" dirty="0" err="1">
                <a:latin typeface="Lucida Console" panose="020B0609040504020204" pitchFamily="49" charset="0"/>
              </a:rPr>
              <a:t>resource</a:t>
            </a:r>
            <a:r>
              <a:rPr lang="it-IT" sz="1100" dirty="0">
                <a:latin typeface="Lucida Console" panose="020B0609040504020204" pitchFamily="49" charset="0"/>
              </a:rPr>
              <a:t>/</a:t>
            </a:r>
            <a:r>
              <a:rPr lang="it-IT" sz="1100" dirty="0" err="1">
                <a:latin typeface="Lucida Console" panose="020B0609040504020204" pitchFamily="49" charset="0"/>
              </a:rPr>
              <a:t>Dante_Alighieri</a:t>
            </a:r>
            <a:r>
              <a:rPr lang="it-IT" sz="1100" dirty="0">
                <a:latin typeface="Lucida Console" panose="020B0609040504020204" pitchFamily="49" charset="0"/>
              </a:rPr>
              <a:t>"&gt;</a:t>
            </a:r>
          </a:p>
          <a:p>
            <a:r>
              <a:rPr lang="it-IT" sz="1100" dirty="0">
                <a:latin typeface="Lucida Console" panose="020B0609040504020204" pitchFamily="49" charset="0"/>
              </a:rPr>
              <a:t>	&lt;</a:t>
            </a:r>
            <a:r>
              <a:rPr lang="it-IT" sz="1100" dirty="0" err="1">
                <a:latin typeface="Lucida Console" panose="020B0609040504020204" pitchFamily="49" charset="0"/>
              </a:rPr>
              <a:t>name</a:t>
            </a:r>
            <a:r>
              <a:rPr lang="it-IT" sz="1100" dirty="0">
                <a:latin typeface="Lucida Console" panose="020B0609040504020204" pitchFamily="49" charset="0"/>
              </a:rPr>
              <a:t> </a:t>
            </a:r>
            <a:r>
              <a:rPr lang="it-IT" sz="1100" dirty="0" err="1">
                <a:latin typeface="Lucida Console" panose="020B0609040504020204" pitchFamily="49" charset="0"/>
              </a:rPr>
              <a:t>xml:lang</a:t>
            </a:r>
            <a:r>
              <a:rPr lang="it-IT" sz="1100" dirty="0">
                <a:latin typeface="Lucida Console" panose="020B0609040504020204" pitchFamily="49" charset="0"/>
              </a:rPr>
              <a:t>="</a:t>
            </a:r>
            <a:r>
              <a:rPr lang="it-IT" sz="1100" dirty="0" err="1">
                <a:latin typeface="Lucida Console" panose="020B0609040504020204" pitchFamily="49" charset="0"/>
              </a:rPr>
              <a:t>it</a:t>
            </a:r>
            <a:r>
              <a:rPr lang="it-IT" sz="1100" dirty="0">
                <a:latin typeface="Lucida Console" panose="020B0609040504020204" pitchFamily="49" charset="0"/>
              </a:rPr>
              <a:t>"&gt;Dante Alighieri&lt;/</a:t>
            </a:r>
            <a:r>
              <a:rPr lang="it-IT" sz="1100" dirty="0" err="1">
                <a:latin typeface="Lucida Console" panose="020B0609040504020204" pitchFamily="49" charset="0"/>
              </a:rPr>
              <a:t>name</a:t>
            </a:r>
            <a:r>
              <a:rPr lang="it-IT" sz="1100" dirty="0">
                <a:latin typeface="Lucida Console" panose="020B0609040504020204" pitchFamily="49" charset="0"/>
              </a:rPr>
              <a:t>&gt;</a:t>
            </a:r>
          </a:p>
          <a:p>
            <a:r>
              <a:rPr lang="it-IT" sz="1100" dirty="0">
                <a:latin typeface="Lucida Console" panose="020B0609040504020204" pitchFamily="49" charset="0"/>
              </a:rPr>
              <a:t>	&lt;</a:t>
            </a:r>
            <a:r>
              <a:rPr lang="it-IT" sz="1100" dirty="0" err="1">
                <a:latin typeface="Lucida Console" panose="020B0609040504020204" pitchFamily="49" charset="0"/>
              </a:rPr>
              <a:t>authorOf</a:t>
            </a:r>
            <a:r>
              <a:rPr lang="it-IT" sz="1100" dirty="0">
                <a:latin typeface="Lucida Console" panose="020B0609040504020204" pitchFamily="49" charset="0"/>
              </a:rPr>
              <a:t> </a:t>
            </a:r>
            <a:r>
              <a:rPr lang="it-IT" sz="1100" dirty="0" err="1">
                <a:latin typeface="Lucida Console" panose="020B0609040504020204" pitchFamily="49" charset="0"/>
              </a:rPr>
              <a:t>rdf:resource</a:t>
            </a:r>
            <a:r>
              <a:rPr lang="it-IT" sz="1100" dirty="0">
                <a:latin typeface="Lucida Console" panose="020B0609040504020204" pitchFamily="49" charset="0"/>
              </a:rPr>
              <a:t>="http://it.dbpedia.org/</a:t>
            </a:r>
            <a:r>
              <a:rPr lang="it-IT" sz="1100" dirty="0" err="1">
                <a:latin typeface="Lucida Console" panose="020B0609040504020204" pitchFamily="49" charset="0"/>
              </a:rPr>
              <a:t>resource</a:t>
            </a:r>
            <a:r>
              <a:rPr lang="it-IT" sz="1100" dirty="0">
                <a:latin typeface="Lucida Console" panose="020B0609040504020204" pitchFamily="49" charset="0"/>
              </a:rPr>
              <a:t>/Inferno_(</a:t>
            </a:r>
            <a:r>
              <a:rPr lang="it-IT" sz="1100" dirty="0" err="1">
                <a:latin typeface="Lucida Console" panose="020B0609040504020204" pitchFamily="49" charset="0"/>
              </a:rPr>
              <a:t>Divina_Commedia</a:t>
            </a:r>
            <a:r>
              <a:rPr lang="it-IT" sz="1100" dirty="0">
                <a:latin typeface="Lucida Console" panose="020B0609040504020204" pitchFamily="49" charset="0"/>
              </a:rPr>
              <a:t>)&gt;</a:t>
            </a:r>
          </a:p>
          <a:p>
            <a:r>
              <a:rPr lang="it-IT" sz="1100" dirty="0">
                <a:latin typeface="Lucida Console" panose="020B0609040504020204" pitchFamily="49" charset="0"/>
              </a:rPr>
              <a:t>&lt;/</a:t>
            </a:r>
            <a:r>
              <a:rPr lang="it-IT" sz="1100" dirty="0" err="1">
                <a:latin typeface="Lucida Console" panose="020B0609040504020204" pitchFamily="49" charset="0"/>
              </a:rPr>
              <a:t>rdf:Description</a:t>
            </a:r>
            <a:r>
              <a:rPr lang="it-IT" sz="1100" dirty="0">
                <a:latin typeface="Lucida Console" panose="020B0609040504020204" pitchFamily="49" charset="0"/>
              </a:rPr>
              <a:t>&gt;</a:t>
            </a:r>
          </a:p>
          <a:p>
            <a:endParaRPr lang="it-IT" sz="1100" dirty="0">
              <a:latin typeface="Monotype Corsiva" panose="03010101010201010101" pitchFamily="66" charset="0"/>
            </a:endParaRPr>
          </a:p>
          <a:p>
            <a:endParaRPr lang="it-IT" sz="1100" dirty="0">
              <a:latin typeface="Monotype Corsiva" panose="03010101010201010101" pitchFamily="66" charset="0"/>
            </a:endParaRPr>
          </a:p>
        </p:txBody>
      </p:sp>
      <p:sp>
        <p:nvSpPr>
          <p:cNvPr id="102" name="Segnaposto contenuto 5"/>
          <p:cNvSpPr txBox="1">
            <a:spLocks/>
          </p:cNvSpPr>
          <p:nvPr/>
        </p:nvSpPr>
        <p:spPr>
          <a:xfrm>
            <a:off x="1371600" y="3096997"/>
            <a:ext cx="9601200" cy="506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Triple codificate tramite sintassi XML-</a:t>
            </a:r>
            <a:r>
              <a:rPr lang="it-IT" dirty="0" err="1"/>
              <a:t>based</a:t>
            </a:r>
            <a:r>
              <a:rPr lang="it-IT" dirty="0"/>
              <a:t>;</a:t>
            </a:r>
          </a:p>
        </p:txBody>
      </p:sp>
      <p:sp>
        <p:nvSpPr>
          <p:cNvPr id="8" name="Freccia in giù 7"/>
          <p:cNvSpPr/>
          <p:nvPr/>
        </p:nvSpPr>
        <p:spPr>
          <a:xfrm>
            <a:off x="2253785" y="4578914"/>
            <a:ext cx="461554" cy="8440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82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  <p:bldP spid="59" grpId="0"/>
      <p:bldP spid="69" grpId="0" animBg="1"/>
      <p:bldP spid="83" grpId="0" animBg="1"/>
      <p:bldP spid="97" grpId="0" animBg="1"/>
      <p:bldP spid="101" grpId="0"/>
      <p:bldP spid="102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Evoluzione</a:t>
            </a:r>
            <a:r>
              <a:rPr lang="en-US" dirty="0"/>
              <a:t> LOD - 2007</a:t>
            </a:r>
            <a:endParaRPr lang="it-IT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00060" y="1533075"/>
            <a:ext cx="7288213" cy="4530725"/>
          </a:xfrm>
          <a:prstGeom prst="rect">
            <a:avLst/>
          </a:prstGeom>
          <a:noFill/>
        </p:spPr>
      </p:pic>
      <p:sp>
        <p:nvSpPr>
          <p:cNvPr id="11" name="CasellaDiTesto 10"/>
          <p:cNvSpPr txBox="1"/>
          <p:nvPr/>
        </p:nvSpPr>
        <p:spPr>
          <a:xfrm>
            <a:off x="794419" y="5752647"/>
            <a:ext cx="2105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500 Milioni di Triple</a:t>
            </a:r>
          </a:p>
        </p:txBody>
      </p:sp>
    </p:spTree>
    <p:extLst>
      <p:ext uri="{BB962C8B-B14F-4D97-AF65-F5344CB8AC3E}">
        <p14:creationId xmlns:p14="http://schemas.microsoft.com/office/powerpoint/2010/main" val="54584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Evoluzione</a:t>
            </a:r>
            <a:r>
              <a:rPr lang="en-US" dirty="0"/>
              <a:t> LOD - 2008</a:t>
            </a:r>
            <a:endParaRPr lang="it-IT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00059" y="1533075"/>
            <a:ext cx="7266017" cy="4516927"/>
          </a:xfrm>
          <a:prstGeom prst="rect">
            <a:avLst/>
          </a:prstGeom>
          <a:noFill/>
        </p:spPr>
      </p:pic>
      <p:sp>
        <p:nvSpPr>
          <p:cNvPr id="9" name="CasellaDiTesto 8"/>
          <p:cNvSpPr txBox="1"/>
          <p:nvPr/>
        </p:nvSpPr>
        <p:spPr>
          <a:xfrm>
            <a:off x="794419" y="5752647"/>
            <a:ext cx="1909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 Miliardi di Triple</a:t>
            </a:r>
          </a:p>
        </p:txBody>
      </p:sp>
    </p:spTree>
    <p:extLst>
      <p:ext uri="{BB962C8B-B14F-4D97-AF65-F5344CB8AC3E}">
        <p14:creationId xmlns:p14="http://schemas.microsoft.com/office/powerpoint/2010/main" val="70194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Evoluzione</a:t>
            </a:r>
            <a:r>
              <a:rPr lang="en-US" dirty="0"/>
              <a:t> LOD - 2014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794419" y="5752647"/>
            <a:ext cx="2044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30 Miliardi di Triple</a:t>
            </a:r>
          </a:p>
        </p:txBody>
      </p:sp>
      <p:pic>
        <p:nvPicPr>
          <p:cNvPr id="1026" name="Picture 2" descr="http://lod-cloud.net/versions/2014-08-30/lod-cloud_color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059" y="1500555"/>
            <a:ext cx="7270815" cy="454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77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12700">
          <a:solidFill>
            <a:schemeClr val="tx1">
              <a:lumMod val="75000"/>
              <a:lumOff val="25000"/>
            </a:schemeClr>
          </a:solidFill>
        </a:ln>
      </a:spPr>
      <a:bodyPr rtlCol="0" anchor="t" anchorCtr="0"/>
      <a:lstStyle>
        <a:defPPr>
          <a:defRPr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TM10001105[[fn=Crop]]</Template>
  <TotalTime>6962</TotalTime>
  <Words>758</Words>
  <Application>Microsoft Office PowerPoint</Application>
  <PresentationFormat>Widescreen</PresentationFormat>
  <Paragraphs>211</Paragraphs>
  <Slides>32</Slides>
  <Notes>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41" baseType="lpstr">
      <vt:lpstr>Arial</vt:lpstr>
      <vt:lpstr>Calibri</vt:lpstr>
      <vt:lpstr>Franklin Gothic Book</vt:lpstr>
      <vt:lpstr>Lucida Console</vt:lpstr>
      <vt:lpstr>Monotype Corsiva</vt:lpstr>
      <vt:lpstr>Times New Roman</vt:lpstr>
      <vt:lpstr>Verdana</vt:lpstr>
      <vt:lpstr>Wingdings</vt:lpstr>
      <vt:lpstr>Crop</vt:lpstr>
      <vt:lpstr>Presentazione standard di PowerPoint</vt:lpstr>
      <vt:lpstr>Tirocinio</vt:lpstr>
      <vt:lpstr>ProLOD++</vt:lpstr>
      <vt:lpstr>Linked Data, cosa sono?</vt:lpstr>
      <vt:lpstr>Web Semantico</vt:lpstr>
      <vt:lpstr>RDF – Resource Description Framework</vt:lpstr>
      <vt:lpstr>Evoluzione LOD - 2007</vt:lpstr>
      <vt:lpstr>Evoluzione LOD - 2008</vt:lpstr>
      <vt:lpstr>Evoluzione LOD - 2014</vt:lpstr>
      <vt:lpstr>ProLOD++ Dataset Analizzati</vt:lpstr>
      <vt:lpstr>PROLOD++ Architettura</vt:lpstr>
      <vt:lpstr>Grafo DBPedia</vt:lpstr>
      <vt:lpstr>Grafo DBPedia</vt:lpstr>
      <vt:lpstr>GraphLOD</vt:lpstr>
      <vt:lpstr>D3.js</vt:lpstr>
      <vt:lpstr>Statistiche dataset: set connessi</vt:lpstr>
      <vt:lpstr>Raggruppati Isomorfismi</vt:lpstr>
      <vt:lpstr>Raggruppati Isomorfismi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Esplorazione nodi</vt:lpstr>
      <vt:lpstr>Esplorazione nodi</vt:lpstr>
      <vt:lpstr>Esplorazione nodi</vt:lpstr>
      <vt:lpstr>Esplorazione nodi</vt:lpstr>
      <vt:lpstr>Esplorazione nodi</vt:lpstr>
      <vt:lpstr>Dettagli nodo</vt:lpstr>
      <vt:lpstr>Presentazione standard di PowerPoint</vt:lpstr>
      <vt:lpstr>Conclusioni</vt:lpstr>
      <vt:lpstr>Grazie per l’attenzione!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Troiano Pierpaolo</dc:creator>
  <cp:lastModifiedBy>Troiano Pierpaolo</cp:lastModifiedBy>
  <cp:revision>161</cp:revision>
  <dcterms:created xsi:type="dcterms:W3CDTF">2016-11-26T15:44:41Z</dcterms:created>
  <dcterms:modified xsi:type="dcterms:W3CDTF">2016-12-06T17:35:39Z</dcterms:modified>
</cp:coreProperties>
</file>