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6" r:id="rId12"/>
    <p:sldId id="268" r:id="rId13"/>
    <p:sldId id="271" r:id="rId14"/>
    <p:sldId id="276" r:id="rId15"/>
    <p:sldId id="272" r:id="rId16"/>
    <p:sldId id="269" r:id="rId17"/>
    <p:sldId id="270" r:id="rId18"/>
    <p:sldId id="273" r:id="rId19"/>
    <p:sldId id="275" r:id="rId20"/>
    <p:sldId id="274" r:id="rId21"/>
    <p:sldId id="277" r:id="rId22"/>
    <p:sldId id="278" r:id="rId23"/>
    <p:sldId id="283" r:id="rId24"/>
    <p:sldId id="284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47B"/>
    <a:srgbClr val="5B95C9"/>
    <a:srgbClr val="2D4E77"/>
    <a:srgbClr val="5E5E5E"/>
    <a:srgbClr val="162D42"/>
    <a:srgbClr val="131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8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8F9B-C3C0-994C-BA7D-87A958E5EDC5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D56A2-429E-A540-B0C8-6C341064E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8F9B-C3C0-994C-BA7D-87A958E5EDC5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D56A2-429E-A540-B0C8-6C341064E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8F9B-C3C0-994C-BA7D-87A958E5EDC5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D56A2-429E-A540-B0C8-6C341064E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1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8F9B-C3C0-994C-BA7D-87A958E5EDC5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D56A2-429E-A540-B0C8-6C341064E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8F9B-C3C0-994C-BA7D-87A958E5EDC5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D56A2-429E-A540-B0C8-6C341064E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5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8F9B-C3C0-994C-BA7D-87A958E5EDC5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D56A2-429E-A540-B0C8-6C341064E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8F9B-C3C0-994C-BA7D-87A958E5EDC5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D56A2-429E-A540-B0C8-6C341064E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8F9B-C3C0-994C-BA7D-87A958E5EDC5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D56A2-429E-A540-B0C8-6C341064E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4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8F9B-C3C0-994C-BA7D-87A958E5EDC5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D56A2-429E-A540-B0C8-6C341064E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8F9B-C3C0-994C-BA7D-87A958E5EDC5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D56A2-429E-A540-B0C8-6C341064E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8F9B-C3C0-994C-BA7D-87A958E5EDC5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D56A2-429E-A540-B0C8-6C341064E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5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 bright="-2000"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B8F9B-C3C0-994C-BA7D-87A958E5EDC5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D56A2-429E-A540-B0C8-6C341064E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04576" y="6196591"/>
            <a:ext cx="4752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kern="1500" spc="50" dirty="0" smtClean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Università degli Studi di Modena e Reggio Emilia</a:t>
            </a:r>
            <a:endParaRPr lang="it-IT" sz="1600" b="1" kern="1500" spc="50" dirty="0"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4575" y="6481779"/>
            <a:ext cx="475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Laurea Magistrale in Ingegneria Informatica </a:t>
            </a:r>
            <a:r>
              <a:rPr lang="it-IT" sz="1400" b="1" dirty="0" smtClean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(270/04)</a:t>
            </a:r>
            <a:endParaRPr lang="it-IT" sz="1400" b="1" dirty="0">
              <a:solidFill>
                <a:schemeClr val="bg1">
                  <a:lumMod val="50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-1" y="515156"/>
            <a:ext cx="4572000" cy="4237148"/>
          </a:xfrm>
          <a:prstGeom prst="rect">
            <a:avLst/>
          </a:prstGeom>
          <a:solidFill>
            <a:srgbClr val="29547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ubtitle 2"/>
          <p:cNvSpPr txBox="1">
            <a:spLocks noChangeAspect="1"/>
          </p:cNvSpPr>
          <p:nvPr/>
        </p:nvSpPr>
        <p:spPr>
          <a:xfrm>
            <a:off x="231819" y="605310"/>
            <a:ext cx="8200623" cy="454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9388" marR="0" lvl="0" indent="15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CANDIDATO</a:t>
            </a:r>
          </a:p>
          <a:p>
            <a:pPr marL="179388" marR="0" lvl="0" indent="15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Lorenzo Albano</a:t>
            </a:r>
          </a:p>
          <a:p>
            <a:pPr marL="179388" marR="0" lvl="0" indent="15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15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15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15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15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15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15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15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15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RELATORE</a:t>
            </a:r>
          </a:p>
          <a:p>
            <a:pPr marL="179388" marR="0" lvl="0" indent="15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Prof. Sonia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Bergamaschi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15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15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CORRELATORE</a:t>
            </a:r>
          </a:p>
          <a:p>
            <a:pPr marL="179388" marR="0" lvl="0" indent="15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Mihalcea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76519" y="1226810"/>
            <a:ext cx="8667481" cy="2060620"/>
          </a:xfrm>
          <a:prstGeom prst="rect">
            <a:avLst/>
          </a:prstGeom>
          <a:solidFill>
            <a:srgbClr val="162D42"/>
          </a:solidFill>
          <a:ln>
            <a:noFill/>
          </a:ln>
          <a:effectLst>
            <a:outerShdw blurRad="40000" dist="23000" dir="20820000" sx="70000" sy="7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035" y="1226810"/>
            <a:ext cx="8448540" cy="2120317"/>
          </a:xfrm>
          <a:scene3d>
            <a:camera prst="orthographicFront"/>
            <a:lightRig rig="threePt" dir="t"/>
          </a:scene3d>
          <a:sp3d>
            <a:bevelT w="12700"/>
          </a:sp3d>
        </p:spPr>
        <p:txBody>
          <a:bodyPr>
            <a:normAutofit/>
          </a:bodyPr>
          <a:lstStyle/>
          <a:p>
            <a:pPr lvl="0" algn="r">
              <a:spcBef>
                <a:spcPts val="1200"/>
              </a:spcBef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TITOLO</a:t>
            </a:r>
            <a:b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INDIVIDUAZIONE AUTOMATICA NON SUPERVISIONATA DEL SIGNIFICATO DI PAROLE  TRAMITE RISORSE TESTUALI MULTI-LINGUA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9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806"/>
            <a:ext cx="8229600" cy="4714981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 err="1" smtClean="0"/>
              <a:t>SenseClusters</a:t>
            </a:r>
            <a:endParaRPr lang="en-US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endParaRPr lang="en-US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 err="1" smtClean="0"/>
              <a:t>Linguaggio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programmazione</a:t>
            </a:r>
            <a:r>
              <a:rPr lang="en-US" dirty="0" smtClean="0"/>
              <a:t> Perl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endParaRPr lang="en-US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 smtClean="0"/>
              <a:t>UNIX shell scripting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endParaRPr lang="en-US" dirty="0"/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/>
              <a:t>Corpus JRC-</a:t>
            </a:r>
            <a:r>
              <a:rPr lang="en-US" dirty="0" err="1"/>
              <a:t>Acquis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en-US" sz="4000">
                <a:solidFill>
                  <a:srgbClr val="FFFFFF"/>
                </a:solidFill>
              </a:rPr>
              <a:t>Strumenti utilizzati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181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smtClean="0"/>
              <a:t>Corpus multi</a:t>
            </a:r>
            <a:r>
              <a:rPr lang="en-US" sz="2400"/>
              <a:t>-</a:t>
            </a:r>
            <a:r>
              <a:rPr lang="en-US" sz="2400" smtClean="0"/>
              <a:t>lingua </a:t>
            </a:r>
            <a:r>
              <a:rPr lang="en-US" sz="2400"/>
              <a:t>che può </a:t>
            </a:r>
            <a:r>
              <a:rPr lang="en-US" sz="2400" smtClean="0"/>
              <a:t>essere </a:t>
            </a:r>
            <a:r>
              <a:rPr lang="en-US" sz="2400"/>
              <a:t>visto come un’approssimazione del corpus Acquis Communautaire </a:t>
            </a:r>
            <a:r>
              <a:rPr lang="en-US" sz="2400" smtClean="0"/>
              <a:t>contenente </a:t>
            </a:r>
            <a:r>
              <a:rPr lang="en-US" sz="2400"/>
              <a:t>l’intero corpo delle leggi dell’Unione Europea </a:t>
            </a:r>
            <a:r>
              <a:rPr lang="en-US" sz="2400" smtClean="0"/>
              <a:t>scritte dal 1950 ad oggi.</a:t>
            </a:r>
          </a:p>
          <a:p>
            <a:pPr marL="0" indent="0">
              <a:buNone/>
            </a:pPr>
            <a:endParaRPr lang="en-US" sz="2400" smtClean="0"/>
          </a:p>
          <a:p>
            <a:pPr marL="0" indent="0">
              <a:buNone/>
            </a:pPr>
            <a:r>
              <a:rPr lang="en-US" sz="2400" smtClean="0"/>
              <a:t>Disponibile in 23 lingue anche se il supporto all’Irlandese è incompleto.</a:t>
            </a:r>
          </a:p>
          <a:p>
            <a:pPr marL="0" indent="0">
              <a:buNone/>
            </a:pPr>
            <a:endParaRPr lang="en-US" sz="2400" smtClean="0"/>
          </a:p>
          <a:p>
            <a:pPr marL="0" indent="0">
              <a:buNone/>
            </a:pPr>
            <a:r>
              <a:rPr lang="en-US" sz="2400" smtClean="0"/>
              <a:t>E’ disponibile in varie combinazioni bi-lingua allineate </a:t>
            </a:r>
            <a:r>
              <a:rPr lang="en-US" sz="2400"/>
              <a:t>a livello di </a:t>
            </a:r>
            <a:r>
              <a:rPr lang="en-US" sz="2400" smtClean="0"/>
              <a:t>sentence.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 smtClean="0"/>
              <a:t>E’ attualmente </a:t>
            </a:r>
            <a:r>
              <a:rPr lang="en-US" sz="2400"/>
              <a:t>l’unico corpus della sua grandezza disponibile in così tante lingue</a:t>
            </a:r>
            <a:r>
              <a:rPr lang="en-US" sz="2400" smtClean="0"/>
              <a:t>.</a:t>
            </a: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en-US" sz="4000">
                <a:solidFill>
                  <a:srgbClr val="FFFFFF"/>
                </a:solidFill>
              </a:rPr>
              <a:t>JRC-Acquis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310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JRC-Acquis contiene esclusivamente testi bi-lingua.</a:t>
            </a:r>
          </a:p>
          <a:p>
            <a:pPr marL="0" indent="0">
              <a:buNone/>
            </a:pPr>
            <a:r>
              <a:rPr lang="en-US" sz="2400"/>
              <a:t>Non è stato pensato per un utilizzo che contempli più di due lingue contemporaneamente.</a:t>
            </a:r>
          </a:p>
          <a:p>
            <a:pPr marL="0" indent="0">
              <a:buNone/>
            </a:pPr>
            <a:r>
              <a:rPr lang="en-US" sz="2400"/>
              <a:t>E’ stato realizzato il programma </a:t>
            </a:r>
            <a:r>
              <a:rPr lang="en-US" sz="2400" b="1" i="1"/>
              <a:t>createMLwordsdataset.pl</a:t>
            </a:r>
            <a:r>
              <a:rPr lang="en-US" sz="2400" b="1"/>
              <a:t> </a:t>
            </a:r>
            <a:r>
              <a:rPr lang="en-US" sz="2400"/>
              <a:t>in grado di generare corpora contenenti un numero teoricamente </a:t>
            </a:r>
            <a:r>
              <a:rPr lang="en-US" sz="2400" b="1"/>
              <a:t>illimitato</a:t>
            </a:r>
            <a:r>
              <a:rPr lang="en-US" sz="2400"/>
              <a:t> di lingue specificando:</a:t>
            </a:r>
          </a:p>
          <a:p>
            <a:pPr marL="0" indent="0">
              <a:buNone/>
            </a:pPr>
            <a:endParaRPr lang="en-US" sz="2400"/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400"/>
              <a:t>LANG1: la prima (o il primo gruppo) di lingue;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endParaRPr lang="en-US" sz="2400"/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400"/>
              <a:t>LANG2: la seconda (o il secondo gruppo) di lingue.</a:t>
            </a:r>
          </a:p>
          <a:p>
            <a:pPr marL="0" indent="0">
              <a:buNone/>
            </a:pPr>
            <a:endParaRPr lang="en-US" sz="2800" b="1"/>
          </a:p>
        </p:txBody>
      </p:sp>
      <p:sp>
        <p:nvSpPr>
          <p:cNvPr id="4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en-US" sz="4000">
                <a:solidFill>
                  <a:srgbClr val="FFFFFF"/>
                </a:solidFill>
              </a:rPr>
              <a:t>Estensione del corpus JRC-Acquis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242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Fase gestita dal programma </a:t>
            </a:r>
            <a:r>
              <a:rPr lang="en-US" sz="2800" b="1" i="1"/>
              <a:t>prepareData.pl</a:t>
            </a:r>
            <a:r>
              <a:rPr lang="en-US" sz="2800" i="1"/>
              <a:t> </a:t>
            </a:r>
            <a:r>
              <a:rPr lang="en-US" sz="2800"/>
              <a:t>durante la quale:</a:t>
            </a:r>
          </a:p>
          <a:p>
            <a:pPr marL="0" indent="0">
              <a:buNone/>
            </a:pPr>
            <a:endParaRPr lang="en-US" sz="2800"/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800"/>
              <a:t>Vengono selezionati solo i contesti desiderati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800"/>
              <a:t>vengono rimosse le stringhe che non sono considerate token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800"/>
              <a:t>Vengono eliminate le </a:t>
            </a:r>
            <a:r>
              <a:rPr lang="en-US" sz="2800" i="1"/>
              <a:t>stop words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800"/>
              <a:t>viene diviso il corpus in parte di </a:t>
            </a:r>
            <a:r>
              <a:rPr lang="en-US" sz="2800" i="1"/>
              <a:t>training</a:t>
            </a:r>
            <a:r>
              <a:rPr lang="en-US" sz="2800"/>
              <a:t> e parte di </a:t>
            </a:r>
            <a:r>
              <a:rPr lang="en-US" sz="2800" i="1"/>
              <a:t>test</a:t>
            </a:r>
          </a:p>
          <a:p>
            <a:pPr marL="0" indent="0">
              <a:buNone/>
            </a:pPr>
            <a:endParaRPr lang="it-IT"/>
          </a:p>
        </p:txBody>
      </p:sp>
      <p:sp>
        <p:nvSpPr>
          <p:cNvPr id="4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it-IT" sz="4000">
                <a:solidFill>
                  <a:srgbClr val="FFFFFF"/>
                </a:solidFill>
              </a:rPr>
              <a:t>Preparazione dei dati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733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4057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r>
              <a:rPr lang="it-IT" sz="2400"/>
              <a:t>21 parole scelte dalla competizione internazionale Semeval-2010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endParaRPr lang="it-IT" sz="240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r>
              <a:rPr lang="it-IT" sz="2400"/>
              <a:t>Lingue utilizzate: inglese, italiano, francese, spagnolo e portoghese in 12 combinazioni differenti, tutte aventi l’inglese come </a:t>
            </a:r>
            <a:r>
              <a:rPr lang="it-IT" sz="2400" i="1"/>
              <a:t>target language</a:t>
            </a:r>
            <a:r>
              <a:rPr lang="it-IT" sz="2400"/>
              <a:t>: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it-IT" sz="2400"/>
          </a:p>
          <a:p>
            <a:pPr lvl="1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it-IT" sz="2000"/>
              <a:t>1 esperimento mono-lingua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it-IT" sz="2000"/>
              <a:t>4 esperimenti bi-lingua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it-IT" sz="2000"/>
              <a:t>6 esperimenti tri-lingua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it-IT" sz="2000"/>
              <a:t>1 esperimento a 5 lingue</a:t>
            </a:r>
          </a:p>
          <a:p>
            <a:pPr lvl="1">
              <a:buFont typeface="Wingdings" charset="2"/>
              <a:buChar char="ü"/>
            </a:pPr>
            <a:endParaRPr lang="it-IT" sz="2400"/>
          </a:p>
          <a:p>
            <a:pPr marL="0" indent="0">
              <a:buNone/>
            </a:pPr>
            <a:r>
              <a:rPr lang="it-IT" sz="2400"/>
              <a:t>Le impostazioni utilizzate nell’algoritmo di </a:t>
            </a:r>
            <a:r>
              <a:rPr lang="it-IT" sz="2400" i="1"/>
              <a:t>clustering sono:</a:t>
            </a:r>
          </a:p>
          <a:p>
            <a:pPr marL="0" indent="0">
              <a:buNone/>
            </a:pPr>
            <a:endParaRPr lang="it-IT" sz="2400" i="1"/>
          </a:p>
          <a:p>
            <a:pPr lvl="1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it-IT" sz="2200" i="1"/>
              <a:t>Features di tipo </a:t>
            </a:r>
            <a:r>
              <a:rPr lang="it-IT" sz="2200" b="1"/>
              <a:t>bi-gramma 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it-IT" sz="2200"/>
              <a:t>Rappresentazione </a:t>
            </a:r>
            <a:r>
              <a:rPr lang="it-IT" sz="2200" b="1"/>
              <a:t>vettoriale </a:t>
            </a:r>
            <a:r>
              <a:rPr lang="it-IT" sz="2200"/>
              <a:t>del contesto</a:t>
            </a:r>
            <a:endParaRPr lang="it-IT" sz="2200" b="1"/>
          </a:p>
          <a:p>
            <a:pPr lvl="1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it-IT" sz="2200"/>
              <a:t>Filtraggio delle features basato su numero di occorrenze</a:t>
            </a:r>
            <a:endParaRPr lang="it-IT" sz="2200" b="1"/>
          </a:p>
          <a:p>
            <a:pPr lvl="1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it-IT" sz="2200"/>
              <a:t>Automatic cluster stopping</a:t>
            </a:r>
          </a:p>
          <a:p>
            <a:endParaRPr lang="it-IT"/>
          </a:p>
        </p:txBody>
      </p:sp>
      <p:sp>
        <p:nvSpPr>
          <p:cNvPr id="4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it-IT" sz="4000">
                <a:solidFill>
                  <a:srgbClr val="FFFFFF"/>
                </a:solidFill>
              </a:rPr>
              <a:t>Esecuzione degli esperimenti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97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/>
              <a:t>Ai fini della valutazione delle performance i dati di test vengono annotati con il significato corretto. L’annotazione si svolge in due fasi:</a:t>
            </a:r>
          </a:p>
          <a:p>
            <a:pPr marL="0" indent="0">
              <a:buNone/>
            </a:pPr>
            <a:endParaRPr lang="it-IT" sz="2800"/>
          </a:p>
          <a:p>
            <a:pPr marL="514350" indent="-51435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it-IT" sz="2800"/>
              <a:t>Annotazione manuale da parte di </a:t>
            </a:r>
            <a:r>
              <a:rPr lang="it-IT" sz="2800" i="1"/>
              <a:t>human experts</a:t>
            </a:r>
          </a:p>
          <a:p>
            <a:pPr marL="514350" indent="-51435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endParaRPr lang="it-IT" sz="2800"/>
          </a:p>
          <a:p>
            <a:pPr marL="514350" indent="-51435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it-IT" sz="2800"/>
              <a:t>Annotazione automatica eseguita dal programma </a:t>
            </a:r>
            <a:r>
              <a:rPr lang="it-IT" sz="2800" b="1" i="1"/>
              <a:t>annotate.sh</a:t>
            </a:r>
            <a:r>
              <a:rPr lang="it-IT" sz="2800"/>
              <a:t> </a:t>
            </a:r>
          </a:p>
        </p:txBody>
      </p:sp>
      <p:sp>
        <p:nvSpPr>
          <p:cNvPr id="4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it-IT" sz="4000">
                <a:solidFill>
                  <a:srgbClr val="FFFFFF"/>
                </a:solidFill>
              </a:rPr>
              <a:t>Annotazione dei dati di test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23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it-IT" sz="4000">
                <a:solidFill>
                  <a:srgbClr val="FFFFFF"/>
                </a:solidFill>
              </a:rPr>
              <a:t>Architettura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Content Placeholder 5" descr="Schema MLWSI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59" r="-21459"/>
          <a:stretch>
            <a:fillRect/>
          </a:stretch>
        </p:blipFill>
        <p:spPr>
          <a:xfrm>
            <a:off x="-113839" y="1459077"/>
            <a:ext cx="9479776" cy="5213510"/>
          </a:xfrm>
        </p:spPr>
      </p:pic>
    </p:spTree>
    <p:extLst>
      <p:ext uri="{BB962C8B-B14F-4D97-AF65-F5344CB8AC3E}">
        <p14:creationId xmlns:p14="http://schemas.microsoft.com/office/powerpoint/2010/main" val="9652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2986538"/>
              </p:ext>
            </p:extLst>
          </p:nvPr>
        </p:nvGraphicFramePr>
        <p:xfrm>
          <a:off x="302406" y="1315668"/>
          <a:ext cx="8527848" cy="538077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89692"/>
                <a:gridCol w="740894"/>
                <a:gridCol w="604812"/>
                <a:gridCol w="665293"/>
                <a:gridCol w="574571"/>
                <a:gridCol w="725775"/>
                <a:gridCol w="725774"/>
                <a:gridCol w="710654"/>
                <a:gridCol w="725774"/>
                <a:gridCol w="771135"/>
                <a:gridCol w="650173"/>
                <a:gridCol w="1043301"/>
              </a:tblGrid>
              <a:tr h="424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EN-ES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EN-FR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EN-IT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EN-PT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EN-ES-FR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EN-ES-IT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EN-ES-PT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EN-FR-PT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EN-IT-FR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EN-IT-PT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EN-IT-FR-ES-PT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36.36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53.85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57.69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53.85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53.85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57.69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53.85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43.43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30.84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36.7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38.46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33.96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41.35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32.69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38.46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59.62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51.28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53.85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55.56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53.85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42.42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27.45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58.97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68.63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46.81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81.25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65.57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55.74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88.24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65.38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85.71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82.54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88.24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82.54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76.19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51.54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57.75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53.77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58.25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56.73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53.85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56.37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58.17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57.62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56.52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57.63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47.37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35.44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41.98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45.57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42.31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32.91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40.51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42.31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50.93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54.55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51.66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50.62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55.35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53.19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42.55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56.76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59.46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55.56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63.89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52.78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52.78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61.11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86.11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47.22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61.11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38.89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43.24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37.33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60.53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65.79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63.16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60.53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36.84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63.16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81.58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55.62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58.59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44.88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54.37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53.6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54.76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53.97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54.84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54.33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54.76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71.2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47.42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47.94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46.54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46.45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46.45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7496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51.61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56.67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41.94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46.67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52.76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60.32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50.3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53.17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52.42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53.17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52.52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38.46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37.21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38.46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40.48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37.21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37.21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38.6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42.29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40.94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41.62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43.93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40.94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43.18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43.93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52.08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54.29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51.43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49.21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51.43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57.14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52.86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52.86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49.3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57.14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42.24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36.96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46.67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44.83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57.14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43.82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70.59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70.71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47.52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70.59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46.53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61.11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61.11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61.11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55.45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55.45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36.56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61.54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62.69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58.82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58.82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61.76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57.58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54.29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54.29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57.14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43.48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41.18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40.58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80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73.79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65.15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68.66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72.82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76.71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79.45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78.38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78.08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79.17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79.45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78.08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6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it-IT" sz="4000">
                <a:solidFill>
                  <a:srgbClr val="FFFFFF"/>
                </a:solidFill>
              </a:rPr>
              <a:t>Risultati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25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2" y="1600200"/>
            <a:ext cx="8215736" cy="4525963"/>
          </a:xfrm>
        </p:spPr>
      </p:pic>
      <p:sp>
        <p:nvSpPr>
          <p:cNvPr id="5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it-IT" sz="4000">
                <a:solidFill>
                  <a:srgbClr val="FFFFFF"/>
                </a:solidFill>
              </a:rPr>
              <a:t>Risultati – 3D graph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9106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9" y="1427739"/>
            <a:ext cx="8816361" cy="5155046"/>
          </a:xfrm>
        </p:spPr>
      </p:pic>
      <p:sp>
        <p:nvSpPr>
          <p:cNvPr id="5" name="TextBox 4"/>
          <p:cNvSpPr txBox="1"/>
          <p:nvPr/>
        </p:nvSpPr>
        <p:spPr>
          <a:xfrm>
            <a:off x="6955337" y="64101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846737" y="642524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529210" y="63345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8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it-IT" sz="4000">
                <a:solidFill>
                  <a:srgbClr val="FFFFFF"/>
                </a:solidFill>
              </a:rPr>
              <a:t>Risultati – filled area graph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62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>
            <a:off x="0" y="540000"/>
            <a:ext cx="7920000" cy="720000"/>
          </a:xfr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marL="360363" algn="l"/>
            <a:r>
              <a:rPr lang="en-US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In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collaborazione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con:</a:t>
            </a:r>
            <a:endParaRPr lang="en-US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6682"/>
            <a:ext cx="8229600" cy="3859482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 err="1" smtClean="0"/>
              <a:t>DBGroup</a:t>
            </a:r>
            <a:r>
              <a:rPr lang="en-US" sz="2800" dirty="0" smtClean="0"/>
              <a:t> (</a:t>
            </a:r>
            <a:r>
              <a:rPr lang="en-US" sz="2800" b="1" dirty="0" err="1" smtClean="0"/>
              <a:t>DataBase</a:t>
            </a:r>
            <a:r>
              <a:rPr lang="en-US" sz="2800" b="1" dirty="0" smtClean="0"/>
              <a:t> Group</a:t>
            </a:r>
            <a:r>
              <a:rPr lang="en-US" sz="2800" dirty="0" smtClean="0"/>
              <a:t>) dell’ </a:t>
            </a:r>
            <a:r>
              <a:rPr lang="en-US" sz="2800" dirty="0" err="1" smtClean="0"/>
              <a:t>Università</a:t>
            </a:r>
            <a:r>
              <a:rPr lang="en-US" sz="2800" dirty="0" smtClean="0"/>
              <a:t> di Modena e Reggio Emilia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endParaRPr lang="en-US" sz="2800" dirty="0"/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 smtClean="0"/>
              <a:t>LIT Lab. </a:t>
            </a:r>
            <a:r>
              <a:rPr lang="en-US" sz="2800" dirty="0" smtClean="0"/>
              <a:t>(</a:t>
            </a:r>
            <a:r>
              <a:rPr lang="en-US" sz="2800" b="1" dirty="0" smtClean="0"/>
              <a:t>Language &amp; Information Technologies</a:t>
            </a:r>
            <a:r>
              <a:rPr lang="en-US" sz="2800" dirty="0" smtClean="0"/>
              <a:t>) </a:t>
            </a:r>
            <a:r>
              <a:rPr lang="en-US" sz="2800" dirty="0" err="1" smtClean="0"/>
              <a:t>della</a:t>
            </a:r>
            <a:r>
              <a:rPr lang="en-US" sz="2800" dirty="0" smtClean="0"/>
              <a:t> University of North Texas, Stati Uniti</a:t>
            </a:r>
          </a:p>
        </p:txBody>
      </p:sp>
    </p:spTree>
    <p:extLst>
      <p:ext uri="{BB962C8B-B14F-4D97-AF65-F5344CB8AC3E}">
        <p14:creationId xmlns:p14="http://schemas.microsoft.com/office/powerpoint/2010/main" val="108332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1" y="1472292"/>
            <a:ext cx="8294926" cy="5032152"/>
          </a:xfrm>
        </p:spPr>
      </p:pic>
      <p:sp>
        <p:nvSpPr>
          <p:cNvPr id="6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it-IT" sz="4000">
                <a:solidFill>
                  <a:srgbClr val="FFFFFF"/>
                </a:solidFill>
              </a:rPr>
              <a:t>Risultati – average graph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515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/>
              <a:t>Si è osservato come l’uso di features multi-lingua all’interno di task di Word Sense Induction comporti dei </a:t>
            </a:r>
            <a:r>
              <a:rPr lang="en-US" sz="2400" b="1"/>
              <a:t>vantaggi reali </a:t>
            </a:r>
            <a:r>
              <a:rPr lang="en-US" sz="2400"/>
              <a:t>in termini di prestazioni:</a:t>
            </a:r>
          </a:p>
          <a:p>
            <a:pPr marL="0" indent="0">
              <a:buNone/>
            </a:pPr>
            <a:endParaRPr lang="en-US" sz="2400"/>
          </a:p>
          <a:p>
            <a:pPr marL="404813" indent="-228600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400"/>
              <a:t>In 19 parole su 21 l’approccio multi-lingua fornisce risultati migliori.</a:t>
            </a:r>
          </a:p>
          <a:p>
            <a:pPr marL="404813" indent="-228600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400"/>
              <a:t>Incremento di prestazioni medio del 5-10%.</a:t>
            </a:r>
          </a:p>
          <a:p>
            <a:pPr marL="404813" indent="-228600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400"/>
              <a:t>Picchi di miglioramento del 25-30%.</a:t>
            </a:r>
          </a:p>
          <a:p>
            <a:pPr marL="404813" indent="-228600">
              <a:buNone/>
            </a:pPr>
            <a:endParaRPr lang="it-IT" sz="2400"/>
          </a:p>
          <a:p>
            <a:pPr marL="0" indent="0">
              <a:buNone/>
            </a:pPr>
            <a:r>
              <a:rPr lang="it-IT" sz="2400"/>
              <a:t>Risulta tuttavia difficile stabilire quali combinazioni di lingue offrano i risultati migliori.</a:t>
            </a:r>
          </a:p>
        </p:txBody>
      </p:sp>
      <p:sp>
        <p:nvSpPr>
          <p:cNvPr id="5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it-IT" sz="4000" noProof="0" dirty="0">
                <a:solidFill>
                  <a:srgbClr val="FFFFFF"/>
                </a:solidFill>
              </a:rPr>
              <a:t>Conclusioni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997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0547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it-IT" sz="2400"/>
              <a:t>JRC-Acquis è un corpus domain-specific e i risultati ottenuti potrebbero differire da casi reali</a:t>
            </a:r>
          </a:p>
          <a:p>
            <a:pPr marL="0" indent="0">
              <a:buNone/>
            </a:pPr>
            <a:endParaRPr lang="it-IT" sz="2400"/>
          </a:p>
          <a:p>
            <a:pPr marL="1201738" indent="0">
              <a:buNone/>
            </a:pPr>
            <a:r>
              <a:rPr lang="it-IT" sz="2400">
                <a:solidFill>
                  <a:schemeClr val="tx1">
                    <a:lumMod val="50000"/>
                    <a:lumOff val="50000"/>
                  </a:schemeClr>
                </a:solidFill>
              </a:rPr>
              <a:t>Utilizzo di Machine Translation Systems</a:t>
            </a:r>
          </a:p>
          <a:p>
            <a:pPr marL="0" indent="0">
              <a:buNone/>
            </a:pPr>
            <a:endParaRPr lang="it-IT" sz="2400">
              <a:solidFill>
                <a:schemeClr val="bg1">
                  <a:lumMod val="50000"/>
                </a:schemeClr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it-IT" sz="2400"/>
              <a:t>“Punti deboli” che differiscono da combinazione a combinazione</a:t>
            </a:r>
          </a:p>
          <a:p>
            <a:pPr marL="0" indent="0">
              <a:buNone/>
            </a:pPr>
            <a:endParaRPr lang="it-IT" sz="2400"/>
          </a:p>
          <a:p>
            <a:pPr marL="1255713" indent="0">
              <a:buNone/>
            </a:pPr>
            <a:r>
              <a:rPr lang="it-IT" sz="2400">
                <a:solidFill>
                  <a:srgbClr val="7F7F7F"/>
                </a:solidFill>
              </a:rPr>
              <a:t>Realizzazione di un sistema di votazione</a:t>
            </a:r>
          </a:p>
          <a:p>
            <a:pPr marL="0" indent="0">
              <a:buNone/>
            </a:pPr>
            <a:endParaRPr lang="it-IT" sz="2400"/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it-IT" sz="2400"/>
              <a:t>Confronto con sistemi di Word Sense Disambiguation supervisionati</a:t>
            </a:r>
          </a:p>
        </p:txBody>
      </p:sp>
      <p:sp>
        <p:nvSpPr>
          <p:cNvPr id="4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it-IT" sz="4000">
                <a:solidFill>
                  <a:srgbClr val="FFFFFF"/>
                </a:solidFill>
              </a:rPr>
              <a:t>Sviluppi futuri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310210" y="2330469"/>
            <a:ext cx="0" cy="418809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10210" y="4194845"/>
            <a:ext cx="0" cy="418809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9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0547"/>
          </a:xfrm>
        </p:spPr>
        <p:txBody>
          <a:bodyPr anchor="ctr">
            <a:normAutofit/>
          </a:bodyPr>
          <a:lstStyle/>
          <a:p>
            <a:pPr marL="0" indent="0" algn="ctr">
              <a:buClr>
                <a:schemeClr val="accent6">
                  <a:lumMod val="75000"/>
                </a:schemeClr>
              </a:buClr>
              <a:buNone/>
            </a:pPr>
            <a:r>
              <a:rPr lang="it-IT"/>
              <a:t>Verrà sottoposto un paper scientifico alla conferenza internazionale EACL 2014 (European Chapter of the Association for Computational Linguistics)</a:t>
            </a:r>
          </a:p>
        </p:txBody>
      </p:sp>
      <p:sp>
        <p:nvSpPr>
          <p:cNvPr id="4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it-IT" sz="4000">
                <a:solidFill>
                  <a:srgbClr val="FFFFFF"/>
                </a:solidFill>
              </a:rPr>
              <a:t>Sviluppi futuri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221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0547"/>
          </a:xfrm>
        </p:spPr>
        <p:txBody>
          <a:bodyPr anchor="t"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it-IT" sz="2400"/>
              <a:t>[1] C. Banea and R. Mihalcea. Word sense disambiguation with multilingual features. International Conference on Semantic Computing (IWCS 2011), Oxford, UK, January 2011. </a:t>
            </a:r>
            <a:endParaRPr lang="it-IT" sz="2400">
              <a:effectLst/>
            </a:endParaRP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it-IT" sz="240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it-IT" sz="2400"/>
              <a:t>[2] S. Sorrentino, S. Bergamaschi, and E. Parmiggiani. A supervised method for lexical annotation of schema labels based on wikipedia. ER 2012 - 31st In- ternational Conference on Conceptual Modeling (ER 2012) - Florence, Italy, October 2012. </a:t>
            </a:r>
            <a:endParaRPr lang="it-IT" sz="2400">
              <a:effectLst/>
            </a:endParaRP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it-IT"/>
          </a:p>
        </p:txBody>
      </p:sp>
      <p:sp>
        <p:nvSpPr>
          <p:cNvPr id="4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it-IT" sz="4000" noProof="0" dirty="0">
                <a:solidFill>
                  <a:srgbClr val="FFFFFF"/>
                </a:solidFill>
              </a:rPr>
              <a:t>Riferimenti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991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6"/>
          <p:cNvSpPr/>
          <p:nvPr/>
        </p:nvSpPr>
        <p:spPr>
          <a:xfrm>
            <a:off x="-13096" y="515156"/>
            <a:ext cx="7931333" cy="2754257"/>
          </a:xfrm>
          <a:prstGeom prst="rect">
            <a:avLst/>
          </a:prstGeom>
          <a:solidFill>
            <a:srgbClr val="162D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344700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L’utilizzo</a:t>
            </a:r>
            <a:r>
              <a:rPr lang="en-US" dirty="0" smtClean="0"/>
              <a:t> di </a:t>
            </a:r>
            <a:r>
              <a:rPr lang="en-US" i="1" dirty="0" smtClean="0"/>
              <a:t>word senses </a:t>
            </a:r>
            <a:r>
              <a:rPr lang="en-US" dirty="0" smtClean="0"/>
              <a:t>al </a:t>
            </a:r>
            <a:r>
              <a:rPr lang="en-US" dirty="0" err="1" smtClean="0"/>
              <a:t>posto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semplici</a:t>
            </a:r>
            <a:r>
              <a:rPr lang="en-US" dirty="0" smtClean="0"/>
              <a:t> </a:t>
            </a:r>
            <a:r>
              <a:rPr lang="en-US" i="1" dirty="0" smtClean="0"/>
              <a:t>words </a:t>
            </a:r>
            <a:r>
              <a:rPr lang="en-US" dirty="0" err="1" smtClean="0"/>
              <a:t>influisce</a:t>
            </a:r>
            <a:r>
              <a:rPr lang="en-US" dirty="0" smtClean="0"/>
              <a:t> </a:t>
            </a:r>
            <a:r>
              <a:rPr lang="en-US" dirty="0" err="1" smtClean="0"/>
              <a:t>positivamente</a:t>
            </a:r>
            <a:r>
              <a:rPr lang="en-US" dirty="0" smtClean="0"/>
              <a:t> </a:t>
            </a:r>
            <a:r>
              <a:rPr lang="en-US" dirty="0" err="1" smtClean="0"/>
              <a:t>sulle</a:t>
            </a:r>
            <a:r>
              <a:rPr lang="en-US" dirty="0" smtClean="0"/>
              <a:t> </a:t>
            </a:r>
            <a:r>
              <a:rPr lang="en-US" dirty="0" err="1" smtClean="0"/>
              <a:t>prestazioni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attività</a:t>
            </a:r>
            <a:r>
              <a:rPr lang="en-US" dirty="0" smtClean="0"/>
              <a:t> di NLP, come: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endParaRPr lang="en-US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 smtClean="0"/>
              <a:t>Information Retrieval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 smtClean="0"/>
              <a:t>Information Extraction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 smtClean="0"/>
              <a:t>Machine Translation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 smtClean="0"/>
              <a:t>Data Integration</a:t>
            </a:r>
          </a:p>
          <a:p>
            <a:endParaRPr lang="en-US" dirty="0" smtClean="0"/>
          </a:p>
          <a:p>
            <a:endParaRPr lang="en-US" i="1" dirty="0"/>
          </a:p>
        </p:txBody>
      </p:sp>
      <p:sp>
        <p:nvSpPr>
          <p:cNvPr id="7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360363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Motivazioni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12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800" i="1" dirty="0"/>
              <a:t>All’ufficio postale c’è </a:t>
            </a:r>
            <a:r>
              <a:rPr lang="en-US" sz="2800" b="1" i="1" dirty="0"/>
              <a:t>coda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800" i="1" dirty="0"/>
              <a:t>Il cane si morde la </a:t>
            </a:r>
            <a:r>
              <a:rPr lang="en-US" sz="2800" b="1" i="1" dirty="0"/>
              <a:t>coda</a:t>
            </a:r>
            <a:endParaRPr lang="en-US" sz="2800" i="1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endParaRPr lang="en-US" sz="2800" i="1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800" i="1" dirty="0" smtClean="0"/>
              <a:t>Il </a:t>
            </a:r>
            <a:r>
              <a:rPr lang="en-US" sz="2800" b="1" i="1" dirty="0" smtClean="0"/>
              <a:t>caccia</a:t>
            </a:r>
            <a:r>
              <a:rPr lang="en-US" sz="2800" i="1" dirty="0" smtClean="0"/>
              <a:t> è un aereo da combattimento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800" i="1" dirty="0" smtClean="0"/>
              <a:t>E’ vietata la </a:t>
            </a:r>
            <a:r>
              <a:rPr lang="en-US" sz="2800" b="1" i="1" dirty="0" smtClean="0"/>
              <a:t>caccia</a:t>
            </a:r>
            <a:r>
              <a:rPr lang="en-US" sz="2800" i="1" dirty="0" smtClean="0"/>
              <a:t> al cervo</a:t>
            </a:r>
            <a:endParaRPr lang="en-US" sz="2800" b="1" i="1" dirty="0"/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endParaRPr lang="en-US" sz="2800" b="1" i="1" dirty="0"/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800" i="1" dirty="0"/>
              <a:t>Gli italiani amano bere il caffè </a:t>
            </a:r>
            <a:r>
              <a:rPr lang="en-US" sz="2800" b="1" i="1" dirty="0"/>
              <a:t>espresso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800" i="1" dirty="0"/>
              <a:t>L’</a:t>
            </a:r>
            <a:r>
              <a:rPr lang="en-US" sz="2800" b="1" i="1" dirty="0"/>
              <a:t>espresso</a:t>
            </a:r>
            <a:r>
              <a:rPr lang="en-US" sz="2800" i="1" dirty="0"/>
              <a:t> 907 viaggia con un ritardo di 120 minuti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endParaRPr lang="en-US" sz="2400" i="1" dirty="0"/>
          </a:p>
        </p:txBody>
      </p:sp>
      <p:sp>
        <p:nvSpPr>
          <p:cNvPr id="5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en-US" sz="4400" dirty="0" err="1">
                <a:solidFill>
                  <a:schemeClr val="bg1"/>
                </a:solidFill>
              </a:rPr>
              <a:t>Ambiguità</a:t>
            </a:r>
            <a:r>
              <a:rPr lang="en-US" sz="4400" dirty="0">
                <a:solidFill>
                  <a:schemeClr val="bg1"/>
                </a:solidFill>
              </a:rPr>
              <a:t> del </a:t>
            </a:r>
            <a:r>
              <a:rPr lang="en-US" sz="4400" dirty="0" err="1">
                <a:solidFill>
                  <a:schemeClr val="bg1"/>
                </a:solidFill>
              </a:rPr>
              <a:t>Linguaggio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Naturale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679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Segnaposto contenuto 13" descr="DisEGNo-O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37697"/>
            <a:ext cx="9144000" cy="7038109"/>
          </a:xfrm>
        </p:spPr>
      </p:pic>
      <p:sp>
        <p:nvSpPr>
          <p:cNvPr id="11" name="Rettangolo 10"/>
          <p:cNvSpPr/>
          <p:nvPr/>
        </p:nvSpPr>
        <p:spPr>
          <a:xfrm>
            <a:off x="122348" y="712524"/>
            <a:ext cx="40890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 smtClean="0"/>
              <a:t>L’</a:t>
            </a:r>
            <a:r>
              <a:rPr lang="en-US" sz="2000" b="1" i="1" dirty="0" err="1" smtClean="0"/>
              <a:t>espresso</a:t>
            </a:r>
            <a:r>
              <a:rPr lang="en-US" sz="2000" i="1" dirty="0" smtClean="0"/>
              <a:t> 907 </a:t>
            </a:r>
            <a:r>
              <a:rPr lang="en-US" sz="2000" i="1" dirty="0" err="1" smtClean="0"/>
              <a:t>viaggia</a:t>
            </a:r>
            <a:r>
              <a:rPr lang="en-US" sz="2000" i="1" dirty="0" smtClean="0"/>
              <a:t> con un </a:t>
            </a:r>
            <a:r>
              <a:rPr lang="en-US" sz="2000" i="1" dirty="0" err="1" smtClean="0"/>
              <a:t>ritardo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di</a:t>
            </a:r>
            <a:r>
              <a:rPr lang="en-US" sz="2000" i="1" dirty="0" smtClean="0"/>
              <a:t> 120 </a:t>
            </a:r>
            <a:r>
              <a:rPr lang="en-US" sz="2000" i="1" dirty="0" err="1" smtClean="0"/>
              <a:t>minuti</a:t>
            </a:r>
            <a:endParaRPr lang="en-US" sz="2000" i="1" dirty="0" smtClean="0"/>
          </a:p>
          <a:p>
            <a:endParaRPr lang="en-US" sz="1600" i="1" dirty="0"/>
          </a:p>
        </p:txBody>
      </p:sp>
      <p:sp>
        <p:nvSpPr>
          <p:cNvPr id="12" name="Rettangolo 11"/>
          <p:cNvSpPr/>
          <p:nvPr/>
        </p:nvSpPr>
        <p:spPr>
          <a:xfrm>
            <a:off x="4765182" y="699645"/>
            <a:ext cx="4237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 smtClean="0"/>
              <a:t>Gli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italiani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amano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bere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il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caffè</a:t>
            </a:r>
            <a:r>
              <a:rPr lang="en-US" sz="2000" i="1" dirty="0" smtClean="0"/>
              <a:t> </a:t>
            </a:r>
            <a:r>
              <a:rPr lang="en-US" sz="2000" b="1" i="1" dirty="0" smtClean="0"/>
              <a:t>espresso</a:t>
            </a:r>
          </a:p>
          <a:p>
            <a:r>
              <a:rPr lang="en-US" sz="2000" i="1" dirty="0" smtClean="0"/>
              <a:t>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73129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P</a:t>
            </a:r>
            <a:r>
              <a:rPr lang="en-US" sz="2400" dirty="0" err="1" smtClean="0"/>
              <a:t>rocesso</a:t>
            </a:r>
            <a:r>
              <a:rPr lang="en-US" sz="2400" dirty="0" smtClean="0"/>
              <a:t> </a:t>
            </a:r>
            <a:r>
              <a:rPr lang="en-US" sz="2400" dirty="0" err="1"/>
              <a:t>automatico</a:t>
            </a:r>
            <a:r>
              <a:rPr lang="en-US" sz="2400" dirty="0"/>
              <a:t> di </a:t>
            </a:r>
            <a:r>
              <a:rPr lang="en-US" sz="2400" dirty="0" err="1"/>
              <a:t>identificazione</a:t>
            </a:r>
            <a:r>
              <a:rPr lang="en-US" sz="2400" dirty="0"/>
              <a:t> del </a:t>
            </a:r>
            <a:r>
              <a:rPr lang="en-US" sz="2400" dirty="0" err="1"/>
              <a:t>senso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parole </a:t>
            </a:r>
            <a:r>
              <a:rPr lang="en-US" sz="2400" dirty="0" err="1" smtClean="0"/>
              <a:t>ambigue [1] [2]</a:t>
            </a:r>
            <a:r>
              <a:rPr lang="en-US" sz="2400" dirty="0" smtClean="0"/>
              <a:t>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Limiti</a:t>
            </a:r>
            <a:endParaRPr lang="en-US" b="1" dirty="0" smtClean="0"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 marL="517525">
              <a:buClr>
                <a:srgbClr val="2D4E77"/>
              </a:buClr>
            </a:pPr>
            <a:r>
              <a:rPr lang="en-US" sz="2400" dirty="0" err="1" smtClean="0"/>
              <a:t>Necessità</a:t>
            </a:r>
            <a:r>
              <a:rPr lang="en-US" sz="2400" dirty="0" smtClean="0"/>
              <a:t> di </a:t>
            </a:r>
            <a:r>
              <a:rPr lang="en-US" sz="2400" dirty="0" err="1"/>
              <a:t>disporre di </a:t>
            </a:r>
            <a:r>
              <a:rPr lang="en-US" sz="2400" dirty="0" smtClean="0"/>
              <a:t>un </a:t>
            </a:r>
            <a:r>
              <a:rPr lang="en-US" sz="2400" i="1" dirty="0" smtClean="0"/>
              <a:t>Sense Inventory</a:t>
            </a:r>
            <a:r>
              <a:rPr lang="en-US" sz="2400" dirty="0" smtClean="0"/>
              <a:t>:		</a:t>
            </a:r>
          </a:p>
          <a:p>
            <a:pPr marL="919163" lvl="1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000" dirty="0" smtClean="0"/>
              <a:t> </a:t>
            </a:r>
            <a:r>
              <a:rPr lang="en-US" sz="2000" i="1" dirty="0"/>
              <a:t>D</a:t>
            </a:r>
            <a:r>
              <a:rPr lang="en-US" sz="2000" i="1" dirty="0" smtClean="0"/>
              <a:t>omain-specific</a:t>
            </a:r>
            <a:endParaRPr lang="en-US" sz="2000" dirty="0" smtClean="0"/>
          </a:p>
          <a:p>
            <a:pPr marL="919163" lvl="1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000" dirty="0" err="1" smtClean="0"/>
              <a:t>Eccessiva</a:t>
            </a:r>
            <a:r>
              <a:rPr lang="en-US" sz="2000" dirty="0" smtClean="0"/>
              <a:t> </a:t>
            </a:r>
            <a:r>
              <a:rPr lang="en-US" sz="2000" dirty="0" err="1" smtClean="0"/>
              <a:t>granularità</a:t>
            </a:r>
            <a:r>
              <a:rPr lang="en-US" sz="2000" dirty="0" smtClean="0"/>
              <a:t> </a:t>
            </a:r>
            <a:r>
              <a:rPr lang="en-US" sz="2000" dirty="0" err="1" smtClean="0"/>
              <a:t>dei</a:t>
            </a:r>
            <a:r>
              <a:rPr lang="en-US" sz="2000" dirty="0" smtClean="0"/>
              <a:t> </a:t>
            </a:r>
            <a:r>
              <a:rPr lang="en-US" sz="2000" dirty="0" err="1" smtClean="0"/>
              <a:t>significati</a:t>
            </a:r>
            <a:endParaRPr lang="en-US" sz="2000" dirty="0"/>
          </a:p>
          <a:p>
            <a:pPr marL="919163" lvl="1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000" dirty="0" err="1" smtClean="0"/>
              <a:t>Elevato</a:t>
            </a:r>
            <a:r>
              <a:rPr lang="en-US" sz="2000" dirty="0" smtClean="0"/>
              <a:t> </a:t>
            </a:r>
            <a:r>
              <a:rPr lang="en-US" sz="2000" dirty="0" err="1" smtClean="0"/>
              <a:t>costo</a:t>
            </a:r>
            <a:r>
              <a:rPr lang="en-US" sz="2000" dirty="0" smtClean="0"/>
              <a:t> di </a:t>
            </a:r>
            <a:r>
              <a:rPr lang="en-US" sz="2000" dirty="0" err="1" smtClean="0"/>
              <a:t>mantenimento</a:t>
            </a:r>
            <a:r>
              <a:rPr lang="en-US" sz="2000" dirty="0"/>
              <a:t> </a:t>
            </a:r>
            <a:r>
              <a:rPr lang="en-US" sz="2000" dirty="0" smtClean="0"/>
              <a:t>e aggiornamento </a:t>
            </a:r>
            <a:r>
              <a:rPr lang="en-US" sz="2000" dirty="0" err="1" smtClean="0"/>
              <a:t>dei</a:t>
            </a:r>
            <a:r>
              <a:rPr lang="en-US" sz="2000" dirty="0" smtClean="0"/>
              <a:t> </a:t>
            </a:r>
            <a:r>
              <a:rPr lang="en-US" sz="2000" dirty="0" err="1" smtClean="0"/>
              <a:t>dati</a:t>
            </a:r>
            <a:r>
              <a:rPr lang="en-US" sz="2000" dirty="0" smtClean="0"/>
              <a:t>		</a:t>
            </a:r>
            <a:endParaRPr lang="en-US" sz="2400" dirty="0" smtClean="0"/>
          </a:p>
          <a:p>
            <a:pPr marL="0" indent="0">
              <a:buNone/>
            </a:pPr>
            <a:endParaRPr lang="en-US" sz="2400" i="1" dirty="0"/>
          </a:p>
          <a:p>
            <a:pPr marL="517525"/>
            <a:r>
              <a:rPr lang="en-US" sz="2400" dirty="0" err="1" smtClean="0"/>
              <a:t>Necessità</a:t>
            </a:r>
            <a:r>
              <a:rPr lang="en-US" sz="2400" dirty="0" smtClean="0"/>
              <a:t> di </a:t>
            </a:r>
            <a:r>
              <a:rPr lang="en-US" sz="2400" dirty="0" err="1" smtClean="0"/>
              <a:t>annotare</a:t>
            </a:r>
            <a:r>
              <a:rPr lang="en-US" sz="2400" dirty="0" smtClean="0"/>
              <a:t> </a:t>
            </a:r>
            <a:r>
              <a:rPr lang="en-US" sz="2400" dirty="0" err="1" smtClean="0"/>
              <a:t>manualmente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err="1"/>
              <a:t> dati di </a:t>
            </a:r>
            <a:r>
              <a:rPr lang="en-US" sz="2400" i="1" dirty="0" err="1"/>
              <a:t>training</a:t>
            </a:r>
            <a:endParaRPr lang="en-US" sz="2400" i="1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en-US" sz="4000" dirty="0">
                <a:solidFill>
                  <a:srgbClr val="FFFFFF"/>
                </a:solidFill>
              </a:rPr>
              <a:t>Word Sense Disambiguation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34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smtClean="0"/>
              <a:t>Approccio non supervisionato alla WSD che </a:t>
            </a:r>
            <a:r>
              <a:rPr lang="en-US" sz="2400" b="1" smtClean="0"/>
              <a:t>non necessita di sorgenti dati manualmente annotate</a:t>
            </a:r>
            <a:r>
              <a:rPr lang="en-US" sz="2400" smtClean="0"/>
              <a:t>. </a:t>
            </a:r>
          </a:p>
          <a:p>
            <a:pPr marL="0" indent="0">
              <a:buNone/>
            </a:pPr>
            <a:endParaRPr lang="en-US" sz="2400" smtClean="0"/>
          </a:p>
          <a:p>
            <a:pPr marL="0" indent="0">
              <a:buNone/>
            </a:pPr>
            <a:r>
              <a:rPr lang="en-US" sz="2400" smtClean="0"/>
              <a:t>Trova fondamento nella </a:t>
            </a:r>
            <a:r>
              <a:rPr lang="en-US" sz="2400" b="1" i="1" smtClean="0"/>
              <a:t>distributional hypothesis</a:t>
            </a:r>
            <a:r>
              <a:rPr lang="en-US" sz="2400" smtClean="0"/>
              <a:t>, </a:t>
            </a:r>
            <a:r>
              <a:rPr lang="en-US" sz="2400"/>
              <a:t>cioè l’idea che una data parola, usata con un significato specifico, tenda a co-occorrere con lo stesso sottoinsieme di parole </a:t>
            </a:r>
            <a:r>
              <a:rPr lang="en-US" sz="2400" smtClean="0"/>
              <a:t>vicine. </a:t>
            </a:r>
            <a:endParaRPr lang="en-US" sz="2400"/>
          </a:p>
          <a:p>
            <a:pPr marL="0" indent="0">
              <a:buNone/>
            </a:pPr>
            <a:endParaRPr lang="en-US" sz="2400" smtClean="0"/>
          </a:p>
          <a:p>
            <a:pPr marL="0" indent="0">
              <a:buNone/>
            </a:pPr>
            <a:r>
              <a:rPr lang="en-US" sz="2400" smtClean="0"/>
              <a:t>E’ basata sul </a:t>
            </a:r>
            <a:r>
              <a:rPr lang="en-US" sz="2400" b="1" i="1" smtClean="0"/>
              <a:t>clustering</a:t>
            </a:r>
            <a:r>
              <a:rPr lang="en-US" sz="2400" smtClean="0"/>
              <a:t> delle istanze di parole tratte da </a:t>
            </a:r>
            <a:r>
              <a:rPr lang="en-US" sz="2400" i="1" smtClean="0"/>
              <a:t>plain text.</a:t>
            </a:r>
          </a:p>
          <a:p>
            <a:pPr marL="0" indent="0">
              <a:buNone/>
            </a:pPr>
            <a:endParaRPr lang="en-US" sz="2400" smtClean="0"/>
          </a:p>
          <a:p>
            <a:pPr marL="0" indent="0">
              <a:buNone/>
            </a:pPr>
            <a:endParaRPr lang="en-US" sz="2400" b="1" smtClean="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en-US" sz="4000">
                <a:solidFill>
                  <a:schemeClr val="bg1"/>
                </a:solidFill>
              </a:rPr>
              <a:t>Word Sense Induction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46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smtClean="0"/>
              <a:t>WSI eseguita su un dato </a:t>
            </a:r>
            <a:r>
              <a:rPr lang="en-US" sz="2800" i="1" smtClean="0"/>
              <a:t>target language</a:t>
            </a:r>
            <a:r>
              <a:rPr lang="en-US" sz="2800" smtClean="0"/>
              <a:t> utilizzando altre lingue come supporto.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 smtClean="0"/>
              <a:t>Duplice vantaggio:</a:t>
            </a:r>
          </a:p>
          <a:p>
            <a:pPr marL="0" indent="0">
              <a:buNone/>
            </a:pPr>
            <a:endParaRPr lang="en-US" sz="2800" smtClean="0"/>
          </a:p>
          <a:p>
            <a:pPr marL="798513" indent="-514350"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US" sz="2800" smtClean="0"/>
              <a:t>Estensione del numero di </a:t>
            </a:r>
            <a:r>
              <a:rPr lang="en-US" sz="2800" i="1" smtClean="0"/>
              <a:t>features</a:t>
            </a:r>
            <a:r>
              <a:rPr lang="en-US" sz="2800" smtClean="0"/>
              <a:t> disponibili</a:t>
            </a:r>
          </a:p>
          <a:p>
            <a:pPr marL="514350" indent="-514350"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endParaRPr lang="en-US" sz="2800"/>
          </a:p>
          <a:p>
            <a:pPr marL="796925" indent="-512763"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US" sz="2800" smtClean="0"/>
              <a:t>Introduzione di ulteriore conoscenza</a:t>
            </a:r>
            <a:endParaRPr lang="en-US" sz="2800"/>
          </a:p>
        </p:txBody>
      </p:sp>
      <p:sp>
        <p:nvSpPr>
          <p:cNvPr id="4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en-US" sz="4000">
                <a:solidFill>
                  <a:srgbClr val="FFFFFF"/>
                </a:solidFill>
              </a:rPr>
              <a:t>Multi-lingual WSI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14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400" smtClean="0"/>
              <a:t>Realizzare un sistema in grado di individuare i differenti significati che una </a:t>
            </a:r>
            <a:r>
              <a:rPr lang="en-US" sz="2400" i="1" smtClean="0"/>
              <a:t>target word </a:t>
            </a:r>
            <a:r>
              <a:rPr lang="en-US" sz="2400"/>
              <a:t>può assumere in un </a:t>
            </a:r>
            <a:r>
              <a:rPr lang="en-US" sz="2400" i="1"/>
              <a:t>target language</a:t>
            </a:r>
            <a:r>
              <a:rPr lang="en-US" sz="2400"/>
              <a:t>. Dato un contesto contenente una istanza della </a:t>
            </a:r>
            <a:r>
              <a:rPr lang="en-US" sz="2400" i="1" smtClean="0"/>
              <a:t>target word</a:t>
            </a:r>
            <a:r>
              <a:rPr lang="en-US" sz="2400" smtClean="0"/>
              <a:t> unito alla traduzione di tale contesto in diverse lingue, il sistema sarà in grado di associare l’istanza considerata ad uno dei significati individuati.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endParaRPr lang="en-US" sz="240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400" smtClean="0"/>
              <a:t>Usare esclusivamente testo semplice </a:t>
            </a:r>
            <a:r>
              <a:rPr lang="en-US" sz="2400" b="1" smtClean="0"/>
              <a:t>NON annotato</a:t>
            </a:r>
            <a:r>
              <a:rPr lang="en-US" sz="2400" smtClean="0"/>
              <a:t>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endParaRPr lang="en-US" sz="240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sz="2400" smtClean="0"/>
              <a:t>Verificare che l’utilizzo di testo multi-lingua porti effettivi vantaggi nella WSI rispetto al caso mono-lingua.</a:t>
            </a:r>
            <a:endParaRPr lang="en-US" sz="2400"/>
          </a:p>
        </p:txBody>
      </p:sp>
      <p:sp>
        <p:nvSpPr>
          <p:cNvPr id="5" name="Title 1"/>
          <p:cNvSpPr txBox="1">
            <a:spLocks noChangeAspect="1"/>
          </p:cNvSpPr>
          <p:nvPr/>
        </p:nvSpPr>
        <p:spPr>
          <a:xfrm>
            <a:off x="0" y="540000"/>
            <a:ext cx="7920000" cy="720000"/>
          </a:xfrm>
          <a:prstGeom prst="rect">
            <a:avLst/>
          </a:prstGeom>
          <a:solidFill>
            <a:srgbClr val="2954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360363" lvl="0">
              <a:spcBef>
                <a:spcPct val="0"/>
              </a:spcBef>
              <a:defRPr/>
            </a:pPr>
            <a:r>
              <a:rPr lang="en-US" sz="4000">
                <a:solidFill>
                  <a:srgbClr val="FFFFFF"/>
                </a:solidFill>
              </a:rPr>
              <a:t>Obiettivi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3186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</TotalTime>
  <Words>1249</Words>
  <Application>Microsoft Macintosh PowerPoint</Application>
  <PresentationFormat>On-screen Show (4:3)</PresentationFormat>
  <Paragraphs>423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TITOLO INDIVIDUAZIONE AUTOMATICA NON SUPERVISIONATA DEL SIGNIFICATO DI PAROLE  TRAMITE RISORSE TESTUALI MULTI-LINGUA</vt:lpstr>
      <vt:lpstr>In collaborazione con: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asdf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Individuazione automatica non supervisionata del significato di parole  tramite risorse testuali multi-lingua</dc:title>
  <dc:creator>asdfa asdf</dc:creator>
  <cp:lastModifiedBy>asdfa asdf</cp:lastModifiedBy>
  <cp:revision>153</cp:revision>
  <dcterms:created xsi:type="dcterms:W3CDTF">2013-07-03T16:25:29Z</dcterms:created>
  <dcterms:modified xsi:type="dcterms:W3CDTF">2013-07-16T15:53:00Z</dcterms:modified>
</cp:coreProperties>
</file>