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648" r:id="rId1"/>
  </p:sldMasterIdLst>
  <p:notesMasterIdLst>
    <p:notesMasterId r:id="rId28"/>
  </p:notesMasterIdLst>
  <p:sldIdLst>
    <p:sldId id="287" r:id="rId2"/>
    <p:sldId id="505" r:id="rId3"/>
    <p:sldId id="506" r:id="rId4"/>
    <p:sldId id="511" r:id="rId5"/>
    <p:sldId id="516" r:id="rId6"/>
    <p:sldId id="523" r:id="rId7"/>
    <p:sldId id="522" r:id="rId8"/>
    <p:sldId id="521" r:id="rId9"/>
    <p:sldId id="507" r:id="rId10"/>
    <p:sldId id="543" r:id="rId11"/>
    <p:sldId id="528" r:id="rId12"/>
    <p:sldId id="529" r:id="rId13"/>
    <p:sldId id="544" r:id="rId14"/>
    <p:sldId id="526" r:id="rId15"/>
    <p:sldId id="540" r:id="rId16"/>
    <p:sldId id="539" r:id="rId17"/>
    <p:sldId id="525" r:id="rId18"/>
    <p:sldId id="530" r:id="rId19"/>
    <p:sldId id="531" r:id="rId20"/>
    <p:sldId id="534" r:id="rId21"/>
    <p:sldId id="536" r:id="rId22"/>
    <p:sldId id="535" r:id="rId23"/>
    <p:sldId id="537" r:id="rId24"/>
    <p:sldId id="538" r:id="rId25"/>
    <p:sldId id="532" r:id="rId26"/>
    <p:sldId id="533" r:id="rId27"/>
  </p:sldIdLst>
  <p:sldSz cx="9144000" cy="6858000" type="screen4x3"/>
  <p:notesSz cx="6797675" cy="9926638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667C"/>
    <a:srgbClr val="E23EB7"/>
    <a:srgbClr val="3F5990"/>
    <a:srgbClr val="2A6490"/>
    <a:srgbClr val="F2F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5758FB7-9AC5-4552-8A53-C91805E547FA}" styleName="Stile con tema 1 - Color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9" autoAdjust="0"/>
    <p:restoredTop sz="94280" autoAdjust="0"/>
  </p:normalViewPr>
  <p:slideViewPr>
    <p:cSldViewPr snapToGrid="0" snapToObjects="1">
      <p:cViewPr varScale="1">
        <p:scale>
          <a:sx n="72" d="100"/>
          <a:sy n="72" d="100"/>
        </p:scale>
        <p:origin x="1152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3072" y="-11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CECA4-797D-BC44-A45B-5241BDB90CD4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F6FAA-B56D-F44E-9703-45FEA6B67B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0261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51025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01584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13604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8256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59505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7829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086138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997179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31125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23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4809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4689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2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23080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4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7056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5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6614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6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86009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7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01901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8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5430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89483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F6FAA-B56D-F44E-9703-45FEA6B67B4D}" type="slidenum">
              <a:rPr lang="en-AU" smtClean="0"/>
              <a:t>11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75790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1FC413DD-977C-604A-A55A-476FB3652930}" type="datetimeFigureOut">
              <a:rPr lang="nl-NL" smtClean="0"/>
              <a:pPr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DE3CB642-D2C0-5544-953E-46DF5CF0C24D}" type="slidenum">
              <a:rPr lang="en-AU" smtClean="0"/>
              <a:pPr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2187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05026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284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>
                <a:latin typeface="Century Gothic" panose="020B0502020202020204" pitchFamily="34" charset="0"/>
              </a:defRPr>
            </a:lvl1pPr>
            <a:lvl2pPr>
              <a:defRPr sz="1600">
                <a:latin typeface="Century Gothic" panose="020B0502020202020204" pitchFamily="34" charset="0"/>
              </a:defRPr>
            </a:lvl2pPr>
            <a:lvl3pPr>
              <a:defRPr sz="1400">
                <a:latin typeface="Century Gothic" panose="020B0502020202020204" pitchFamily="34" charset="0"/>
              </a:defRPr>
            </a:lvl3pPr>
            <a:lvl4pPr>
              <a:defRPr sz="1400">
                <a:latin typeface="Century Gothic" panose="020B0502020202020204" pitchFamily="34" charset="0"/>
              </a:defRPr>
            </a:lvl4pPr>
            <a:lvl5pPr>
              <a:defRPr sz="14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AU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1FC413DD-977C-604A-A55A-476FB3652930}" type="datetimeFigureOut">
              <a:rPr lang="nl-NL" smtClean="0"/>
              <a:pPr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Century Gothic" panose="020B0502020202020204" pitchFamily="34" charset="0"/>
              </a:defRPr>
            </a:lvl1pPr>
          </a:lstStyle>
          <a:p>
            <a:fld id="{DE3CB642-D2C0-5544-953E-46DF5CF0C24D}" type="slidenum">
              <a:rPr lang="en-AU" smtClean="0"/>
              <a:pPr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77013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99624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31141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03122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88616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30844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AU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74071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  <a:endParaRPr lang="en-AU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8583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595618"/>
            <a:ext cx="8229600" cy="10243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Titelstijl van model bewerken</a:t>
            </a:r>
            <a:endParaRPr lang="en-AU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83479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AU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413DD-977C-604A-A55A-476FB3652930}" type="datetimeFigureOut">
              <a:rPr lang="nl-NL" smtClean="0"/>
              <a:t>12-4-2017</a:t>
            </a:fld>
            <a:endParaRPr lang="en-AU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CB642-D2C0-5544-953E-46DF5CF0C24D}" type="slidenum">
              <a:rPr lang="en-AU" smtClean="0"/>
              <a:t>‹N›</a:t>
            </a:fld>
            <a:endParaRPr lang="en-AU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1"/>
            <a:ext cx="9144000" cy="247236"/>
          </a:xfrm>
          <a:prstGeom prst="rect">
            <a:avLst/>
          </a:prstGeom>
          <a:solidFill>
            <a:srgbClr val="27667C"/>
          </a:solidFill>
          <a:ln>
            <a:solidFill>
              <a:srgbClr val="2766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>
              <a:solidFill>
                <a:srgbClr val="3F5990"/>
              </a:solidFill>
            </a:endParaRPr>
          </a:p>
        </p:txBody>
      </p:sp>
      <p:sp>
        <p:nvSpPr>
          <p:cNvPr id="8" name="Rechthoek 7"/>
          <p:cNvSpPr/>
          <p:nvPr userDrawn="1"/>
        </p:nvSpPr>
        <p:spPr>
          <a:xfrm flipV="1">
            <a:off x="0" y="6743376"/>
            <a:ext cx="9144000" cy="136525"/>
          </a:xfrm>
          <a:prstGeom prst="rect">
            <a:avLst/>
          </a:prstGeom>
          <a:solidFill>
            <a:srgbClr val="27667C"/>
          </a:solidFill>
          <a:ln>
            <a:solidFill>
              <a:srgbClr val="27667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60685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rgbClr val="27667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1610571"/>
            <a:ext cx="7032586" cy="1470025"/>
          </a:xfrm>
        </p:spPr>
        <p:txBody>
          <a:bodyPr>
            <a:normAutofit fontScale="90000"/>
          </a:bodyPr>
          <a:lstStyle/>
          <a:p>
            <a:r>
              <a:rPr lang="it-IT" sz="3600" b="1" cap="small" dirty="0"/>
              <a:t>Inserire i rifugiati in città:</a:t>
            </a:r>
            <a:br>
              <a:rPr lang="it-IT" sz="3600" dirty="0"/>
            </a:br>
            <a:r>
              <a:rPr lang="it-IT" sz="2700" dirty="0"/>
              <a:t>Sviluppo di un prototipo per </a:t>
            </a:r>
            <a:br>
              <a:rPr lang="it-IT" sz="3600" dirty="0"/>
            </a:br>
            <a:r>
              <a:rPr lang="it-IT" sz="3600" cap="small" dirty="0"/>
              <a:t>L’apprendimento auto-direzionato</a:t>
            </a:r>
            <a:endParaRPr lang="en-AU" sz="2200" b="1" cap="smal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33707" y="3136979"/>
            <a:ext cx="6400800" cy="1480241"/>
          </a:xfrm>
        </p:spPr>
        <p:txBody>
          <a:bodyPr>
            <a:normAutofit/>
          </a:bodyPr>
          <a:lstStyle/>
          <a:p>
            <a:pPr lvl="0"/>
            <a:r>
              <a:rPr lang="en" sz="2000" dirty="0"/>
              <a:t>12 </a:t>
            </a:r>
            <a:r>
              <a:rPr lang="it-IT" sz="2000" dirty="0"/>
              <a:t>Aprile</a:t>
            </a:r>
            <a:r>
              <a:rPr lang="en" sz="2000" dirty="0"/>
              <a:t> 2017</a:t>
            </a:r>
          </a:p>
          <a:p>
            <a:pPr lvl="0"/>
            <a:r>
              <a:rPr lang="en-AU" sz="2000" dirty="0"/>
              <a:t>Marco Orlando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1" name="Rettangolo 10"/>
          <p:cNvSpPr/>
          <p:nvPr/>
        </p:nvSpPr>
        <p:spPr>
          <a:xfrm>
            <a:off x="567069" y="4829807"/>
            <a:ext cx="36359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27667C"/>
                </a:solidFill>
              </a:rPr>
              <a:t>Relatore: </a:t>
            </a:r>
            <a:r>
              <a:rPr lang="it-IT" dirty="0"/>
              <a:t>Prof.ssa Sonia Bergamaschi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135465" y="4827211"/>
            <a:ext cx="3397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27667C"/>
                </a:solidFill>
              </a:rPr>
              <a:t>Correlatore: </a:t>
            </a:r>
            <a:r>
              <a:rPr lang="it-IT" dirty="0"/>
              <a:t>Prof. Roberto V. Zicari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-1523999" y="390466"/>
            <a:ext cx="1219200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b="1" dirty="0"/>
              <a:t>Università degli Studi Di Modena e Reggio Emilia - </a:t>
            </a:r>
            <a:r>
              <a:rPr lang="it-IT" sz="1600" dirty="0"/>
              <a:t>Dipartimento di Ingegneria “Enzo Ferrari” </a:t>
            </a:r>
          </a:p>
          <a:p>
            <a:pPr algn="ctr"/>
            <a:r>
              <a:rPr lang="it-IT" sz="1600" dirty="0"/>
              <a:t>Corso Di Laurea Magistrale In Ingegneria Informatica - Anno accademico 2015-2016 </a:t>
            </a:r>
          </a:p>
          <a:p>
            <a:pPr algn="ctr"/>
            <a:br>
              <a:rPr lang="it-IT" dirty="0"/>
            </a:br>
            <a:endParaRPr lang="it-IT" dirty="0"/>
          </a:p>
          <a:p>
            <a:pPr algn="ctr"/>
            <a:endParaRPr lang="it-IT" dirty="0"/>
          </a:p>
        </p:txBody>
      </p:sp>
      <p:pic>
        <p:nvPicPr>
          <p:cNvPr id="18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8207" y="5273060"/>
            <a:ext cx="1971982" cy="1174668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67" y="5233003"/>
            <a:ext cx="1322196" cy="131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20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871836" y="-18386"/>
            <a:ext cx="7435240" cy="1554192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Modello dei dati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Immagine 3" descr="Ritaglio schermata"/>
          <p:cNvPicPr/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3" y="1157937"/>
            <a:ext cx="4680000" cy="5565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Immagine 7" descr="Ritaglio schermata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1274"/>
          <a:stretch/>
        </p:blipFill>
        <p:spPr>
          <a:xfrm>
            <a:off x="2266122" y="6114298"/>
            <a:ext cx="6926116" cy="65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Immagine 5" descr="Ritaglio schermata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" contrast="3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9981" y="493764"/>
            <a:ext cx="5229955" cy="562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35737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1876" y="464151"/>
            <a:ext cx="9060251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Tecnologie utilizzate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55813" y="2738895"/>
            <a:ext cx="12192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sz="11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it-IT" altLang="zh-CN" sz="1100">
              <a:latin typeface="Arial" panose="020B0604020202020204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266" y="2295471"/>
            <a:ext cx="5359471" cy="21437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265" y="4675588"/>
            <a:ext cx="5886204" cy="160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99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3 CHATBOT</a:t>
            </a:r>
          </a:p>
        </p:txBody>
      </p:sp>
    </p:spTree>
    <p:extLst>
      <p:ext uri="{BB962C8B-B14F-4D97-AF65-F5344CB8AC3E}">
        <p14:creationId xmlns:p14="http://schemas.microsoft.com/office/powerpoint/2010/main" val="348367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464151"/>
            <a:ext cx="7032586" cy="1470025"/>
          </a:xfrm>
        </p:spPr>
        <p:txBody>
          <a:bodyPr>
            <a:normAutofit fontScale="90000"/>
          </a:bodyPr>
          <a:lstStyle/>
          <a:p>
            <a:r>
              <a:rPr lang="en-US" sz="3600" b="1" cap="small" dirty="0"/>
              <a:t>ComScore</a:t>
            </a:r>
            <a:r>
              <a:rPr lang="it-IT" sz="3600" b="1" cap="small" dirty="0"/>
              <a:t>:</a:t>
            </a:r>
            <a:br>
              <a:rPr lang="it-IT" sz="3600" dirty="0"/>
            </a:br>
            <a:r>
              <a:rPr lang="it-IT" sz="3600" dirty="0"/>
              <a:t>I</a:t>
            </a:r>
            <a:r>
              <a:rPr lang="it-IT" dirty="0"/>
              <a:t>l </a:t>
            </a:r>
            <a:r>
              <a:rPr lang="it-IT" sz="3600" dirty="0"/>
              <a:t>49% </a:t>
            </a:r>
            <a:r>
              <a:rPr lang="it-IT" dirty="0"/>
              <a:t>degli utenti (USA) scarica meno di un'App al mese</a:t>
            </a:r>
            <a:endParaRPr lang="en-AU" sz="2200" b="1" cap="small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084" y="2167437"/>
            <a:ext cx="6640046" cy="38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60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:\Users\Visual\Desktop\uk-galaxy-j3-2016-j320f-sm-j320fzdnbtu-000000001-front-gold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5" t="7317" r="33333" b="8334"/>
          <a:stretch/>
        </p:blipFill>
        <p:spPr bwMode="auto">
          <a:xfrm>
            <a:off x="4782060" y="-815357"/>
            <a:ext cx="4140193" cy="8103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031441" y="47930"/>
            <a:ext cx="3641425" cy="643393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Triangolo isoscele 6"/>
          <p:cNvSpPr/>
          <p:nvPr/>
        </p:nvSpPr>
        <p:spPr>
          <a:xfrm rot="5400000">
            <a:off x="6459386" y="2926306"/>
            <a:ext cx="785532" cy="677183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-1412511" y="235946"/>
            <a:ext cx="703258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7667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it-IT" sz="3600" b="1" cap="small" dirty="0"/>
              <a:t>VIDEO </a:t>
            </a:r>
            <a:br>
              <a:rPr lang="it-IT" sz="3600" b="1" cap="small" dirty="0"/>
            </a:br>
            <a:r>
              <a:rPr lang="it-IT" sz="3600" b="1" cap="small" dirty="0"/>
              <a:t>Simulazione</a:t>
            </a:r>
            <a:endParaRPr lang="en-AU" sz="2200" b="1" cap="small" dirty="0"/>
          </a:p>
        </p:txBody>
      </p:sp>
    </p:spTree>
    <p:extLst>
      <p:ext uri="{BB962C8B-B14F-4D97-AF65-F5344CB8AC3E}">
        <p14:creationId xmlns:p14="http://schemas.microsoft.com/office/powerpoint/2010/main" val="284642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C:\Users\Visual\Desktop\uk-galaxy-j3-2016-j320f-sm-j320fzdnbtu-000000001-front-gold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45" t="7317" r="33333" b="8334"/>
          <a:stretch/>
        </p:blipFill>
        <p:spPr bwMode="auto">
          <a:xfrm>
            <a:off x="4781640" y="-815357"/>
            <a:ext cx="4140193" cy="81033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-1412511" y="235946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VIDEO </a:t>
            </a:r>
            <a:br>
              <a:rPr lang="it-IT" sz="3600" b="1" cap="small" dirty="0"/>
            </a:br>
            <a:r>
              <a:rPr lang="it-IT" sz="3600" b="1" cap="small" dirty="0"/>
              <a:t>Simulazione</a:t>
            </a:r>
            <a:endParaRPr lang="en-AU" sz="2200" b="1" cap="small" dirty="0"/>
          </a:p>
        </p:txBody>
      </p:sp>
      <p:pic>
        <p:nvPicPr>
          <p:cNvPr id="3" name="video tes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31023" y="47930"/>
            <a:ext cx="3641425" cy="643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96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5707" y="0"/>
            <a:ext cx="7032586" cy="1080000"/>
          </a:xfrm>
        </p:spPr>
        <p:txBody>
          <a:bodyPr>
            <a:normAutofit/>
          </a:bodyPr>
          <a:lstStyle/>
          <a:p>
            <a:r>
              <a:rPr lang="it-IT" sz="3600" b="1" cap="small" dirty="0" err="1"/>
              <a:t>Screenshot</a:t>
            </a:r>
            <a:r>
              <a:rPr lang="it-IT" sz="3600" b="1" cap="small" dirty="0"/>
              <a:t> chatbot</a:t>
            </a:r>
            <a:endParaRPr lang="en-AU" sz="3600" b="1" cap="small" dirty="0"/>
          </a:p>
        </p:txBody>
      </p:sp>
      <p:pic>
        <p:nvPicPr>
          <p:cNvPr id="5" name="Immagine 4" descr="C:\Users\Visual\Desktop\scree fin\Screenshot_2017-03-28-20-39-5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8009"/>
          <a:stretch/>
        </p:blipFill>
        <p:spPr bwMode="auto">
          <a:xfrm>
            <a:off x="511138" y="1601480"/>
            <a:ext cx="2520000" cy="352569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magine 5" descr="C:\Users\Visual\Desktop\scree fin\Screenshot_2017-03-28-20-40-10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 b="11092"/>
          <a:stretch/>
        </p:blipFill>
        <p:spPr bwMode="auto">
          <a:xfrm>
            <a:off x="3395681" y="2248783"/>
            <a:ext cx="2520000" cy="336729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 descr="C:\Users\Visual\Desktop\scree fin\Screenshot_2017-03-28-20-40-40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8" b="8695"/>
          <a:stretch/>
        </p:blipFill>
        <p:spPr bwMode="auto">
          <a:xfrm>
            <a:off x="6280224" y="2728930"/>
            <a:ext cx="2520000" cy="35501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5771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8000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Modello a blocchi</a:t>
            </a:r>
          </a:p>
        </p:txBody>
      </p:sp>
      <p:pic>
        <p:nvPicPr>
          <p:cNvPr id="4" name="Immagine 3" descr="Ritaglio schermat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123"/>
            <a:ext cx="6570967" cy="4847921"/>
          </a:xfrm>
          <a:prstGeom prst="rect">
            <a:avLst/>
          </a:prstGeom>
        </p:spPr>
      </p:pic>
      <p:pic>
        <p:nvPicPr>
          <p:cNvPr id="5" name="Immagine 4" descr="Ritaglio scherma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573" y="2464905"/>
            <a:ext cx="4587427" cy="418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664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2055813" y="2738895"/>
            <a:ext cx="121920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zh-CN" sz="110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it-IT" altLang="zh-CN" sz="1100">
              <a:latin typeface="Arial" panose="020B0604020202020204" pitchFamily="34" charset="0"/>
            </a:endParaRPr>
          </a:p>
          <a:p>
            <a:pPr algn="just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10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62" y="1864414"/>
            <a:ext cx="3978891" cy="251996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l="4669" t="59642" r="3039" b="2540"/>
          <a:stretch/>
        </p:blipFill>
        <p:spPr>
          <a:xfrm>
            <a:off x="1909385" y="4525560"/>
            <a:ext cx="5437661" cy="1654434"/>
          </a:xfrm>
          <a:prstGeom prst="rect">
            <a:avLst/>
          </a:prstGeom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41876" y="464151"/>
            <a:ext cx="906025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7667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it-IT" sz="3600" b="1" cap="small" dirty="0"/>
              <a:t>Tecnologie utilizzate</a:t>
            </a:r>
            <a:endParaRPr lang="en-AU" sz="3600" b="1" cap="small" dirty="0"/>
          </a:p>
        </p:txBody>
      </p:sp>
    </p:spTree>
    <p:extLst>
      <p:ext uri="{BB962C8B-B14F-4D97-AF65-F5344CB8AC3E}">
        <p14:creationId xmlns:p14="http://schemas.microsoft.com/office/powerpoint/2010/main" val="2785859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4 IBOT</a:t>
            </a:r>
          </a:p>
        </p:txBody>
      </p:sp>
    </p:spTree>
    <p:extLst>
      <p:ext uri="{BB962C8B-B14F-4D97-AF65-F5344CB8AC3E}">
        <p14:creationId xmlns:p14="http://schemas.microsoft.com/office/powerpoint/2010/main" val="2268399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5617"/>
            <a:ext cx="8229600" cy="1080000"/>
          </a:xfrm>
        </p:spPr>
        <p:txBody>
          <a:bodyPr>
            <a:normAutofit/>
          </a:bodyPr>
          <a:lstStyle/>
          <a:p>
            <a:r>
              <a:rPr lang="en-US" b="1" dirty="0"/>
              <a:t>Agenda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2394353"/>
            <a:ext cx="8640000" cy="4525963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it-IT" sz="2000" dirty="0"/>
              <a:t>Contesto e Motivazione</a:t>
            </a:r>
          </a:p>
          <a:p>
            <a:pPr>
              <a:buFont typeface="+mj-lt"/>
              <a:buAutoNum type="arabicPeriod"/>
            </a:pPr>
            <a:r>
              <a:rPr lang="en-US" sz="2000" dirty="0"/>
              <a:t>Graph</a:t>
            </a:r>
            <a:r>
              <a:rPr lang="it-IT" sz="2000" dirty="0"/>
              <a:t> DBMS 	(Neo4j)</a:t>
            </a:r>
          </a:p>
          <a:p>
            <a:pPr>
              <a:buFont typeface="+mj-lt"/>
              <a:buAutoNum type="arabicPeriod"/>
            </a:pPr>
            <a:r>
              <a:rPr lang="it-IT" sz="2000" dirty="0"/>
              <a:t>Chatbot 		(Messenger)</a:t>
            </a:r>
          </a:p>
          <a:p>
            <a:pPr>
              <a:buFont typeface="+mj-lt"/>
              <a:buAutoNum type="arabicPeriod"/>
            </a:pPr>
            <a:r>
              <a:rPr lang="it-IT" sz="2000" dirty="0"/>
              <a:t>Ibot 				(</a:t>
            </a:r>
            <a:r>
              <a:rPr lang="en-US" sz="2000" dirty="0"/>
              <a:t>Integreat</a:t>
            </a:r>
            <a:r>
              <a:rPr lang="it-IT" sz="2000" dirty="0"/>
              <a:t>+</a:t>
            </a:r>
            <a:r>
              <a:rPr lang="en-US" sz="2000" dirty="0"/>
              <a:t>chatbot</a:t>
            </a:r>
            <a:r>
              <a:rPr lang="it-IT" sz="2000" dirty="0"/>
              <a:t>)</a:t>
            </a:r>
          </a:p>
          <a:p>
            <a:pPr>
              <a:buFont typeface="+mj-lt"/>
              <a:buAutoNum type="arabicPeriod"/>
            </a:pPr>
            <a:r>
              <a:rPr lang="it-IT" sz="2000" dirty="0"/>
              <a:t>Conclusioni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de-DE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t="14088"/>
          <a:stretch/>
        </p:blipFill>
        <p:spPr>
          <a:xfrm>
            <a:off x="5107112" y="1834792"/>
            <a:ext cx="4388893" cy="377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1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44859" y="53412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Architettura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Immagin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559351" y="2822422"/>
            <a:ext cx="5456629" cy="3815410"/>
          </a:xfrm>
          <a:prstGeom prst="rect">
            <a:avLst/>
          </a:prstGeom>
        </p:spPr>
      </p:pic>
      <p:grpSp>
        <p:nvGrpSpPr>
          <p:cNvPr id="8" name="Gruppo 7"/>
          <p:cNvGrpSpPr>
            <a:grpSpLocks noChangeAspect="1"/>
          </p:cNvGrpSpPr>
          <p:nvPr/>
        </p:nvGrpSpPr>
        <p:grpSpPr>
          <a:xfrm>
            <a:off x="197306" y="1279280"/>
            <a:ext cx="4434205" cy="3157855"/>
            <a:chOff x="0" y="114435"/>
            <a:chExt cx="6075654" cy="4216265"/>
          </a:xfrm>
        </p:grpSpPr>
        <p:grpSp>
          <p:nvGrpSpPr>
            <p:cNvPr id="9" name="Gruppo 8"/>
            <p:cNvGrpSpPr/>
            <p:nvPr/>
          </p:nvGrpSpPr>
          <p:grpSpPr>
            <a:xfrm>
              <a:off x="0" y="114435"/>
              <a:ext cx="6075654" cy="4216265"/>
              <a:chOff x="0" y="114435"/>
              <a:chExt cx="6075654" cy="4216265"/>
            </a:xfrm>
          </p:grpSpPr>
          <p:grpSp>
            <p:nvGrpSpPr>
              <p:cNvPr id="11" name="Gruppo 10"/>
              <p:cNvGrpSpPr/>
              <p:nvPr/>
            </p:nvGrpSpPr>
            <p:grpSpPr>
              <a:xfrm>
                <a:off x="0" y="114435"/>
                <a:ext cx="6075654" cy="4216265"/>
                <a:chOff x="0" y="114435"/>
                <a:chExt cx="6075654" cy="4216265"/>
              </a:xfrm>
            </p:grpSpPr>
            <p:sp>
              <p:nvSpPr>
                <p:cNvPr id="13" name="Casella di testo 2"/>
                <p:cNvSpPr txBox="1">
                  <a:spLocks noChangeArrowheads="1"/>
                </p:cNvSpPr>
                <p:nvPr/>
              </p:nvSpPr>
              <p:spPr bwMode="auto">
                <a:xfrm>
                  <a:off x="156585" y="114435"/>
                  <a:ext cx="5919069" cy="6780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algn="ctr">
                    <a:lnSpc>
                      <a:spcPct val="150000"/>
                    </a:lnSpc>
                    <a:spcAft>
                      <a:spcPts val="600"/>
                    </a:spcAft>
                  </a:pPr>
                  <a:r>
                    <a:rPr lang="it-IT" b="1" kern="1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Architettura tipica</a:t>
                  </a:r>
                  <a:r>
                    <a:rPr lang="en-US" b="1" kern="1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 chatbot a 3 </a:t>
                  </a:r>
                  <a:r>
                    <a:rPr lang="it-IT" b="1" kern="1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livelli</a:t>
                  </a:r>
                  <a:endParaRPr lang="it-IT" sz="1050" kern="1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Rettangolo 13"/>
                <p:cNvSpPr/>
                <p:nvPr/>
              </p:nvSpPr>
              <p:spPr>
                <a:xfrm>
                  <a:off x="2219325" y="990600"/>
                  <a:ext cx="1441450" cy="88265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it-IT" sz="1600" dirty="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Webapp</a:t>
                  </a:r>
                  <a:endParaRPr lang="it-IT" sz="1100" dirty="0"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Rettangolo 14"/>
                <p:cNvSpPr/>
                <p:nvPr/>
              </p:nvSpPr>
              <p:spPr>
                <a:xfrm>
                  <a:off x="4476750" y="3448050"/>
                  <a:ext cx="1441450" cy="88265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it-IT" sz="160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Chat Platform</a:t>
                  </a:r>
                  <a:endParaRPr lang="it-IT" sz="1100"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" name="Casella di testo 252"/>
                <p:cNvSpPr txBox="1"/>
                <p:nvPr/>
              </p:nvSpPr>
              <p:spPr>
                <a:xfrm rot="2938062">
                  <a:off x="3497927" y="2239588"/>
                  <a:ext cx="2746679" cy="39455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57175" indent="-228600" algn="ctr"/>
                  <a:r>
                    <a:rPr lang="it-IT" sz="1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Messaggio utente</a:t>
                  </a:r>
                  <a:endParaRPr lang="it-IT" sz="11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7" name="Connettore 2 16"/>
                <p:cNvCxnSpPr/>
                <p:nvPr/>
              </p:nvCxnSpPr>
              <p:spPr>
                <a:xfrm flipH="1" flipV="1">
                  <a:off x="3743325" y="1352550"/>
                  <a:ext cx="1752600" cy="2057400"/>
                </a:xfrm>
                <a:prstGeom prst="straightConnector1">
                  <a:avLst/>
                </a:prstGeom>
                <a:ln w="63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2 17"/>
                <p:cNvCxnSpPr/>
                <p:nvPr/>
              </p:nvCxnSpPr>
              <p:spPr>
                <a:xfrm>
                  <a:off x="3714750" y="1638300"/>
                  <a:ext cx="1513205" cy="1797050"/>
                </a:xfrm>
                <a:prstGeom prst="straightConnector1">
                  <a:avLst/>
                </a:prstGeom>
                <a:ln w="63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9" name="Casella di testo 33"/>
                <p:cNvSpPr txBox="1"/>
                <p:nvPr/>
              </p:nvSpPr>
              <p:spPr>
                <a:xfrm rot="3020376">
                  <a:off x="3370099" y="2360104"/>
                  <a:ext cx="1962151" cy="39455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8575" algn="ctr"/>
                  <a:r>
                    <a:rPr lang="it-IT" sz="1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(6) Risposta del bot</a:t>
                  </a:r>
                  <a:endParaRPr lang="it-IT" sz="11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" name="Rettangolo 19"/>
                <p:cNvSpPr/>
                <p:nvPr/>
              </p:nvSpPr>
              <p:spPr>
                <a:xfrm>
                  <a:off x="0" y="3448050"/>
                  <a:ext cx="1441450" cy="882650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63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4"/>
                </a:lnRef>
                <a:fillRef idx="2">
                  <a:schemeClr val="accent4"/>
                </a:fillRef>
                <a:effectRef idx="1">
                  <a:schemeClr val="accent4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r>
                    <a:rPr lang="it-IT" sz="1600"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Bot Engine</a:t>
                  </a:r>
                  <a:endParaRPr lang="it-IT" sz="1100"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1" name="Casella di testo 38"/>
                <p:cNvSpPr txBox="1"/>
                <p:nvPr/>
              </p:nvSpPr>
              <p:spPr>
                <a:xfrm>
                  <a:off x="1809493" y="636170"/>
                  <a:ext cx="1962150" cy="386452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8575" algn="ctr"/>
                  <a:r>
                    <a:rPr lang="it-IT" sz="1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(2) Validazione</a:t>
                  </a:r>
                  <a:endParaRPr lang="it-IT" sz="11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Casella di testo 40"/>
                <p:cNvSpPr txBox="1"/>
                <p:nvPr/>
              </p:nvSpPr>
              <p:spPr>
                <a:xfrm>
                  <a:off x="1809750" y="1793751"/>
                  <a:ext cx="1962150" cy="384467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8575" algn="ctr"/>
                  <a:r>
                    <a:rPr lang="it-IT" sz="1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(5) Validazione</a:t>
                  </a:r>
                  <a:endParaRPr lang="it-IT" sz="1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3" name="Connettore 2 22"/>
                <p:cNvCxnSpPr/>
                <p:nvPr/>
              </p:nvCxnSpPr>
              <p:spPr>
                <a:xfrm flipH="1">
                  <a:off x="447675" y="1238250"/>
                  <a:ext cx="1714500" cy="2124075"/>
                </a:xfrm>
                <a:prstGeom prst="straightConnector1">
                  <a:avLst/>
                </a:prstGeom>
                <a:ln w="63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2 23"/>
                <p:cNvCxnSpPr/>
                <p:nvPr/>
              </p:nvCxnSpPr>
              <p:spPr>
                <a:xfrm flipV="1">
                  <a:off x="714375" y="1562100"/>
                  <a:ext cx="1466850" cy="1857375"/>
                </a:xfrm>
                <a:prstGeom prst="straightConnector1">
                  <a:avLst/>
                </a:prstGeom>
                <a:ln w="635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5" name="Casella di testo 43"/>
                <p:cNvSpPr txBox="1"/>
                <p:nvPr/>
              </p:nvSpPr>
              <p:spPr>
                <a:xfrm rot="18488684">
                  <a:off x="540522" y="2463750"/>
                  <a:ext cx="1962151" cy="39455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8575" algn="ctr"/>
                  <a:r>
                    <a:rPr lang="it-IT" sz="1200" dirty="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(4) Risposta del bot</a:t>
                  </a:r>
                  <a:endParaRPr lang="it-IT" sz="11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6" name="Casella di testo 44"/>
                <p:cNvSpPr txBox="1"/>
                <p:nvPr/>
              </p:nvSpPr>
              <p:spPr>
                <a:xfrm rot="18525338">
                  <a:off x="95684" y="2104998"/>
                  <a:ext cx="2133463" cy="443875"/>
                </a:xfrm>
                <a:prstGeom prst="rect">
                  <a:avLst/>
                </a:prstGeom>
                <a:noFill/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28575" algn="ctr"/>
                  <a:r>
                    <a:rPr lang="it-IT" sz="1200">
                      <a:latin typeface="Times New Roman" panose="02020603050405020304" pitchFamily="18" charset="0"/>
                      <a:ea typeface="Times New Roman" panose="02020603050405020304" pitchFamily="18" charset="0"/>
                      <a:cs typeface="Times New Roman" panose="02020603050405020304" pitchFamily="18" charset="0"/>
                    </a:rPr>
                    <a:t>(3) Messaggio utente</a:t>
                  </a:r>
                  <a:endParaRPr lang="it-IT" sz="110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2" name="Disco magnetico 11"/>
              <p:cNvSpPr/>
              <p:nvPr/>
            </p:nvSpPr>
            <p:spPr>
              <a:xfrm>
                <a:off x="2225675" y="2876550"/>
                <a:ext cx="1428750" cy="957263"/>
              </a:xfrm>
              <a:prstGeom prst="flowChartMagneticDisk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it-IT" sz="1600" kern="1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Database</a:t>
                </a:r>
                <a:endParaRPr lang="it-IT" sz="1050" kern="100" dirty="0"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10" name="Connettore 2 9"/>
            <p:cNvCxnSpPr/>
            <p:nvPr/>
          </p:nvCxnSpPr>
          <p:spPr>
            <a:xfrm flipV="1">
              <a:off x="2895600" y="2219325"/>
              <a:ext cx="0" cy="581025"/>
            </a:xfrm>
            <a:prstGeom prst="straightConnector1">
              <a:avLst/>
            </a:prstGeom>
            <a:ln w="12700"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33719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55707" y="-52605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Flusso di funzionamento</a:t>
            </a:r>
            <a:endParaRPr lang="en-AU" sz="3600" b="1" cap="small" dirty="0"/>
          </a:p>
        </p:txBody>
      </p:sp>
      <p:pic>
        <p:nvPicPr>
          <p:cNvPr id="27" name="Immagine 26" descr="Ritaglio scherma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07" y="1418042"/>
            <a:ext cx="8053801" cy="4623046"/>
          </a:xfrm>
          <a:prstGeom prst="rect">
            <a:avLst/>
          </a:prstGeom>
        </p:spPr>
      </p:pic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0" name="Ovale 9"/>
          <p:cNvSpPr/>
          <p:nvPr/>
        </p:nvSpPr>
        <p:spPr>
          <a:xfrm>
            <a:off x="1683225" y="2688609"/>
            <a:ext cx="1050877" cy="796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4044391" y="2674961"/>
            <a:ext cx="904611" cy="796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309815" y="2565780"/>
            <a:ext cx="928048" cy="62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6309815" y="3466318"/>
            <a:ext cx="928048" cy="62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6296167" y="4135431"/>
            <a:ext cx="928048" cy="62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4020953" y="4888490"/>
            <a:ext cx="928048" cy="6277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 rot="20749884">
            <a:off x="1594512" y="3638248"/>
            <a:ext cx="1228298" cy="17867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Figura a mano libera: forma 18"/>
          <p:cNvSpPr/>
          <p:nvPr/>
        </p:nvSpPr>
        <p:spPr>
          <a:xfrm>
            <a:off x="6291264" y="4657725"/>
            <a:ext cx="942975" cy="838200"/>
          </a:xfrm>
          <a:custGeom>
            <a:avLst/>
            <a:gdLst>
              <a:gd name="connsiteX0" fmla="*/ 909637 w 942975"/>
              <a:gd name="connsiteY0" fmla="*/ 180975 h 838200"/>
              <a:gd name="connsiteX1" fmla="*/ 909637 w 942975"/>
              <a:gd name="connsiteY1" fmla="*/ 180975 h 838200"/>
              <a:gd name="connsiteX2" fmla="*/ 661987 w 942975"/>
              <a:gd name="connsiteY2" fmla="*/ 285750 h 838200"/>
              <a:gd name="connsiteX3" fmla="*/ 657225 w 942975"/>
              <a:gd name="connsiteY3" fmla="*/ 695325 h 838200"/>
              <a:gd name="connsiteX4" fmla="*/ 109537 w 942975"/>
              <a:gd name="connsiteY4" fmla="*/ 838200 h 838200"/>
              <a:gd name="connsiteX5" fmla="*/ 0 w 942975"/>
              <a:gd name="connsiteY5" fmla="*/ 681038 h 838200"/>
              <a:gd name="connsiteX6" fmla="*/ 0 w 942975"/>
              <a:gd name="connsiteY6" fmla="*/ 442913 h 838200"/>
              <a:gd name="connsiteX7" fmla="*/ 942975 w 942975"/>
              <a:gd name="connsiteY7" fmla="*/ 0 h 838200"/>
              <a:gd name="connsiteX8" fmla="*/ 909637 w 942975"/>
              <a:gd name="connsiteY8" fmla="*/ 180975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2975" h="838200">
                <a:moveTo>
                  <a:pt x="909637" y="180975"/>
                </a:moveTo>
                <a:lnTo>
                  <a:pt x="909637" y="180975"/>
                </a:lnTo>
                <a:lnTo>
                  <a:pt x="661987" y="285750"/>
                </a:lnTo>
                <a:cubicBezTo>
                  <a:pt x="660400" y="422275"/>
                  <a:pt x="658812" y="558800"/>
                  <a:pt x="657225" y="695325"/>
                </a:cubicBezTo>
                <a:lnTo>
                  <a:pt x="109537" y="838200"/>
                </a:lnTo>
                <a:lnTo>
                  <a:pt x="0" y="681038"/>
                </a:lnTo>
                <a:lnTo>
                  <a:pt x="0" y="442913"/>
                </a:lnTo>
                <a:lnTo>
                  <a:pt x="942975" y="0"/>
                </a:lnTo>
                <a:lnTo>
                  <a:pt x="909637" y="1809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461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1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0"/>
            <a:ext cx="9263270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Interazione fra chatbot e database a grafo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27" name="Immagine 26" descr="Ritaglio scherma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14" y="1353304"/>
            <a:ext cx="5271363" cy="2132064"/>
          </a:xfrm>
          <a:prstGeom prst="rect">
            <a:avLst/>
          </a:prstGeom>
        </p:spPr>
      </p:pic>
      <p:pic>
        <p:nvPicPr>
          <p:cNvPr id="28" name="Immagine 27" descr="Ritaglio schermata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939" y="2462353"/>
            <a:ext cx="5450306" cy="41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71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54041" y="288590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Percorsi dinamici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6" name="Immagine 5" descr="Ritaglio scherma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3" y="1418043"/>
            <a:ext cx="5039995" cy="495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888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8" name="Immagine 7" descr="Ritaglio schermata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959" b="1"/>
          <a:stretch/>
        </p:blipFill>
        <p:spPr>
          <a:xfrm>
            <a:off x="3579582" y="4610274"/>
            <a:ext cx="4680000" cy="3163039"/>
          </a:xfrm>
          <a:prstGeom prst="rect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</p:pic>
      <p:pic>
        <p:nvPicPr>
          <p:cNvPr id="6" name="Immagine 5" descr="Ritaglio schermata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530"/>
          <a:stretch/>
        </p:blipFill>
        <p:spPr>
          <a:xfrm>
            <a:off x="3579582" y="670499"/>
            <a:ext cx="4680000" cy="5584251"/>
          </a:xfrm>
          <a:prstGeom prst="rect">
            <a:avLst/>
          </a:prstGeom>
          <a:ln w="38100">
            <a:solidFill>
              <a:srgbClr val="00B050"/>
            </a:solidFill>
          </a:ln>
          <a:effectLst/>
        </p:spPr>
      </p:pic>
      <p:sp>
        <p:nvSpPr>
          <p:cNvPr id="9" name="Titel 1"/>
          <p:cNvSpPr txBox="1">
            <a:spLocks/>
          </p:cNvSpPr>
          <p:nvPr/>
        </p:nvSpPr>
        <p:spPr>
          <a:xfrm>
            <a:off x="-1412511" y="235946"/>
            <a:ext cx="703258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7667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it-IT" sz="3600" b="1" cap="small" dirty="0"/>
              <a:t>VISIONE </a:t>
            </a:r>
            <a:br>
              <a:rPr lang="it-IT" sz="3600" b="1" cap="small" dirty="0"/>
            </a:br>
            <a:endParaRPr lang="en-AU" sz="2200" b="1" cap="small" dirty="0"/>
          </a:p>
        </p:txBody>
      </p:sp>
    </p:spTree>
    <p:extLst>
      <p:ext uri="{BB962C8B-B14F-4D97-AF65-F5344CB8AC3E}">
        <p14:creationId xmlns:p14="http://schemas.microsoft.com/office/powerpoint/2010/main" val="1334098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4.16667E-6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5 CONCLUSIONI</a:t>
            </a:r>
          </a:p>
        </p:txBody>
      </p:sp>
    </p:spTree>
    <p:extLst>
      <p:ext uri="{BB962C8B-B14F-4D97-AF65-F5344CB8AC3E}">
        <p14:creationId xmlns:p14="http://schemas.microsoft.com/office/powerpoint/2010/main" val="291009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2"/>
          <a:srcRect l="11809" t="4856" r="7648"/>
          <a:stretch/>
        </p:blipFill>
        <p:spPr>
          <a:xfrm>
            <a:off x="1009" y="3778234"/>
            <a:ext cx="1872508" cy="2457554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-457200" y="454032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7667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it-IT" b="1" dirty="0"/>
              <a:t>“Non importa solo ciò che sai,</a:t>
            </a:r>
          </a:p>
          <a:p>
            <a:r>
              <a:rPr lang="it-IT" b="1" dirty="0"/>
              <a:t>Ma anche quanto sei connesso”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brightnessContrast bright="5000" contrast="15000"/>
                    </a14:imgEffect>
                  </a14:imgLayer>
                </a14:imgProps>
              </a:ext>
            </a:extLst>
          </a:blip>
          <a:srcRect t="24509"/>
          <a:stretch/>
        </p:blipFill>
        <p:spPr>
          <a:xfrm>
            <a:off x="2205996" y="2457450"/>
            <a:ext cx="5036808" cy="2850619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9221" y="3106063"/>
            <a:ext cx="1667534" cy="23255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45" y="1215513"/>
            <a:ext cx="1042672" cy="140585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7325" y="2550016"/>
            <a:ext cx="1187979" cy="1425575"/>
          </a:xfrm>
          <a:prstGeom prst="rect">
            <a:avLst/>
          </a:prstGeom>
        </p:spPr>
      </p:pic>
      <p:sp>
        <p:nvSpPr>
          <p:cNvPr id="16" name="Title 3"/>
          <p:cNvSpPr txBox="1">
            <a:spLocks/>
          </p:cNvSpPr>
          <p:nvPr/>
        </p:nvSpPr>
        <p:spPr>
          <a:xfrm>
            <a:off x="-457200" y="5076053"/>
            <a:ext cx="1036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27667C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it-IT" b="1" cap="small" dirty="0"/>
              <a:t>Grazie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194804" y="6212936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" sz="2000" dirty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t>12 </a:t>
            </a:r>
            <a:r>
              <a:rPr lang="it-IT" sz="2000" dirty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t>Aprile</a:t>
            </a:r>
            <a:r>
              <a:rPr lang="en" sz="2000" dirty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t> 2017 </a:t>
            </a:r>
            <a:r>
              <a:rPr lang="en-AU" sz="2000" dirty="0">
                <a:solidFill>
                  <a:prstClr val="black">
                    <a:tint val="75000"/>
                  </a:prstClr>
                </a:solidFill>
                <a:latin typeface="Century Gothic" panose="020B0502020202020204" pitchFamily="34" charset="0"/>
              </a:rPr>
              <a:t>Marco Orlando</a:t>
            </a:r>
          </a:p>
        </p:txBody>
      </p:sp>
    </p:spTree>
    <p:extLst>
      <p:ext uri="{BB962C8B-B14F-4D97-AF65-F5344CB8AC3E}">
        <p14:creationId xmlns:p14="http://schemas.microsoft.com/office/powerpoint/2010/main" val="418388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1 </a:t>
            </a:r>
            <a:r>
              <a:rPr lang="it-IT" b="1" dirty="0"/>
              <a:t>CONTESTO E MOTIVAZIONE</a:t>
            </a:r>
          </a:p>
        </p:txBody>
      </p:sp>
    </p:spTree>
    <p:extLst>
      <p:ext uri="{BB962C8B-B14F-4D97-AF65-F5344CB8AC3E}">
        <p14:creationId xmlns:p14="http://schemas.microsoft.com/office/powerpoint/2010/main" val="25887300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518745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Programma </a:t>
            </a:r>
            <a:r>
              <a:rPr lang="it-IT" sz="3600" b="1" cap="small" dirty="0" err="1"/>
              <a:t>erasmus</a:t>
            </a:r>
            <a:r>
              <a:rPr lang="it-IT" sz="3600" b="1" cap="small" dirty="0"/>
              <a:t>+</a:t>
            </a:r>
            <a:endParaRPr lang="en-AU" sz="22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2000" y="1834793"/>
            <a:ext cx="864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 	</a:t>
            </a:r>
            <a:r>
              <a:rPr lang="it-IT" dirty="0">
                <a:solidFill>
                  <a:schemeClr val="tx1"/>
                </a:solidFill>
              </a:rPr>
              <a:t>Francoforte sul Meno (Germania)</a:t>
            </a:r>
          </a:p>
          <a:p>
            <a:pPr algn="l"/>
            <a:endParaRPr lang="it-IT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/>
                </a:solidFill>
              </a:rPr>
              <a:t> 	</a:t>
            </a:r>
            <a:r>
              <a:rPr lang="it-IT" dirty="0">
                <a:solidFill>
                  <a:schemeClr val="tx1"/>
                </a:solidFill>
              </a:rPr>
              <a:t>6 mesi, Settembre 2016 – Febbraio 2017</a:t>
            </a:r>
          </a:p>
          <a:p>
            <a:pPr algn="l"/>
            <a:endParaRPr lang="it-IT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/>
                </a:solidFill>
              </a:rPr>
              <a:t>  </a:t>
            </a:r>
            <a:r>
              <a:rPr lang="it-IT" sz="2000" i="1" dirty="0" err="1">
                <a:solidFill>
                  <a:schemeClr val="tx1"/>
                </a:solidFill>
              </a:rPr>
              <a:t>DBGroup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it-IT" sz="2000" dirty="0">
                <a:solidFill>
                  <a:schemeClr val="tx1"/>
                </a:solidFill>
              </a:rPr>
              <a:t>	(UNIMORE) </a:t>
            </a:r>
          </a:p>
          <a:p>
            <a:pPr algn="l"/>
            <a:r>
              <a:rPr lang="it-IT" sz="2000" dirty="0">
                <a:solidFill>
                  <a:schemeClr val="tx1"/>
                </a:solidFill>
              </a:rPr>
              <a:t>	Prof.ssa Sonia Bergamaschi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chemeClr val="tx1"/>
                </a:solidFill>
              </a:rPr>
              <a:t>  Frankfurt Big Data Lab </a:t>
            </a:r>
          </a:p>
          <a:p>
            <a:pPr algn="l"/>
            <a:r>
              <a:rPr lang="it-IT" sz="2000" i="1" dirty="0">
                <a:solidFill>
                  <a:schemeClr val="tx1"/>
                </a:solidFill>
              </a:rPr>
              <a:t>	(</a:t>
            </a:r>
            <a:r>
              <a:rPr lang="it-IT" sz="2000" dirty="0">
                <a:solidFill>
                  <a:schemeClr val="tx1"/>
                </a:solidFill>
              </a:rPr>
              <a:t>Università Goethe di Francoforte) </a:t>
            </a:r>
          </a:p>
          <a:p>
            <a:pPr algn="l"/>
            <a:r>
              <a:rPr lang="it-IT" sz="2000" dirty="0">
                <a:solidFill>
                  <a:schemeClr val="tx1"/>
                </a:solidFill>
              </a:rPr>
              <a:t> 	Prof. Roberto V. Zicari</a:t>
            </a:r>
            <a:endParaRPr lang="en-US" dirty="0"/>
          </a:p>
          <a:p>
            <a:pPr lvl="1"/>
            <a:endParaRPr lang="en-US" dirty="0">
              <a:solidFill>
                <a:schemeClr val="tx1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de-DE" dirty="0"/>
          </a:p>
        </p:txBody>
      </p:sp>
      <p:pic>
        <p:nvPicPr>
          <p:cNvPr id="8" name="Immagine 7" descr="Ritaglio schermat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273" y="4801415"/>
            <a:ext cx="3469422" cy="676800"/>
          </a:xfrm>
          <a:prstGeom prst="rect">
            <a:avLst/>
          </a:prstGeom>
        </p:spPr>
      </p:pic>
      <p:pic>
        <p:nvPicPr>
          <p:cNvPr id="15" name="Immagine 14" descr="Ritaglio schermata"/>
          <p:cNvPicPr preferRelativeResize="0">
            <a:picLocks/>
          </p:cNvPicPr>
          <p:nvPr/>
        </p:nvPicPr>
        <p:blipFill rotWithShape="1">
          <a:blip r:embed="rId4"/>
          <a:srcRect l="3091" r="3194"/>
          <a:stretch/>
        </p:blipFill>
        <p:spPr>
          <a:xfrm>
            <a:off x="5263295" y="3580691"/>
            <a:ext cx="3470400" cy="67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36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464151"/>
            <a:ext cx="7032586" cy="1470025"/>
          </a:xfrm>
        </p:spPr>
        <p:txBody>
          <a:bodyPr>
            <a:normAutofit fontScale="90000"/>
          </a:bodyPr>
          <a:lstStyle/>
          <a:p>
            <a:r>
              <a:rPr lang="it-IT" sz="3600" b="1" cap="small" dirty="0"/>
              <a:t>Inserire i rifugiati in città:</a:t>
            </a:r>
            <a:br>
              <a:rPr lang="it-IT" sz="3600" dirty="0"/>
            </a:br>
            <a:r>
              <a:rPr lang="it-IT" sz="2700" dirty="0"/>
              <a:t>Sviluppo di un prototipo per </a:t>
            </a:r>
            <a:br>
              <a:rPr lang="it-IT" sz="3600" dirty="0"/>
            </a:br>
            <a:r>
              <a:rPr lang="it-IT" sz="3600" cap="small" dirty="0"/>
              <a:t>L’apprendimento auto-direzionato</a:t>
            </a:r>
            <a:endParaRPr lang="en-AU" sz="2200" b="1" cap="small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252000" y="2488152"/>
            <a:ext cx="8640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Descrizione del problema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Progetto Integreat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Bene sociale basati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sull’analisi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dati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Soggetti coinvolti nel progetto</a:t>
            </a:r>
          </a:p>
          <a:p>
            <a:pPr lvl="1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Agenzia FRAP </a:t>
            </a:r>
          </a:p>
          <a:p>
            <a:pPr lvl="1" algn="l">
              <a:buFont typeface="+mj-lt"/>
              <a:buAutoNum type="arabicPeriod"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Accenture Foundation </a:t>
            </a:r>
          </a:p>
          <a:p>
            <a:pPr lvl="1" algn="l">
              <a:buFont typeface="+mj-lt"/>
              <a:buAutoNum type="arabicPeriod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Frankfurt Big Data Lab</a:t>
            </a:r>
            <a:endParaRPr lang="en-US" sz="1400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lvl="1" algn="l"/>
            <a:endParaRPr lang="en-US" dirty="0"/>
          </a:p>
          <a:p>
            <a:pPr algn="l"/>
            <a:endParaRPr lang="de-DE" dirty="0"/>
          </a:p>
        </p:txBody>
      </p:sp>
      <p:sp>
        <p:nvSpPr>
          <p:cNvPr id="4" name="Figura a mano libera: forma 3"/>
          <p:cNvSpPr/>
          <p:nvPr/>
        </p:nvSpPr>
        <p:spPr>
          <a:xfrm>
            <a:off x="5114731" y="2706519"/>
            <a:ext cx="3777269" cy="3777269"/>
          </a:xfrm>
          <a:custGeom>
            <a:avLst/>
            <a:gdLst>
              <a:gd name="connsiteX0" fmla="*/ 0 w 3777269"/>
              <a:gd name="connsiteY0" fmla="*/ 1888635 h 3777269"/>
              <a:gd name="connsiteX1" fmla="*/ 1888635 w 3777269"/>
              <a:gd name="connsiteY1" fmla="*/ 0 h 3777269"/>
              <a:gd name="connsiteX2" fmla="*/ 3777270 w 3777269"/>
              <a:gd name="connsiteY2" fmla="*/ 1888635 h 3777269"/>
              <a:gd name="connsiteX3" fmla="*/ 1888635 w 3777269"/>
              <a:gd name="connsiteY3" fmla="*/ 3777270 h 3777269"/>
              <a:gd name="connsiteX4" fmla="*/ 0 w 3777269"/>
              <a:gd name="connsiteY4" fmla="*/ 1888635 h 377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77269" h="3777269">
                <a:moveTo>
                  <a:pt x="0" y="1888635"/>
                </a:moveTo>
                <a:cubicBezTo>
                  <a:pt x="0" y="845571"/>
                  <a:pt x="845571" y="0"/>
                  <a:pt x="1888635" y="0"/>
                </a:cubicBezTo>
                <a:cubicBezTo>
                  <a:pt x="2931699" y="0"/>
                  <a:pt x="3777270" y="845571"/>
                  <a:pt x="3777270" y="1888635"/>
                </a:cubicBezTo>
                <a:cubicBezTo>
                  <a:pt x="3777270" y="2931699"/>
                  <a:pt x="2931699" y="3777270"/>
                  <a:pt x="1888635" y="3777270"/>
                </a:cubicBezTo>
                <a:cubicBezTo>
                  <a:pt x="845571" y="3777270"/>
                  <a:pt x="0" y="2931699"/>
                  <a:pt x="0" y="188863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70797" tIns="331103" rIns="1370797" bIns="3164056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dirty="0"/>
              <a:t>Problema Rifugiati</a:t>
            </a:r>
          </a:p>
        </p:txBody>
      </p:sp>
      <p:sp>
        <p:nvSpPr>
          <p:cNvPr id="7" name="Figura a mano libera: forma 6"/>
          <p:cNvSpPr/>
          <p:nvPr/>
        </p:nvSpPr>
        <p:spPr>
          <a:xfrm>
            <a:off x="5961293" y="3553014"/>
            <a:ext cx="2832951" cy="2832951"/>
          </a:xfrm>
          <a:custGeom>
            <a:avLst/>
            <a:gdLst>
              <a:gd name="connsiteX0" fmla="*/ 0 w 2832951"/>
              <a:gd name="connsiteY0" fmla="*/ 1416476 h 2832951"/>
              <a:gd name="connsiteX1" fmla="*/ 1416476 w 2832951"/>
              <a:gd name="connsiteY1" fmla="*/ 0 h 2832951"/>
              <a:gd name="connsiteX2" fmla="*/ 2832952 w 2832951"/>
              <a:gd name="connsiteY2" fmla="*/ 1416476 h 2832951"/>
              <a:gd name="connsiteX3" fmla="*/ 1416476 w 2832951"/>
              <a:gd name="connsiteY3" fmla="*/ 2832952 h 2832951"/>
              <a:gd name="connsiteX4" fmla="*/ 0 w 2832951"/>
              <a:gd name="connsiteY4" fmla="*/ 1416476 h 283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32951" h="2832951">
                <a:moveTo>
                  <a:pt x="0" y="1416476"/>
                </a:moveTo>
                <a:cubicBezTo>
                  <a:pt x="0" y="634178"/>
                  <a:pt x="634178" y="0"/>
                  <a:pt x="1416476" y="0"/>
                </a:cubicBezTo>
                <a:cubicBezTo>
                  <a:pt x="2198774" y="0"/>
                  <a:pt x="2832952" y="634178"/>
                  <a:pt x="2832952" y="1416476"/>
                </a:cubicBezTo>
                <a:cubicBezTo>
                  <a:pt x="2832952" y="2198774"/>
                  <a:pt x="2198774" y="2832952"/>
                  <a:pt x="1416476" y="2832952"/>
                </a:cubicBezTo>
                <a:cubicBezTo>
                  <a:pt x="634178" y="2832952"/>
                  <a:pt x="0" y="2198774"/>
                  <a:pt x="0" y="1416476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98638" tIns="319299" rIns="898638" bIns="2266954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dirty="0"/>
              <a:t>Progetto Integreat</a:t>
            </a:r>
          </a:p>
        </p:txBody>
      </p:sp>
      <p:sp>
        <p:nvSpPr>
          <p:cNvPr id="8" name="Figura a mano libera: forma 7"/>
          <p:cNvSpPr/>
          <p:nvPr/>
        </p:nvSpPr>
        <p:spPr>
          <a:xfrm>
            <a:off x="6351370" y="4475564"/>
            <a:ext cx="1888634" cy="1888634"/>
          </a:xfrm>
          <a:custGeom>
            <a:avLst/>
            <a:gdLst>
              <a:gd name="connsiteX0" fmla="*/ 0 w 1888634"/>
              <a:gd name="connsiteY0" fmla="*/ 944317 h 1888634"/>
              <a:gd name="connsiteX1" fmla="*/ 944317 w 1888634"/>
              <a:gd name="connsiteY1" fmla="*/ 0 h 1888634"/>
              <a:gd name="connsiteX2" fmla="*/ 1888634 w 1888634"/>
              <a:gd name="connsiteY2" fmla="*/ 944317 h 1888634"/>
              <a:gd name="connsiteX3" fmla="*/ 944317 w 1888634"/>
              <a:gd name="connsiteY3" fmla="*/ 1888634 h 1888634"/>
              <a:gd name="connsiteX4" fmla="*/ 0 w 1888634"/>
              <a:gd name="connsiteY4" fmla="*/ 944317 h 1888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634" h="1888634">
                <a:moveTo>
                  <a:pt x="0" y="944317"/>
                </a:moveTo>
                <a:cubicBezTo>
                  <a:pt x="0" y="422785"/>
                  <a:pt x="422785" y="0"/>
                  <a:pt x="944317" y="0"/>
                </a:cubicBezTo>
                <a:cubicBezTo>
                  <a:pt x="1465849" y="0"/>
                  <a:pt x="1888634" y="422785"/>
                  <a:pt x="1888634" y="944317"/>
                </a:cubicBezTo>
                <a:cubicBezTo>
                  <a:pt x="1888634" y="1465849"/>
                  <a:pt x="1465849" y="1888634"/>
                  <a:pt x="944317" y="1888634"/>
                </a:cubicBezTo>
                <a:cubicBezTo>
                  <a:pt x="422785" y="1888634"/>
                  <a:pt x="0" y="1465849"/>
                  <a:pt x="0" y="944317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8824" tIns="614398" rIns="418824" bIns="614399" numCol="1" spcCol="1270" anchor="ctr" anchorCtr="0">
            <a:noAutofit/>
          </a:bodyPr>
          <a:lstStyle/>
          <a:p>
            <a:pPr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it-IT" sz="2000" dirty="0"/>
              <a:t>Ibot</a:t>
            </a:r>
          </a:p>
        </p:txBody>
      </p:sp>
    </p:spTree>
    <p:extLst>
      <p:ext uri="{BB962C8B-B14F-4D97-AF65-F5344CB8AC3E}">
        <p14:creationId xmlns:p14="http://schemas.microsoft.com/office/powerpoint/2010/main" val="146164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464151"/>
            <a:ext cx="7032586" cy="1470025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Soluzione proposta</a:t>
            </a:r>
            <a:br>
              <a:rPr lang="it-IT" sz="3600" dirty="0"/>
            </a:br>
            <a:endParaRPr lang="en-AU" sz="2200" b="1" cap="small" dirty="0"/>
          </a:p>
        </p:txBody>
      </p:sp>
      <p:pic>
        <p:nvPicPr>
          <p:cNvPr id="5" name="Immagine 4"/>
          <p:cNvPicPr/>
          <p:nvPr/>
        </p:nvPicPr>
        <p:blipFill rotWithShape="1">
          <a:blip r:embed="rId3"/>
          <a:srcRect r="31365"/>
          <a:stretch/>
        </p:blipFill>
        <p:spPr bwMode="auto">
          <a:xfrm>
            <a:off x="1918475" y="1665088"/>
            <a:ext cx="5431263" cy="4449109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7970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464151"/>
            <a:ext cx="7032586" cy="1470025"/>
          </a:xfrm>
        </p:spPr>
        <p:txBody>
          <a:bodyPr>
            <a:normAutofit fontScale="90000"/>
          </a:bodyPr>
          <a:lstStyle/>
          <a:p>
            <a:r>
              <a:rPr lang="it-IT" sz="3600" cap="small" dirty="0"/>
              <a:t>Inserire i rifugiati in città:</a:t>
            </a:r>
            <a:br>
              <a:rPr lang="it-IT" sz="3600" dirty="0"/>
            </a:br>
            <a:r>
              <a:rPr lang="it-IT" sz="2700" dirty="0"/>
              <a:t>Sviluppo di un prototipo per </a:t>
            </a:r>
            <a:br>
              <a:rPr lang="it-IT" sz="3600" dirty="0"/>
            </a:br>
            <a:r>
              <a:rPr lang="it-IT" sz="3600" b="1" cap="small" dirty="0"/>
              <a:t>L’apprendimento auto-direzionato</a:t>
            </a:r>
            <a:endParaRPr lang="en-AU" sz="2200" b="1" cap="small" dirty="0"/>
          </a:p>
        </p:txBody>
      </p:sp>
      <p:pic>
        <p:nvPicPr>
          <p:cNvPr id="4" name="Picture 2" descr="http://vennli.com/wp-content/uploads/2014/08/iStock_000026001398_RightWro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9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4192"/>
            <a:ext cx="9144000" cy="2782748"/>
          </a:xfrm>
          <a:prstGeom prst="rect">
            <a:avLst/>
          </a:prstGeom>
          <a:solidFill>
            <a:schemeClr val="accent1"/>
          </a:solidFill>
          <a:effectLst>
            <a:reflection endPos="0" dist="50800" dir="5400000" sy="-100000" algn="bl" rotWithShape="0"/>
          </a:effectLst>
        </p:spPr>
      </p:pic>
      <p:sp>
        <p:nvSpPr>
          <p:cNvPr id="3" name="Rettangolo 2"/>
          <p:cNvSpPr/>
          <p:nvPr/>
        </p:nvSpPr>
        <p:spPr>
          <a:xfrm>
            <a:off x="252000" y="2253090"/>
            <a:ext cx="8640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Creare il clima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Diagnosticare i propri bisogni di apprendimento 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Stabilire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it-IT" dirty="0">
                <a:latin typeface="Century Gothic" panose="020B0502020202020204" pitchFamily="34" charset="0"/>
              </a:rPr>
              <a:t>gli</a:t>
            </a:r>
            <a:r>
              <a:rPr lang="en-US" dirty="0">
                <a:latin typeface="Century Gothic" panose="020B0502020202020204" pitchFamily="34" charset="0"/>
              </a:rPr>
              <a:t> </a:t>
            </a:r>
            <a:r>
              <a:rPr lang="it-IT" dirty="0">
                <a:latin typeface="Century Gothic" panose="020B0502020202020204" pitchFamily="34" charset="0"/>
              </a:rPr>
              <a:t>obbiettivi del proprio apprendimento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dirty="0">
                <a:latin typeface="Century Gothic" panose="020B0502020202020204" pitchFamily="34" charset="0"/>
              </a:rPr>
              <a:t>Definire un progetto di apprendimento personale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1845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7814" y="0"/>
            <a:ext cx="7032586" cy="1008000"/>
          </a:xfrm>
        </p:spPr>
        <p:txBody>
          <a:bodyPr>
            <a:normAutofit/>
          </a:bodyPr>
          <a:lstStyle/>
          <a:p>
            <a:r>
              <a:rPr lang="it-IT" sz="3600" b="1" cap="small" dirty="0"/>
              <a:t>Fasi realizzazione</a:t>
            </a:r>
            <a:endParaRPr lang="en-AU" sz="3600" b="1" cap="small" dirty="0"/>
          </a:p>
        </p:txBody>
      </p:sp>
      <p:sp>
        <p:nvSpPr>
          <p:cNvPr id="7" name="Afgeronde rechthoek 6"/>
          <p:cNvSpPr/>
          <p:nvPr/>
        </p:nvSpPr>
        <p:spPr>
          <a:xfrm>
            <a:off x="1117814" y="1418043"/>
            <a:ext cx="7032586" cy="2067325"/>
          </a:xfrm>
          <a:prstGeom prst="roundRect">
            <a:avLst/>
          </a:prstGeom>
          <a:noFill/>
          <a:ln w="38100">
            <a:noFill/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" name="Immagine 3" descr="Ritaglio schermata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8" y="815648"/>
            <a:ext cx="8440007" cy="5799647"/>
          </a:xfrm>
          <a:prstGeom prst="rect">
            <a:avLst/>
          </a:prstGeom>
          <a:ln w="3175">
            <a:noFill/>
          </a:ln>
        </p:spPr>
      </p:pic>
    </p:spTree>
    <p:extLst>
      <p:ext uri="{BB962C8B-B14F-4D97-AF65-F5344CB8AC3E}">
        <p14:creationId xmlns:p14="http://schemas.microsoft.com/office/powerpoint/2010/main" val="2437318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/>
              <a:t>2 GRAPH DBMS</a:t>
            </a:r>
          </a:p>
        </p:txBody>
      </p:sp>
    </p:spTree>
    <p:extLst>
      <p:ext uri="{BB962C8B-B14F-4D97-AF65-F5344CB8AC3E}">
        <p14:creationId xmlns:p14="http://schemas.microsoft.com/office/powerpoint/2010/main" val="2800197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13286</TotalTime>
  <Words>256</Words>
  <Application>Microsoft Office PowerPoint</Application>
  <PresentationFormat>Presentazione su schermo (4:3)</PresentationFormat>
  <Paragraphs>108</Paragraphs>
  <Slides>26</Slides>
  <Notes>19</Notes>
  <HiddenSlides>1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2" baseType="lpstr">
      <vt:lpstr>宋体</vt:lpstr>
      <vt:lpstr>Arial</vt:lpstr>
      <vt:lpstr>Calibri</vt:lpstr>
      <vt:lpstr>Century Gothic</vt:lpstr>
      <vt:lpstr>Times New Roman</vt:lpstr>
      <vt:lpstr>Office-thema</vt:lpstr>
      <vt:lpstr>Inserire i rifugiati in città: Sviluppo di un prototipo per  L’apprendimento auto-direzionato</vt:lpstr>
      <vt:lpstr>Agenda </vt:lpstr>
      <vt:lpstr>1 CONTESTO E MOTIVAZIONE</vt:lpstr>
      <vt:lpstr>Programma erasmus+</vt:lpstr>
      <vt:lpstr>Inserire i rifugiati in città: Sviluppo di un prototipo per  L’apprendimento auto-direzionato</vt:lpstr>
      <vt:lpstr>Soluzione proposta </vt:lpstr>
      <vt:lpstr>Inserire i rifugiati in città: Sviluppo di un prototipo per  L’apprendimento auto-direzionato</vt:lpstr>
      <vt:lpstr>Fasi realizzazione</vt:lpstr>
      <vt:lpstr>2 GRAPH DBMS</vt:lpstr>
      <vt:lpstr>Modello dei dati</vt:lpstr>
      <vt:lpstr>Tecnologie utilizzate</vt:lpstr>
      <vt:lpstr>3 CHATBOT</vt:lpstr>
      <vt:lpstr>ComScore: Il 49% degli utenti (USA) scarica meno di un'App al mese</vt:lpstr>
      <vt:lpstr>Presentazione standard di PowerPoint</vt:lpstr>
      <vt:lpstr>VIDEO  Simulazione</vt:lpstr>
      <vt:lpstr>Screenshot chatbot</vt:lpstr>
      <vt:lpstr>Modello a blocchi</vt:lpstr>
      <vt:lpstr>Presentazione standard di PowerPoint</vt:lpstr>
      <vt:lpstr>4 IBOT</vt:lpstr>
      <vt:lpstr>Architettura</vt:lpstr>
      <vt:lpstr>Flusso di funzionamento</vt:lpstr>
      <vt:lpstr>Interazione fra chatbot e database a grafo</vt:lpstr>
      <vt:lpstr>Percorsi dinamici</vt:lpstr>
      <vt:lpstr>Presentazione standard di PowerPoint</vt:lpstr>
      <vt:lpstr>5 CONCLUSIONI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Marco Orlando</dc:creator>
  <cp:lastModifiedBy>Visual</cp:lastModifiedBy>
  <cp:revision>972</cp:revision>
  <cp:lastPrinted>2017-01-20T12:40:12Z</cp:lastPrinted>
  <dcterms:created xsi:type="dcterms:W3CDTF">2016-05-29T12:48:26Z</dcterms:created>
  <dcterms:modified xsi:type="dcterms:W3CDTF">2017-04-12T10:14:35Z</dcterms:modified>
</cp:coreProperties>
</file>