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4"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5253" autoAdjust="0"/>
  </p:normalViewPr>
  <p:slideViewPr>
    <p:cSldViewPr snapToGrid="0">
      <p:cViewPr varScale="1">
        <p:scale>
          <a:sx n="116" d="100"/>
          <a:sy n="116" d="100"/>
        </p:scale>
        <p:origin x="390"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7821CC-2AF7-47EF-B352-1250C45D80E8}" type="datetimeFigureOut">
              <a:rPr lang="it-IT" smtClean="0"/>
              <a:t>09/02/2015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F8718-1167-48B2-873F-5B597BE8149E}" type="slidenum">
              <a:rPr lang="it-IT" smtClean="0"/>
              <a:t>‹#›</a:t>
            </a:fld>
            <a:endParaRPr lang="it-IT"/>
          </a:p>
        </p:txBody>
      </p:sp>
    </p:spTree>
    <p:extLst>
      <p:ext uri="{BB962C8B-B14F-4D97-AF65-F5344CB8AC3E}">
        <p14:creationId xmlns:p14="http://schemas.microsoft.com/office/powerpoint/2010/main" val="1537596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C7F8718-1167-48B2-873F-5B597BE8149E}" type="slidenum">
              <a:rPr lang="it-IT" smtClean="0"/>
              <a:t>1</a:t>
            </a:fld>
            <a:endParaRPr lang="it-IT"/>
          </a:p>
        </p:txBody>
      </p:sp>
    </p:spTree>
    <p:extLst>
      <p:ext uri="{BB962C8B-B14F-4D97-AF65-F5344CB8AC3E}">
        <p14:creationId xmlns:p14="http://schemas.microsoft.com/office/powerpoint/2010/main" val="324443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C7F8718-1167-48B2-873F-5B597BE8149E}" type="slidenum">
              <a:rPr lang="it-IT" smtClean="0"/>
              <a:t>2</a:t>
            </a:fld>
            <a:endParaRPr lang="it-IT"/>
          </a:p>
        </p:txBody>
      </p:sp>
    </p:spTree>
    <p:extLst>
      <p:ext uri="{BB962C8B-B14F-4D97-AF65-F5344CB8AC3E}">
        <p14:creationId xmlns:p14="http://schemas.microsoft.com/office/powerpoint/2010/main" val="196048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AB788A8-4273-46F6-8E20-5D92D037ED87}" type="datetime1">
              <a:rPr lang="it-IT" smtClean="0"/>
              <a:t>09/02/2015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292605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BDC3F8-8B05-46A0-8D7C-378E0B9071E2}" type="datetime1">
              <a:rPr lang="it-IT" smtClean="0"/>
              <a:t>09/02/2015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43074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BD15D8-5DB4-490D-B588-9146A133FFF2}" type="datetime1">
              <a:rPr lang="it-IT" smtClean="0"/>
              <a:t>09/02/2015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45641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87BA64-4C99-405F-A78A-6E8A4633A7CA}" type="datetime1">
              <a:rPr lang="it-IT" smtClean="0"/>
              <a:t>09/02/2015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314819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B7A57B7-FDDF-421B-B0BF-F583CD1E45E5}" type="datetime1">
              <a:rPr lang="it-IT" smtClean="0"/>
              <a:t>09/02/2015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212229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2462949-ED73-4E14-97DC-FEE41A16E7BE}" type="datetime1">
              <a:rPr lang="it-IT" smtClean="0"/>
              <a:t>09/02/2015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363032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903298C-C4AB-432E-979E-5E9D5D2DCC8D}" type="datetime1">
              <a:rPr lang="it-IT" smtClean="0"/>
              <a:t>09/02/2015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407585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FE19FBC-6D66-4554-BA07-7468231D3DCE}" type="datetime1">
              <a:rPr lang="it-IT" smtClean="0"/>
              <a:t>09/02/2015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931962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439825-1225-4696-B51B-52BBBC0BA023}" type="datetime1">
              <a:rPr lang="it-IT" smtClean="0"/>
              <a:t>09/02/2015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115501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4AB036E-1AA6-461D-998F-2495BFC6C74B}" type="datetime1">
              <a:rPr lang="it-IT" smtClean="0"/>
              <a:t>09/02/2015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1896470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A277AD4-068B-433E-9C08-5619344401E0}" type="datetime1">
              <a:rPr lang="it-IT" smtClean="0"/>
              <a:t>09/02/2015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0EDCCB-D976-43F3-B027-D28AC08A3DB3}" type="slidenum">
              <a:rPr lang="it-IT" smtClean="0"/>
              <a:t>‹#›</a:t>
            </a:fld>
            <a:endParaRPr lang="it-IT"/>
          </a:p>
        </p:txBody>
      </p:sp>
    </p:spTree>
    <p:extLst>
      <p:ext uri="{BB962C8B-B14F-4D97-AF65-F5344CB8AC3E}">
        <p14:creationId xmlns:p14="http://schemas.microsoft.com/office/powerpoint/2010/main" val="2911112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D4343-B440-4E35-8EFA-9AD8A5794D01}" type="datetime1">
              <a:rPr lang="it-IT" smtClean="0"/>
              <a:t>09/02/2015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EDCCB-D976-43F3-B027-D28AC08A3DB3}" type="slidenum">
              <a:rPr lang="it-IT" smtClean="0"/>
              <a:t>‹#›</a:t>
            </a:fld>
            <a:endParaRPr lang="it-IT"/>
          </a:p>
        </p:txBody>
      </p:sp>
    </p:spTree>
    <p:extLst>
      <p:ext uri="{BB962C8B-B14F-4D97-AF65-F5344CB8AC3E}">
        <p14:creationId xmlns:p14="http://schemas.microsoft.com/office/powerpoint/2010/main" val="108198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50" y="0"/>
            <a:ext cx="12211050" cy="391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352425" y="43825"/>
            <a:ext cx="11468100" cy="3570208"/>
          </a:xfrm>
          <a:prstGeom prst="rect">
            <a:avLst/>
          </a:prstGeom>
        </p:spPr>
        <p:txBody>
          <a:bodyPr wrap="square">
            <a:spAutoFit/>
          </a:bodyPr>
          <a:lstStyle/>
          <a:p>
            <a:r>
              <a:rPr lang="it-IT" sz="8800" b="1" spc="-300" dirty="0" err="1" smtClean="0">
                <a:latin typeface="Helvetica" panose="020B0604020202020204" pitchFamily="34" charset="0"/>
                <a:cs typeface="Helvetica" panose="020B0604020202020204" pitchFamily="34" charset="0"/>
              </a:rPr>
              <a:t>Bayesian</a:t>
            </a:r>
            <a:r>
              <a:rPr lang="it-IT" sz="8800" b="1" spc="-300" dirty="0" smtClean="0">
                <a:latin typeface="Helvetica" panose="020B0604020202020204" pitchFamily="34" charset="0"/>
                <a:cs typeface="Helvetica" panose="020B0604020202020204" pitchFamily="34" charset="0"/>
              </a:rPr>
              <a:t> Networks</a:t>
            </a:r>
          </a:p>
          <a:p>
            <a:endParaRPr lang="it-IT" sz="1400" b="1" spc="-300" dirty="0">
              <a:latin typeface="Helvetica" panose="020B0604020202020204" pitchFamily="34" charset="0"/>
              <a:cs typeface="Helvetica" panose="020B0604020202020204" pitchFamily="34" charset="0"/>
            </a:endParaRPr>
          </a:p>
          <a:p>
            <a:r>
              <a:rPr lang="it-IT" sz="5000" b="1" spc="-300" dirty="0" smtClean="0">
                <a:latin typeface="Helvetica" panose="020B0604020202020204" pitchFamily="34" charset="0"/>
                <a:cs typeface="Helvetica" panose="020B0604020202020204" pitchFamily="34" charset="0"/>
              </a:rPr>
              <a:t>Optimization of the Human-Computer Interaction process in a Big Data Scenario</a:t>
            </a:r>
          </a:p>
          <a:p>
            <a:endParaRPr lang="it-IT" sz="2400" b="1" spc="-300" dirty="0">
              <a:solidFill>
                <a:schemeClr val="accent5">
                  <a:lumMod val="50000"/>
                </a:schemeClr>
              </a:solidFill>
              <a:latin typeface="Helvetica" panose="020B0604020202020204" pitchFamily="34" charset="0"/>
              <a:cs typeface="Helvetica" panose="020B0604020202020204" pitchFamily="34" charset="0"/>
            </a:endParaRPr>
          </a:p>
        </p:txBody>
      </p:sp>
      <p:sp>
        <p:nvSpPr>
          <p:cNvPr id="9" name="Sottotitolo 2"/>
          <p:cNvSpPr>
            <a:spLocks noGrp="1"/>
          </p:cNvSpPr>
          <p:nvPr>
            <p:ph type="subTitle" idx="1"/>
          </p:nvPr>
        </p:nvSpPr>
        <p:spPr>
          <a:xfrm>
            <a:off x="6858000" y="4260849"/>
            <a:ext cx="4962525" cy="1655762"/>
          </a:xfrm>
        </p:spPr>
        <p:txBody>
          <a:bodyPr>
            <a:normAutofit/>
          </a:bodyPr>
          <a:lstStyle/>
          <a:p>
            <a:pPr algn="r"/>
            <a:r>
              <a:rPr lang="it-IT" sz="1800" dirty="0" smtClean="0">
                <a:latin typeface="Helvetica" panose="020B0604020202020204" pitchFamily="34" charset="0"/>
                <a:cs typeface="Helvetica" panose="020B0604020202020204" pitchFamily="34" charset="0"/>
              </a:rPr>
              <a:t>Candidate:</a:t>
            </a:r>
          </a:p>
          <a:p>
            <a:pPr algn="r"/>
            <a:r>
              <a:rPr lang="it-IT" sz="1800" b="1" dirty="0" smtClean="0">
                <a:latin typeface="Helvetica" panose="020B0604020202020204" pitchFamily="34" charset="0"/>
                <a:cs typeface="Helvetica" panose="020B0604020202020204" pitchFamily="34" charset="0"/>
              </a:rPr>
              <a:t>Emanuele </a:t>
            </a:r>
            <a:r>
              <a:rPr lang="it-IT" sz="1800" b="1" dirty="0" err="1">
                <a:latin typeface="Helvetica" panose="020B0604020202020204" pitchFamily="34" charset="0"/>
                <a:cs typeface="Helvetica" panose="020B0604020202020204" pitchFamily="34" charset="0"/>
              </a:rPr>
              <a:t>C</a:t>
            </a:r>
            <a:r>
              <a:rPr lang="it-IT" sz="1800" b="1" dirty="0" err="1" smtClean="0">
                <a:latin typeface="Helvetica" panose="020B0604020202020204" pitchFamily="34" charset="0"/>
                <a:cs typeface="Helvetica" panose="020B0604020202020204" pitchFamily="34" charset="0"/>
              </a:rPr>
              <a:t>haralambis</a:t>
            </a:r>
            <a:endParaRPr lang="it-IT" sz="1800" b="1" dirty="0" smtClean="0">
              <a:latin typeface="Helvetica" panose="020B0604020202020204" pitchFamily="34" charset="0"/>
              <a:cs typeface="Helvetica" panose="020B0604020202020204" pitchFamily="34" charset="0"/>
            </a:endParaRPr>
          </a:p>
          <a:p>
            <a:pPr algn="r"/>
            <a:r>
              <a:rPr lang="it-IT" sz="1800" dirty="0" err="1" smtClean="0">
                <a:latin typeface="Helvetica" panose="020B0604020202020204" pitchFamily="34" charset="0"/>
                <a:cs typeface="Helvetica" panose="020B0604020202020204" pitchFamily="34" charset="0"/>
              </a:rPr>
              <a:t>University</a:t>
            </a:r>
            <a:r>
              <a:rPr lang="it-IT" sz="1800" dirty="0" smtClean="0">
                <a:latin typeface="Helvetica" panose="020B0604020202020204" pitchFamily="34" charset="0"/>
                <a:cs typeface="Helvetica" panose="020B0604020202020204" pitchFamily="34" charset="0"/>
              </a:rPr>
              <a:t> of Modena and Reggio Emilia</a:t>
            </a:r>
            <a:endParaRPr lang="it-IT" sz="1800" dirty="0">
              <a:latin typeface="Helvetica" panose="020B0604020202020204" pitchFamily="34" charset="0"/>
              <a:cs typeface="Helvetica" panose="020B0604020202020204" pitchFamily="34" charset="0"/>
            </a:endParaRPr>
          </a:p>
        </p:txBody>
      </p:sp>
      <p:sp>
        <p:nvSpPr>
          <p:cNvPr id="2" name="Rettangolo 1"/>
          <p:cNvSpPr/>
          <p:nvPr/>
        </p:nvSpPr>
        <p:spPr>
          <a:xfrm>
            <a:off x="352425" y="4260849"/>
            <a:ext cx="6096000" cy="2031325"/>
          </a:xfrm>
          <a:prstGeom prst="rect">
            <a:avLst/>
          </a:prstGeom>
        </p:spPr>
        <p:txBody>
          <a:bodyPr>
            <a:spAutoFit/>
          </a:bodyPr>
          <a:lstStyle/>
          <a:p>
            <a:r>
              <a:rPr lang="it-IT" dirty="0" err="1" smtClean="0">
                <a:latin typeface="Helvetica" panose="020B0604020202020204" pitchFamily="34" charset="0"/>
                <a:cs typeface="Helvetica" panose="020B0604020202020204" pitchFamily="34" charset="0"/>
              </a:rPr>
              <a:t>Thesis</a:t>
            </a:r>
            <a:r>
              <a:rPr lang="it-IT" dirty="0" smtClean="0">
                <a:latin typeface="Helvetica" panose="020B0604020202020204" pitchFamily="34" charset="0"/>
                <a:cs typeface="Helvetica" panose="020B0604020202020204" pitchFamily="34" charset="0"/>
              </a:rPr>
              <a:t> Coordinator</a:t>
            </a:r>
            <a:r>
              <a:rPr lang="it-IT" b="1" dirty="0" smtClean="0">
                <a:latin typeface="Helvetica" panose="020B0604020202020204" pitchFamily="34" charset="0"/>
                <a:cs typeface="Helvetica" panose="020B0604020202020204" pitchFamily="34" charset="0"/>
              </a:rPr>
              <a:t>:</a:t>
            </a:r>
          </a:p>
          <a:p>
            <a:r>
              <a:rPr lang="it-IT" b="1" dirty="0" smtClean="0">
                <a:latin typeface="Helvetica" panose="020B0604020202020204" pitchFamily="34" charset="0"/>
                <a:cs typeface="Helvetica" panose="020B0604020202020204" pitchFamily="34" charset="0"/>
              </a:rPr>
              <a:t>Sonia Bergamaschi</a:t>
            </a:r>
            <a:endParaRPr lang="it-IT" b="1" dirty="0">
              <a:latin typeface="Helvetica" panose="020B0604020202020204" pitchFamily="34" charset="0"/>
              <a:cs typeface="Helvetica" panose="020B0604020202020204" pitchFamily="34" charset="0"/>
            </a:endParaRPr>
          </a:p>
          <a:p>
            <a:r>
              <a:rPr lang="it-IT" dirty="0" smtClean="0">
                <a:latin typeface="Helvetica" panose="020B0604020202020204" pitchFamily="34" charset="0"/>
                <a:cs typeface="Helvetica" panose="020B0604020202020204" pitchFamily="34" charset="0"/>
              </a:rPr>
              <a:t>(</a:t>
            </a:r>
            <a:r>
              <a:rPr lang="it-IT" dirty="0" err="1" smtClean="0">
                <a:latin typeface="Helvetica" panose="020B0604020202020204" pitchFamily="34" charset="0"/>
                <a:cs typeface="Helvetica" panose="020B0604020202020204" pitchFamily="34" charset="0"/>
              </a:rPr>
              <a:t>University</a:t>
            </a:r>
            <a:r>
              <a:rPr lang="it-IT" dirty="0" smtClean="0">
                <a:latin typeface="Helvetica" panose="020B0604020202020204" pitchFamily="34" charset="0"/>
                <a:cs typeface="Helvetica" panose="020B0604020202020204" pitchFamily="34" charset="0"/>
              </a:rPr>
              <a:t> </a:t>
            </a:r>
            <a:r>
              <a:rPr lang="it-IT" dirty="0">
                <a:latin typeface="Helvetica" panose="020B0604020202020204" pitchFamily="34" charset="0"/>
                <a:cs typeface="Helvetica" panose="020B0604020202020204" pitchFamily="34" charset="0"/>
              </a:rPr>
              <a:t>of Modena and Reggio </a:t>
            </a:r>
            <a:r>
              <a:rPr lang="it-IT" dirty="0" smtClean="0">
                <a:latin typeface="Helvetica" panose="020B0604020202020204" pitchFamily="34" charset="0"/>
                <a:cs typeface="Helvetica" panose="020B0604020202020204" pitchFamily="34" charset="0"/>
              </a:rPr>
              <a:t>Emilia)</a:t>
            </a:r>
          </a:p>
          <a:p>
            <a:endParaRPr lang="it-IT" dirty="0">
              <a:latin typeface="Helvetica" panose="020B0604020202020204" pitchFamily="34" charset="0"/>
              <a:cs typeface="Helvetica" panose="020B0604020202020204" pitchFamily="34" charset="0"/>
            </a:endParaRPr>
          </a:p>
          <a:p>
            <a:r>
              <a:rPr lang="it-IT" dirty="0" err="1" smtClean="0">
                <a:latin typeface="Helvetica" panose="020B0604020202020204" pitchFamily="34" charset="0"/>
                <a:cs typeface="Helvetica" panose="020B0604020202020204" pitchFamily="34" charset="0"/>
              </a:rPr>
              <a:t>Thesis</a:t>
            </a:r>
            <a:r>
              <a:rPr lang="it-IT" dirty="0" smtClean="0">
                <a:latin typeface="Helvetica" panose="020B0604020202020204" pitchFamily="34" charset="0"/>
                <a:cs typeface="Helvetica" panose="020B0604020202020204" pitchFamily="34" charset="0"/>
              </a:rPr>
              <a:t> Advisor:</a:t>
            </a:r>
          </a:p>
          <a:p>
            <a:r>
              <a:rPr lang="it-IT" b="1" dirty="0" smtClean="0">
                <a:latin typeface="Helvetica" panose="020B0604020202020204" pitchFamily="34" charset="0"/>
                <a:cs typeface="Helvetica" panose="020B0604020202020204" pitchFamily="34" charset="0"/>
              </a:rPr>
              <a:t>H. V. </a:t>
            </a:r>
            <a:r>
              <a:rPr lang="it-IT" b="1" dirty="0" err="1" smtClean="0">
                <a:latin typeface="Helvetica" panose="020B0604020202020204" pitchFamily="34" charset="0"/>
                <a:cs typeface="Helvetica" panose="020B0604020202020204" pitchFamily="34" charset="0"/>
              </a:rPr>
              <a:t>Jagadish</a:t>
            </a:r>
            <a:endParaRPr lang="it-IT" b="1" dirty="0" smtClean="0">
              <a:latin typeface="Helvetica" panose="020B0604020202020204" pitchFamily="34" charset="0"/>
              <a:cs typeface="Helvetica" panose="020B0604020202020204" pitchFamily="34" charset="0"/>
            </a:endParaRPr>
          </a:p>
          <a:p>
            <a:r>
              <a:rPr lang="it-IT" dirty="0" smtClean="0">
                <a:latin typeface="Helvetica" panose="020B0604020202020204" pitchFamily="34" charset="0"/>
                <a:cs typeface="Helvetica" panose="020B0604020202020204" pitchFamily="34" charset="0"/>
              </a:rPr>
              <a:t>(</a:t>
            </a:r>
            <a:r>
              <a:rPr lang="it-IT" dirty="0" err="1" smtClean="0">
                <a:latin typeface="Helvetica" panose="020B0604020202020204" pitchFamily="34" charset="0"/>
                <a:cs typeface="Helvetica" panose="020B0604020202020204" pitchFamily="34" charset="0"/>
              </a:rPr>
              <a:t>University</a:t>
            </a:r>
            <a:r>
              <a:rPr lang="it-IT" dirty="0" smtClean="0">
                <a:latin typeface="Helvetica" panose="020B0604020202020204" pitchFamily="34" charset="0"/>
                <a:cs typeface="Helvetica" panose="020B0604020202020204" pitchFamily="34" charset="0"/>
              </a:rPr>
              <a:t> </a:t>
            </a:r>
            <a:r>
              <a:rPr lang="it-IT" dirty="0">
                <a:latin typeface="Helvetica" panose="020B0604020202020204" pitchFamily="34" charset="0"/>
                <a:cs typeface="Helvetica" panose="020B0604020202020204" pitchFamily="34" charset="0"/>
              </a:rPr>
              <a:t>of </a:t>
            </a:r>
            <a:r>
              <a:rPr lang="it-IT" dirty="0" smtClean="0">
                <a:latin typeface="Helvetica" panose="020B0604020202020204" pitchFamily="34" charset="0"/>
                <a:cs typeface="Helvetica" panose="020B0604020202020204" pitchFamily="34" charset="0"/>
              </a:rPr>
              <a:t>Michigan)</a:t>
            </a:r>
            <a:endParaRPr lang="it-IT" dirty="0">
              <a:latin typeface="Helvetica" panose="020B0604020202020204" pitchFamily="34" charset="0"/>
              <a:cs typeface="Helvetica" panose="020B0604020202020204" pitchFamily="34" charset="0"/>
            </a:endParaRPr>
          </a:p>
        </p:txBody>
      </p:sp>
      <p:sp>
        <p:nvSpPr>
          <p:cNvPr id="14" name="Rettangolo 13"/>
          <p:cNvSpPr/>
          <p:nvPr/>
        </p:nvSpPr>
        <p:spPr>
          <a:xfrm>
            <a:off x="440195" y="3256025"/>
            <a:ext cx="11292560" cy="159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27931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Learning </a:t>
            </a:r>
            <a:r>
              <a:rPr lang="it-IT" sz="6000" b="1" spc="-300" dirty="0" err="1" smtClean="0">
                <a:solidFill>
                  <a:schemeClr val="tx1"/>
                </a:solidFill>
                <a:latin typeface="Helvetica" panose="020B0604020202020204" pitchFamily="34" charset="0"/>
                <a:cs typeface="Helvetica" panose="020B0604020202020204" pitchFamily="34" charset="0"/>
              </a:rPr>
              <a:t>BNs</a:t>
            </a:r>
            <a:r>
              <a:rPr lang="it-IT" sz="6000" b="1" spc="-300" dirty="0" smtClean="0">
                <a:solidFill>
                  <a:schemeClr val="tx1"/>
                </a:solidFill>
                <a:latin typeface="Helvetica" panose="020B0604020202020204" pitchFamily="34" charset="0"/>
                <a:cs typeface="Helvetica" panose="020B0604020202020204" pitchFamily="34" charset="0"/>
              </a:rPr>
              <a:t> with </a:t>
            </a:r>
            <a:r>
              <a:rPr lang="it-IT" sz="6000" b="1" spc="-300" dirty="0" err="1" smtClean="0">
                <a:solidFill>
                  <a:schemeClr val="tx1"/>
                </a:solidFill>
                <a:latin typeface="Helvetica" panose="020B0604020202020204" pitchFamily="34" charset="0"/>
                <a:cs typeface="Helvetica" panose="020B0604020202020204" pitchFamily="34" charset="0"/>
              </a:rPr>
              <a:t>OpenMarkov</a:t>
            </a:r>
            <a:endParaRPr lang="it-IT" sz="6000" spc="-300" dirty="0">
              <a:solidFill>
                <a:schemeClr val="tx1"/>
              </a:solidFill>
              <a:latin typeface="Helvetica" panose="020B0604020202020204" pitchFamily="34" charset="0"/>
              <a:cs typeface="Helvetica" panose="020B0604020202020204" pitchFamily="34" charset="0"/>
            </a:endParaRPr>
          </a:p>
        </p:txBody>
      </p:sp>
      <p:pic>
        <p:nvPicPr>
          <p:cNvPr id="7" name="Immagine 6"/>
          <p:cNvPicPr>
            <a:picLocks noChangeAspect="1"/>
          </p:cNvPicPr>
          <p:nvPr/>
        </p:nvPicPr>
        <p:blipFill>
          <a:blip r:embed="rId2"/>
          <a:stretch>
            <a:fillRect/>
          </a:stretch>
        </p:blipFill>
        <p:spPr>
          <a:xfrm>
            <a:off x="2521132" y="1308100"/>
            <a:ext cx="6035040" cy="2595169"/>
          </a:xfrm>
          <a:prstGeom prst="rect">
            <a:avLst/>
          </a:prstGeom>
        </p:spPr>
      </p:pic>
      <p:sp>
        <p:nvSpPr>
          <p:cNvPr id="8" name="Rettangolo 7"/>
          <p:cNvSpPr/>
          <p:nvPr/>
        </p:nvSpPr>
        <p:spPr>
          <a:xfrm>
            <a:off x="0" y="3903269"/>
            <a:ext cx="12192000" cy="2954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20190" y="4149528"/>
            <a:ext cx="11351620" cy="2277547"/>
          </a:xfrm>
          <a:prstGeom prst="rect">
            <a:avLst/>
          </a:prstGeom>
          <a:noFill/>
        </p:spPr>
        <p:txBody>
          <a:bodyPr wrap="square" rtlCol="0">
            <a:spAutoFit/>
          </a:bodyPr>
          <a:lstStyle/>
          <a:p>
            <a:pPr marL="342900" indent="-342900">
              <a:buFont typeface="Wingdings" panose="05000000000000000000" pitchFamily="2" charset="2"/>
              <a:buChar char="q"/>
            </a:pPr>
            <a:r>
              <a:rPr lang="en-US" sz="2200" dirty="0" err="1">
                <a:solidFill>
                  <a:schemeClr val="bg1"/>
                </a:solidFill>
                <a:latin typeface="Bell MT" panose="02020503060305020303" pitchFamily="18" charset="0"/>
                <a:cs typeface="Helvetica" panose="020B0604020202020204" pitchFamily="34" charset="0"/>
              </a:rPr>
              <a:t>OpenMarkov</a:t>
            </a:r>
            <a:r>
              <a:rPr lang="en-US" sz="2200" dirty="0">
                <a:solidFill>
                  <a:schemeClr val="bg1"/>
                </a:solidFill>
                <a:latin typeface="Bell MT" panose="02020503060305020303" pitchFamily="18" charset="0"/>
                <a:cs typeface="Helvetica" panose="020B0604020202020204" pitchFamily="34" charset="0"/>
              </a:rPr>
              <a:t> is able to represent several types of networks, such as Bayesian networks, Markov networks, influence </a:t>
            </a:r>
            <a:r>
              <a:rPr lang="en-US" sz="2200" dirty="0" smtClean="0">
                <a:solidFill>
                  <a:schemeClr val="bg1"/>
                </a:solidFill>
                <a:latin typeface="Bell MT" panose="02020503060305020303" pitchFamily="18" charset="0"/>
                <a:cs typeface="Helvetica" panose="020B0604020202020204" pitchFamily="34" charset="0"/>
              </a:rPr>
              <a:t>diagrams as </a:t>
            </a:r>
            <a:r>
              <a:rPr lang="en-US" sz="2200" dirty="0">
                <a:solidFill>
                  <a:schemeClr val="bg1"/>
                </a:solidFill>
                <a:latin typeface="Bell MT" panose="02020503060305020303" pitchFamily="18" charset="0"/>
                <a:cs typeface="Helvetica" panose="020B0604020202020204" pitchFamily="34" charset="0"/>
              </a:rPr>
              <a:t>well as several types of temporal </a:t>
            </a:r>
            <a:r>
              <a:rPr lang="en-US" sz="2200" dirty="0" smtClean="0">
                <a:solidFill>
                  <a:schemeClr val="bg1"/>
                </a:solidFill>
                <a:latin typeface="Bell MT" panose="02020503060305020303" pitchFamily="18" charset="0"/>
                <a:cs typeface="Helvetica" panose="020B0604020202020204" pitchFamily="34" charset="0"/>
              </a:rPr>
              <a:t>model. The learning algorithm used is Hill Climbing.</a:t>
            </a:r>
          </a:p>
          <a:p>
            <a:endParaRPr lang="en-US" sz="1000" dirty="0">
              <a:solidFill>
                <a:schemeClr val="bg1"/>
              </a:solidFill>
              <a:latin typeface="Bell MT" panose="02020503060305020303" pitchFamily="18" charset="0"/>
              <a:cs typeface="Helvetica" panose="020B0604020202020204" pitchFamily="34" charset="0"/>
            </a:endParaRPr>
          </a:p>
          <a:p>
            <a:pPr marL="342900" indent="-342900">
              <a:buFont typeface="Wingdings" panose="05000000000000000000" pitchFamily="2" charset="2"/>
              <a:buChar char="q"/>
            </a:pPr>
            <a:r>
              <a:rPr lang="en-US" sz="2200" dirty="0">
                <a:solidFill>
                  <a:schemeClr val="bg1"/>
                </a:solidFill>
                <a:latin typeface="Bell MT" panose="02020503060305020303" pitchFamily="18" charset="0"/>
                <a:cs typeface="Helvetica" panose="020B0604020202020204" pitchFamily="34" charset="0"/>
              </a:rPr>
              <a:t>The algorithm proposes some incremental modifications of the network, based on the information contained in the database, and the user has the opportunity to apply some of the changes proposed by the tool or impose others at any moment of the learning </a:t>
            </a:r>
            <a:r>
              <a:rPr lang="en-US" sz="2200" dirty="0" smtClean="0">
                <a:solidFill>
                  <a:schemeClr val="bg1"/>
                </a:solidFill>
                <a:latin typeface="Bell MT" panose="02020503060305020303" pitchFamily="18" charset="0"/>
                <a:cs typeface="Helvetica" panose="020B0604020202020204" pitchFamily="34" charset="0"/>
              </a:rPr>
              <a:t>process.</a:t>
            </a:r>
            <a:endParaRPr lang="it-IT" sz="2200" dirty="0">
              <a:solidFill>
                <a:schemeClr val="bg1"/>
              </a:solidFill>
              <a:latin typeface="Bell MT" panose="02020503060305020303" pitchFamily="18" charset="0"/>
              <a:cs typeface="Helvetica" panose="020B0604020202020204" pitchFamily="34" charset="0"/>
            </a:endParaRPr>
          </a:p>
        </p:txBody>
      </p:sp>
      <p:sp>
        <p:nvSpPr>
          <p:cNvPr id="10" name="Segnaposto numero diapositiva 9"/>
          <p:cNvSpPr>
            <a:spLocks noGrp="1"/>
          </p:cNvSpPr>
          <p:nvPr>
            <p:ph type="sldNum" sz="quarter" idx="12"/>
          </p:nvPr>
        </p:nvSpPr>
        <p:spPr/>
        <p:txBody>
          <a:bodyPr/>
          <a:lstStyle/>
          <a:p>
            <a:r>
              <a:rPr lang="it-IT" sz="1800" b="1" dirty="0" smtClean="0">
                <a:solidFill>
                  <a:schemeClr val="bg1"/>
                </a:solidFill>
              </a:rPr>
              <a:t>10/18</a:t>
            </a:r>
            <a:endParaRPr lang="it-IT" sz="1800" b="1" dirty="0">
              <a:solidFill>
                <a:schemeClr val="bg1"/>
              </a:solidFill>
            </a:endParaRPr>
          </a:p>
        </p:txBody>
      </p:sp>
    </p:spTree>
    <p:extLst>
      <p:ext uri="{BB962C8B-B14F-4D97-AF65-F5344CB8AC3E}">
        <p14:creationId xmlns:p14="http://schemas.microsoft.com/office/powerpoint/2010/main" val="427856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Case </a:t>
            </a:r>
            <a:r>
              <a:rPr lang="it-IT" sz="6000" b="1" spc="-300" dirty="0" err="1" smtClean="0">
                <a:solidFill>
                  <a:schemeClr val="tx1"/>
                </a:solidFill>
                <a:latin typeface="Helvetica" panose="020B0604020202020204" pitchFamily="34" charset="0"/>
                <a:cs typeface="Helvetica" panose="020B0604020202020204" pitchFamily="34" charset="0"/>
              </a:rPr>
              <a:t>Study</a:t>
            </a:r>
            <a:r>
              <a:rPr lang="it-IT" sz="6000" b="1" spc="-300" dirty="0">
                <a:solidFill>
                  <a:schemeClr val="tx1"/>
                </a:solidFill>
                <a:latin typeface="Helvetica" panose="020B0604020202020204" pitchFamily="34" charset="0"/>
                <a:cs typeface="Helvetica" panose="020B0604020202020204" pitchFamily="34" charset="0"/>
              </a:rPr>
              <a:t> </a:t>
            </a:r>
            <a:r>
              <a:rPr lang="it-IT" sz="6000" spc="-300" dirty="0" err="1" smtClean="0">
                <a:solidFill>
                  <a:schemeClr val="tx1"/>
                </a:solidFill>
                <a:latin typeface="Helvetica" panose="020B0604020202020204" pitchFamily="34" charset="0"/>
                <a:cs typeface="Helvetica" panose="020B0604020202020204" pitchFamily="34" charset="0"/>
              </a:rPr>
              <a:t>Faceted</a:t>
            </a:r>
            <a:r>
              <a:rPr lang="it-IT" sz="6000" spc="-300" dirty="0" smtClean="0">
                <a:solidFill>
                  <a:schemeClr val="tx1"/>
                </a:solidFill>
                <a:latin typeface="Helvetica" panose="020B0604020202020204" pitchFamily="34" charset="0"/>
                <a:cs typeface="Helvetica" panose="020B0604020202020204" pitchFamily="34" charset="0"/>
              </a:rPr>
              <a:t> </a:t>
            </a:r>
            <a:r>
              <a:rPr lang="it-IT" sz="6000" spc="-300" dirty="0" err="1" smtClean="0">
                <a:solidFill>
                  <a:schemeClr val="tx1"/>
                </a:solidFill>
                <a:latin typeface="Helvetica" panose="020B0604020202020204" pitchFamily="34" charset="0"/>
                <a:cs typeface="Helvetica" panose="020B0604020202020204" pitchFamily="34" charset="0"/>
              </a:rPr>
              <a:t>Browsing</a:t>
            </a:r>
            <a:endParaRPr lang="it-IT" sz="6000" spc="-300" dirty="0">
              <a:solidFill>
                <a:schemeClr val="tx1"/>
              </a:solidFill>
              <a:latin typeface="Helvetica" panose="020B0604020202020204" pitchFamily="34" charset="0"/>
              <a:cs typeface="Helvetica" panose="020B0604020202020204" pitchFamily="34" charset="0"/>
            </a:endParaRPr>
          </a:p>
        </p:txBody>
      </p:sp>
      <p:pic>
        <p:nvPicPr>
          <p:cNvPr id="6" name="Immagine 5"/>
          <p:cNvPicPr>
            <a:picLocks noChangeAspect="1"/>
          </p:cNvPicPr>
          <p:nvPr/>
        </p:nvPicPr>
        <p:blipFill>
          <a:blip r:embed="rId2"/>
          <a:stretch>
            <a:fillRect/>
          </a:stretch>
        </p:blipFill>
        <p:spPr>
          <a:xfrm>
            <a:off x="2926080" y="1438227"/>
            <a:ext cx="5789023" cy="2904160"/>
          </a:xfrm>
          <a:prstGeom prst="rect">
            <a:avLst/>
          </a:prstGeom>
        </p:spPr>
      </p:pic>
      <p:sp>
        <p:nvSpPr>
          <p:cNvPr id="7" name="Rettangolo 6"/>
          <p:cNvSpPr/>
          <p:nvPr/>
        </p:nvSpPr>
        <p:spPr>
          <a:xfrm>
            <a:off x="0" y="4552162"/>
            <a:ext cx="12192000" cy="23058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592182" y="4661475"/>
            <a:ext cx="11203578" cy="1877437"/>
          </a:xfrm>
          <a:prstGeom prst="rect">
            <a:avLst/>
          </a:prstGeom>
        </p:spPr>
        <p:txBody>
          <a:bodyPr wrap="square">
            <a:spAutoFit/>
          </a:bodyPr>
          <a:lstStyle/>
          <a:p>
            <a:r>
              <a:rPr lang="en-US" sz="4400" b="1" spc="-150" dirty="0" smtClean="0">
                <a:solidFill>
                  <a:schemeClr val="bg1"/>
                </a:solidFill>
                <a:latin typeface="Helvetica" panose="020B0604020202020204" pitchFamily="34" charset="0"/>
                <a:cs typeface="Helvetica" panose="020B0604020202020204" pitchFamily="34" charset="0"/>
              </a:rPr>
              <a:t>Facets Optimization:</a:t>
            </a:r>
          </a:p>
          <a:p>
            <a:pPr marL="342900" indent="-342900">
              <a:buFont typeface="Wingdings" panose="05000000000000000000" pitchFamily="2" charset="2"/>
              <a:buChar char="q"/>
            </a:pPr>
            <a:r>
              <a:rPr lang="en-US" sz="2400" dirty="0" smtClean="0">
                <a:solidFill>
                  <a:schemeClr val="bg1"/>
                </a:solidFill>
                <a:latin typeface="Bell MT" panose="02020503060305020303" pitchFamily="18" charset="0"/>
                <a:cs typeface="Helvetica" panose="020B0604020202020204" pitchFamily="34" charset="0"/>
              </a:rPr>
              <a:t>Use </a:t>
            </a:r>
            <a:r>
              <a:rPr lang="en-US" sz="2400" dirty="0">
                <a:solidFill>
                  <a:schemeClr val="bg1"/>
                </a:solidFill>
                <a:latin typeface="Bell MT" panose="02020503060305020303" pitchFamily="18" charset="0"/>
                <a:cs typeface="Helvetica" panose="020B0604020202020204" pitchFamily="34" charset="0"/>
              </a:rPr>
              <a:t>a static order that does not change as the user </a:t>
            </a:r>
            <a:r>
              <a:rPr lang="en-US" sz="2400" dirty="0" smtClean="0">
                <a:solidFill>
                  <a:schemeClr val="bg1"/>
                </a:solidFill>
                <a:latin typeface="Bell MT" panose="02020503060305020303" pitchFamily="18" charset="0"/>
                <a:cs typeface="Helvetica" panose="020B0604020202020204" pitchFamily="34" charset="0"/>
              </a:rPr>
              <a:t>navigates.</a:t>
            </a:r>
          </a:p>
          <a:p>
            <a:pPr marL="342900" indent="-342900">
              <a:buFont typeface="Wingdings" panose="05000000000000000000" pitchFamily="2" charset="2"/>
              <a:buChar char="q"/>
            </a:pPr>
            <a:r>
              <a:rPr lang="en-US" sz="2400" dirty="0" smtClean="0">
                <a:solidFill>
                  <a:schemeClr val="bg1"/>
                </a:solidFill>
                <a:latin typeface="Bell MT" panose="02020503060305020303" pitchFamily="18" charset="0"/>
                <a:cs typeface="Helvetica" panose="020B0604020202020204" pitchFamily="34" charset="0"/>
              </a:rPr>
              <a:t>Dynamically </a:t>
            </a:r>
            <a:r>
              <a:rPr lang="en-US" sz="2400" dirty="0">
                <a:solidFill>
                  <a:schemeClr val="bg1"/>
                </a:solidFill>
                <a:latin typeface="Bell MT" panose="02020503060305020303" pitchFamily="18" charset="0"/>
                <a:cs typeface="Helvetica" panose="020B0604020202020204" pitchFamily="34" charset="0"/>
              </a:rPr>
              <a:t>rank the order of presentation of facets based on their estimated </a:t>
            </a:r>
            <a:r>
              <a:rPr lang="en-US" sz="2400" dirty="0" smtClean="0">
                <a:solidFill>
                  <a:schemeClr val="bg1"/>
                </a:solidFill>
                <a:latin typeface="Bell MT" panose="02020503060305020303" pitchFamily="18" charset="0"/>
                <a:cs typeface="Helvetica" panose="020B0604020202020204" pitchFamily="34" charset="0"/>
              </a:rPr>
              <a:t>utility.</a:t>
            </a:r>
            <a:endParaRPr lang="en-US" sz="2400" dirty="0">
              <a:solidFill>
                <a:schemeClr val="bg1"/>
              </a:solidFill>
              <a:latin typeface="Bell MT" panose="02020503060305020303" pitchFamily="18" charset="0"/>
              <a:cs typeface="Helvetica" panose="020B0604020202020204" pitchFamily="34" charset="0"/>
            </a:endParaRPr>
          </a:p>
          <a:p>
            <a:pPr marL="342900" indent="-342900">
              <a:buFont typeface="Wingdings" panose="05000000000000000000" pitchFamily="2" charset="2"/>
              <a:buChar char="q"/>
            </a:pPr>
            <a:r>
              <a:rPr lang="en-US" sz="2400" dirty="0" smtClean="0">
                <a:solidFill>
                  <a:schemeClr val="bg1"/>
                </a:solidFill>
                <a:latin typeface="Bell MT" panose="02020503060305020303" pitchFamily="18" charset="0"/>
                <a:cs typeface="Helvetica" panose="020B0604020202020204" pitchFamily="34" charset="0"/>
              </a:rPr>
              <a:t>Organize </a:t>
            </a:r>
            <a:r>
              <a:rPr lang="en-US" sz="2400" dirty="0">
                <a:solidFill>
                  <a:schemeClr val="bg1"/>
                </a:solidFill>
                <a:latin typeface="Bell MT" panose="02020503060305020303" pitchFamily="18" charset="0"/>
                <a:cs typeface="Helvetica" panose="020B0604020202020204" pitchFamily="34" charset="0"/>
              </a:rPr>
              <a:t>similar or related facets into groups.</a:t>
            </a:r>
          </a:p>
        </p:txBody>
      </p:sp>
      <p:sp>
        <p:nvSpPr>
          <p:cNvPr id="10" name="Segnaposto numero diapositiva 9"/>
          <p:cNvSpPr>
            <a:spLocks noGrp="1"/>
          </p:cNvSpPr>
          <p:nvPr>
            <p:ph type="sldNum" sz="quarter" idx="12"/>
          </p:nvPr>
        </p:nvSpPr>
        <p:spPr/>
        <p:txBody>
          <a:bodyPr/>
          <a:lstStyle/>
          <a:p>
            <a:r>
              <a:rPr lang="it-IT" sz="1800" b="1" dirty="0" smtClean="0">
                <a:solidFill>
                  <a:schemeClr val="bg1"/>
                </a:solidFill>
              </a:rPr>
              <a:t>11/18</a:t>
            </a:r>
            <a:endParaRPr lang="it-IT" sz="1800" b="1" dirty="0">
              <a:solidFill>
                <a:schemeClr val="bg1"/>
              </a:solidFill>
            </a:endParaRPr>
          </a:p>
        </p:txBody>
      </p:sp>
    </p:spTree>
    <p:extLst>
      <p:ext uri="{BB962C8B-B14F-4D97-AF65-F5344CB8AC3E}">
        <p14:creationId xmlns:p14="http://schemas.microsoft.com/office/powerpoint/2010/main" val="420347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Apache </a:t>
            </a:r>
            <a:r>
              <a:rPr lang="it-IT" sz="6000" b="1" spc="-300" dirty="0" err="1" smtClean="0">
                <a:solidFill>
                  <a:schemeClr val="tx1"/>
                </a:solidFill>
                <a:latin typeface="Helvetica" panose="020B0604020202020204" pitchFamily="34" charset="0"/>
                <a:cs typeface="Helvetica" panose="020B0604020202020204" pitchFamily="34" charset="0"/>
              </a:rPr>
              <a:t>Solr</a:t>
            </a:r>
            <a:endParaRPr lang="it-IT" sz="6000" spc="-300" dirty="0">
              <a:solidFill>
                <a:schemeClr val="tx1"/>
              </a:solidFill>
              <a:latin typeface="Helvetica" panose="020B0604020202020204" pitchFamily="34" charset="0"/>
              <a:cs typeface="Helvetica" panose="020B0604020202020204" pitchFamily="34" charset="0"/>
            </a:endParaRPr>
          </a:p>
        </p:txBody>
      </p:sp>
      <p:sp>
        <p:nvSpPr>
          <p:cNvPr id="5" name="Segnaposto numero diapositiva 4"/>
          <p:cNvSpPr>
            <a:spLocks noGrp="1"/>
          </p:cNvSpPr>
          <p:nvPr>
            <p:ph type="sldNum" sz="quarter" idx="12"/>
          </p:nvPr>
        </p:nvSpPr>
        <p:spPr/>
        <p:txBody>
          <a:bodyPr/>
          <a:lstStyle/>
          <a:p>
            <a:r>
              <a:rPr lang="it-IT" sz="1800" b="1" dirty="0" smtClean="0">
                <a:solidFill>
                  <a:schemeClr val="tx1"/>
                </a:solidFill>
              </a:rPr>
              <a:t>12/18</a:t>
            </a:r>
            <a:endParaRPr lang="it-IT" sz="1800" b="1" dirty="0">
              <a:solidFill>
                <a:schemeClr val="tx1"/>
              </a:solidFill>
            </a:endParaRPr>
          </a:p>
        </p:txBody>
      </p:sp>
      <p:sp>
        <p:nvSpPr>
          <p:cNvPr id="6" name="Rettangolo 5"/>
          <p:cNvSpPr/>
          <p:nvPr/>
        </p:nvSpPr>
        <p:spPr>
          <a:xfrm>
            <a:off x="0" y="1308100"/>
            <a:ext cx="6257109" cy="5549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1135419" y="2174835"/>
            <a:ext cx="4543698" cy="3816429"/>
          </a:xfrm>
          <a:prstGeom prst="rect">
            <a:avLst/>
          </a:prstGeom>
          <a:noFill/>
        </p:spPr>
        <p:txBody>
          <a:bodyPr wrap="square" rtlCol="0">
            <a:spAutoFit/>
          </a:bodyPr>
          <a:lstStyle/>
          <a:p>
            <a:r>
              <a:rPr lang="it-IT" sz="4400" b="1" spc="-150" dirty="0" smtClean="0">
                <a:solidFill>
                  <a:schemeClr val="bg1"/>
                </a:solidFill>
                <a:latin typeface="Helvetica" panose="020B0604020202020204" pitchFamily="34" charset="0"/>
                <a:cs typeface="Helvetica" panose="020B0604020202020204" pitchFamily="34" charset="0"/>
              </a:rPr>
              <a:t>Major </a:t>
            </a:r>
            <a:r>
              <a:rPr lang="en-US" sz="4400" b="1" spc="-150" dirty="0" smtClean="0">
                <a:solidFill>
                  <a:schemeClr val="bg1"/>
                </a:solidFill>
                <a:latin typeface="Helvetica" panose="020B0604020202020204" pitchFamily="34" charset="0"/>
                <a:cs typeface="Helvetica" panose="020B0604020202020204" pitchFamily="34" charset="0"/>
              </a:rPr>
              <a:t>features:</a:t>
            </a:r>
          </a:p>
          <a:p>
            <a:pPr marL="342900" indent="-342900">
              <a:buFont typeface="Wingdings" panose="05000000000000000000" pitchFamily="2" charset="2"/>
              <a:buChar char="q"/>
            </a:pPr>
            <a:r>
              <a:rPr lang="en-US" sz="2200" dirty="0">
                <a:solidFill>
                  <a:schemeClr val="bg1"/>
                </a:solidFill>
                <a:latin typeface="Bell MT" panose="02020503060305020303" pitchFamily="18" charset="0"/>
                <a:cs typeface="Helvetica" panose="020B0604020202020204" pitchFamily="34" charset="0"/>
              </a:rPr>
              <a:t>P</a:t>
            </a:r>
            <a:r>
              <a:rPr lang="en-US" sz="2200" dirty="0" smtClean="0">
                <a:solidFill>
                  <a:schemeClr val="bg1"/>
                </a:solidFill>
                <a:latin typeface="Bell MT" panose="02020503060305020303" pitchFamily="18" charset="0"/>
                <a:cs typeface="Helvetica" panose="020B0604020202020204" pitchFamily="34" charset="0"/>
              </a:rPr>
              <a:t>owerful </a:t>
            </a:r>
            <a:r>
              <a:rPr lang="en-US" sz="2200" dirty="0">
                <a:solidFill>
                  <a:schemeClr val="bg1"/>
                </a:solidFill>
                <a:latin typeface="Bell MT" panose="02020503060305020303" pitchFamily="18" charset="0"/>
                <a:cs typeface="Helvetica" panose="020B0604020202020204" pitchFamily="34" charset="0"/>
              </a:rPr>
              <a:t>full-text </a:t>
            </a:r>
            <a:r>
              <a:rPr lang="en-US" sz="2200" dirty="0" smtClean="0">
                <a:solidFill>
                  <a:schemeClr val="bg1"/>
                </a:solidFill>
                <a:latin typeface="Bell MT" panose="02020503060305020303" pitchFamily="18" charset="0"/>
                <a:cs typeface="Helvetica" panose="020B0604020202020204" pitchFamily="34" charset="0"/>
              </a:rPr>
              <a:t>search</a:t>
            </a:r>
          </a:p>
          <a:p>
            <a:pPr marL="342900" indent="-342900">
              <a:buFont typeface="Wingdings" panose="05000000000000000000" pitchFamily="2" charset="2"/>
              <a:buChar char="q"/>
            </a:pPr>
            <a:r>
              <a:rPr lang="en-US" sz="2200" dirty="0">
                <a:solidFill>
                  <a:schemeClr val="bg1"/>
                </a:solidFill>
                <a:latin typeface="Bell MT" panose="02020503060305020303" pitchFamily="18" charset="0"/>
                <a:cs typeface="Helvetica" panose="020B0604020202020204" pitchFamily="34" charset="0"/>
              </a:rPr>
              <a:t>F</a:t>
            </a:r>
            <a:r>
              <a:rPr lang="en-US" sz="2200" dirty="0" smtClean="0">
                <a:solidFill>
                  <a:schemeClr val="bg1"/>
                </a:solidFill>
                <a:latin typeface="Bell MT" panose="02020503060305020303" pitchFamily="18" charset="0"/>
                <a:cs typeface="Helvetica" panose="020B0604020202020204" pitchFamily="34" charset="0"/>
              </a:rPr>
              <a:t>aceted search</a:t>
            </a:r>
          </a:p>
          <a:p>
            <a:pPr marL="342900" indent="-342900">
              <a:buFont typeface="Wingdings" panose="05000000000000000000" pitchFamily="2" charset="2"/>
              <a:buChar char="q"/>
            </a:pPr>
            <a:r>
              <a:rPr lang="en-US" sz="2200" dirty="0">
                <a:solidFill>
                  <a:schemeClr val="bg1"/>
                </a:solidFill>
                <a:latin typeface="Bell MT" panose="02020503060305020303" pitchFamily="18" charset="0"/>
                <a:cs typeface="Helvetica" panose="020B0604020202020204" pitchFamily="34" charset="0"/>
              </a:rPr>
              <a:t>D</a:t>
            </a:r>
            <a:r>
              <a:rPr lang="en-US" sz="2200" dirty="0" smtClean="0">
                <a:solidFill>
                  <a:schemeClr val="bg1"/>
                </a:solidFill>
                <a:latin typeface="Bell MT" panose="02020503060305020303" pitchFamily="18" charset="0"/>
                <a:cs typeface="Helvetica" panose="020B0604020202020204" pitchFamily="34" charset="0"/>
              </a:rPr>
              <a:t>ynamic clustering</a:t>
            </a:r>
          </a:p>
          <a:p>
            <a:pPr marL="342900" indent="-342900">
              <a:buFont typeface="Wingdings" panose="05000000000000000000" pitchFamily="2" charset="2"/>
              <a:buChar char="q"/>
            </a:pPr>
            <a:r>
              <a:rPr lang="en-US" sz="2200" dirty="0" smtClean="0">
                <a:solidFill>
                  <a:schemeClr val="bg1"/>
                </a:solidFill>
                <a:latin typeface="Bell MT" panose="02020503060305020303" pitchFamily="18" charset="0"/>
                <a:cs typeface="Helvetica" panose="020B0604020202020204" pitchFamily="34" charset="0"/>
              </a:rPr>
              <a:t>Rich </a:t>
            </a:r>
            <a:r>
              <a:rPr lang="en-US" sz="2200" dirty="0">
                <a:solidFill>
                  <a:schemeClr val="bg1"/>
                </a:solidFill>
                <a:latin typeface="Bell MT" panose="02020503060305020303" pitchFamily="18" charset="0"/>
                <a:cs typeface="Helvetica" panose="020B0604020202020204" pitchFamily="34" charset="0"/>
              </a:rPr>
              <a:t>document </a:t>
            </a:r>
            <a:r>
              <a:rPr lang="en-US" sz="2200" dirty="0" smtClean="0">
                <a:solidFill>
                  <a:schemeClr val="bg1"/>
                </a:solidFill>
                <a:latin typeface="Bell MT" panose="02020503060305020303" pitchFamily="18" charset="0"/>
                <a:cs typeface="Helvetica" panose="020B0604020202020204" pitchFamily="34" charset="0"/>
              </a:rPr>
              <a:t>handling</a:t>
            </a:r>
          </a:p>
          <a:p>
            <a:pPr marL="342900" indent="-342900">
              <a:buFont typeface="Wingdings" panose="05000000000000000000" pitchFamily="2" charset="2"/>
              <a:buChar char="q"/>
            </a:pPr>
            <a:r>
              <a:rPr lang="en-US" sz="2200" dirty="0">
                <a:solidFill>
                  <a:schemeClr val="bg1"/>
                </a:solidFill>
                <a:latin typeface="Bell MT" panose="02020503060305020303" pitchFamily="18" charset="0"/>
                <a:cs typeface="Helvetica" panose="020B0604020202020204" pitchFamily="34" charset="0"/>
              </a:rPr>
              <a:t>H</a:t>
            </a:r>
            <a:r>
              <a:rPr lang="en-US" sz="2200" dirty="0" smtClean="0">
                <a:solidFill>
                  <a:schemeClr val="bg1"/>
                </a:solidFill>
                <a:latin typeface="Bell MT" panose="02020503060305020303" pitchFamily="18" charset="0"/>
                <a:cs typeface="Helvetica" panose="020B0604020202020204" pitchFamily="34" charset="0"/>
              </a:rPr>
              <a:t>ighly reliable</a:t>
            </a:r>
          </a:p>
          <a:p>
            <a:pPr marL="342900" indent="-342900">
              <a:buFont typeface="Wingdings" panose="05000000000000000000" pitchFamily="2" charset="2"/>
              <a:buChar char="q"/>
            </a:pPr>
            <a:r>
              <a:rPr lang="en-US" sz="2200" dirty="0" smtClean="0">
                <a:solidFill>
                  <a:schemeClr val="bg1"/>
                </a:solidFill>
                <a:latin typeface="Bell MT" panose="02020503060305020303" pitchFamily="18" charset="0"/>
                <a:cs typeface="Helvetica" panose="020B0604020202020204" pitchFamily="34" charset="0"/>
              </a:rPr>
              <a:t>Scalable</a:t>
            </a:r>
          </a:p>
          <a:p>
            <a:pPr marL="342900" indent="-342900">
              <a:buFont typeface="Wingdings" panose="05000000000000000000" pitchFamily="2" charset="2"/>
              <a:buChar char="q"/>
            </a:pPr>
            <a:r>
              <a:rPr lang="en-US" sz="2200" dirty="0" smtClean="0">
                <a:solidFill>
                  <a:schemeClr val="bg1"/>
                </a:solidFill>
                <a:latin typeface="Bell MT" panose="02020503060305020303" pitchFamily="18" charset="0"/>
                <a:cs typeface="Helvetica" panose="020B0604020202020204" pitchFamily="34" charset="0"/>
              </a:rPr>
              <a:t>Fault tolerant</a:t>
            </a:r>
          </a:p>
          <a:p>
            <a:pPr marL="342900" indent="-342900">
              <a:buFont typeface="Wingdings" panose="05000000000000000000" pitchFamily="2" charset="2"/>
              <a:buChar char="q"/>
            </a:pPr>
            <a:r>
              <a:rPr lang="en-US" sz="2200" dirty="0" err="1" smtClean="0">
                <a:solidFill>
                  <a:schemeClr val="bg1"/>
                </a:solidFill>
                <a:latin typeface="Bell MT" panose="02020503060305020303" pitchFamily="18" charset="0"/>
                <a:cs typeface="Helvetica" panose="020B0604020202020204" pitchFamily="34" charset="0"/>
              </a:rPr>
              <a:t>Distribuited</a:t>
            </a:r>
            <a:r>
              <a:rPr lang="en-US" sz="2200" dirty="0" smtClean="0">
                <a:solidFill>
                  <a:schemeClr val="bg1"/>
                </a:solidFill>
                <a:latin typeface="Bell MT" panose="02020503060305020303" pitchFamily="18" charset="0"/>
                <a:cs typeface="Helvetica" panose="020B0604020202020204" pitchFamily="34" charset="0"/>
              </a:rPr>
              <a:t> indexing</a:t>
            </a:r>
          </a:p>
          <a:p>
            <a:pPr marL="342900" indent="-342900">
              <a:buFont typeface="Wingdings" panose="05000000000000000000" pitchFamily="2" charset="2"/>
              <a:buChar char="q"/>
            </a:pPr>
            <a:r>
              <a:rPr lang="en-US" sz="2200" dirty="0" smtClean="0">
                <a:solidFill>
                  <a:schemeClr val="bg1"/>
                </a:solidFill>
                <a:latin typeface="Bell MT" panose="02020503060305020303" pitchFamily="18" charset="0"/>
                <a:cs typeface="Helvetica" panose="020B0604020202020204" pitchFamily="34" charset="0"/>
              </a:rPr>
              <a:t>Load-balanced querying</a:t>
            </a:r>
          </a:p>
        </p:txBody>
      </p:sp>
      <p:sp>
        <p:nvSpPr>
          <p:cNvPr id="8" name="Rettangolo 7"/>
          <p:cNvSpPr/>
          <p:nvPr/>
        </p:nvSpPr>
        <p:spPr>
          <a:xfrm>
            <a:off x="6554288" y="2702902"/>
            <a:ext cx="4966064" cy="3816429"/>
          </a:xfrm>
          <a:prstGeom prst="rect">
            <a:avLst/>
          </a:prstGeom>
        </p:spPr>
        <p:txBody>
          <a:bodyPr wrap="square">
            <a:spAutoFit/>
          </a:bodyPr>
          <a:lstStyle/>
          <a:p>
            <a:pPr marL="342900" indent="-342900">
              <a:buFont typeface="Wingdings" panose="05000000000000000000" pitchFamily="2" charset="2"/>
              <a:buChar char="q"/>
            </a:pPr>
            <a:r>
              <a:rPr lang="en-US" sz="2200" dirty="0" smtClean="0">
                <a:latin typeface="Bell MT" panose="02020503060305020303" pitchFamily="18" charset="0"/>
                <a:cs typeface="Helvetica" panose="020B0604020202020204" pitchFamily="34" charset="0"/>
              </a:rPr>
              <a:t>Written in </a:t>
            </a:r>
            <a:r>
              <a:rPr lang="en-US" sz="2200" dirty="0">
                <a:latin typeface="Bell MT" panose="02020503060305020303" pitchFamily="18" charset="0"/>
                <a:cs typeface="Helvetica" panose="020B0604020202020204" pitchFamily="34" charset="0"/>
              </a:rPr>
              <a:t>Java and runs as a standalone full-text search server within a servlet container such as </a:t>
            </a:r>
            <a:r>
              <a:rPr lang="en-US" sz="2200" dirty="0" smtClean="0">
                <a:latin typeface="Bell MT" panose="02020503060305020303" pitchFamily="18" charset="0"/>
                <a:cs typeface="Helvetica" panose="020B0604020202020204" pitchFamily="34" charset="0"/>
              </a:rPr>
              <a:t>Jetty.</a:t>
            </a:r>
          </a:p>
          <a:p>
            <a:pPr marL="342900" indent="-342900">
              <a:buFont typeface="Wingdings" panose="05000000000000000000" pitchFamily="2" charset="2"/>
              <a:buChar char="q"/>
            </a:pPr>
            <a:endParaRPr lang="en-US" sz="2200" dirty="0">
              <a:latin typeface="Bell MT" panose="02020503060305020303" pitchFamily="18" charset="0"/>
              <a:cs typeface="Helvetica" panose="020B0604020202020204" pitchFamily="34" charset="0"/>
            </a:endParaRPr>
          </a:p>
          <a:p>
            <a:pPr marL="342900" indent="-342900">
              <a:buFont typeface="Wingdings" panose="05000000000000000000" pitchFamily="2" charset="2"/>
              <a:buChar char="q"/>
            </a:pPr>
            <a:r>
              <a:rPr lang="en-US" sz="2200" dirty="0" smtClean="0">
                <a:latin typeface="Bell MT" panose="02020503060305020303" pitchFamily="18" charset="0"/>
                <a:cs typeface="Helvetica" panose="020B0604020202020204" pitchFamily="34" charset="0"/>
              </a:rPr>
              <a:t>Uses the </a:t>
            </a:r>
            <a:r>
              <a:rPr lang="en-US" sz="2200" dirty="0" err="1">
                <a:latin typeface="Bell MT" panose="02020503060305020303" pitchFamily="18" charset="0"/>
                <a:cs typeface="Helvetica" panose="020B0604020202020204" pitchFamily="34" charset="0"/>
              </a:rPr>
              <a:t>Lucene</a:t>
            </a:r>
            <a:r>
              <a:rPr lang="en-US" sz="2200" dirty="0">
                <a:latin typeface="Bell MT" panose="02020503060305020303" pitchFamily="18" charset="0"/>
                <a:cs typeface="Helvetica" panose="020B0604020202020204" pitchFamily="34" charset="0"/>
              </a:rPr>
              <a:t> Java search library at its core for full-text indexing and search, and has REST-like HTTP/XML and JSON APIs that make it easy to use from virtually any programming language. </a:t>
            </a:r>
            <a:endParaRPr lang="it-IT" sz="2200" dirty="0">
              <a:latin typeface="Bell MT" panose="02020503060305020303" pitchFamily="18" charset="0"/>
              <a:cs typeface="Helvetica" panose="020B0604020202020204" pitchFamily="34" charset="0"/>
            </a:endParaRP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4288" y="1313520"/>
            <a:ext cx="2249999" cy="1240282"/>
          </a:xfrm>
          <a:prstGeom prst="rect">
            <a:avLst/>
          </a:prstGeom>
        </p:spPr>
      </p:pic>
    </p:spTree>
    <p:extLst>
      <p:ext uri="{BB962C8B-B14F-4D97-AF65-F5344CB8AC3E}">
        <p14:creationId xmlns:p14="http://schemas.microsoft.com/office/powerpoint/2010/main" val="359117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err="1" smtClean="0">
                <a:solidFill>
                  <a:schemeClr val="tx1"/>
                </a:solidFill>
                <a:latin typeface="Helvetica" panose="020B0604020202020204" pitchFamily="34" charset="0"/>
                <a:cs typeface="Helvetica" panose="020B0604020202020204" pitchFamily="34" charset="0"/>
              </a:rPr>
              <a:t>Grouping</a:t>
            </a:r>
            <a:r>
              <a:rPr lang="it-IT" sz="6000" b="1" spc="-300" dirty="0" smtClean="0">
                <a:solidFill>
                  <a:schemeClr val="tx1"/>
                </a:solidFill>
                <a:latin typeface="Helvetica" panose="020B0604020202020204" pitchFamily="34" charset="0"/>
                <a:cs typeface="Helvetica" panose="020B0604020202020204" pitchFamily="34" charset="0"/>
              </a:rPr>
              <a:t> Top-K </a:t>
            </a:r>
            <a:r>
              <a:rPr lang="it-IT" sz="6000" b="1" spc="-300" dirty="0" err="1" smtClean="0">
                <a:solidFill>
                  <a:schemeClr val="tx1"/>
                </a:solidFill>
                <a:latin typeface="Helvetica" panose="020B0604020202020204" pitchFamily="34" charset="0"/>
                <a:cs typeface="Helvetica" panose="020B0604020202020204" pitchFamily="34" charset="0"/>
              </a:rPr>
              <a:t>facets</a:t>
            </a:r>
            <a:endParaRPr lang="it-IT" sz="6000" spc="-300" dirty="0">
              <a:solidFill>
                <a:schemeClr val="tx1"/>
              </a:solidFill>
              <a:latin typeface="Helvetica" panose="020B0604020202020204" pitchFamily="34" charset="0"/>
              <a:cs typeface="Helvetica" panose="020B0604020202020204" pitchFamily="34" charset="0"/>
            </a:endParaRPr>
          </a:p>
        </p:txBody>
      </p:sp>
      <p:sp>
        <p:nvSpPr>
          <p:cNvPr id="5" name="Segnaposto numero diapositiva 4"/>
          <p:cNvSpPr>
            <a:spLocks noGrp="1"/>
          </p:cNvSpPr>
          <p:nvPr>
            <p:ph type="sldNum" sz="quarter" idx="12"/>
          </p:nvPr>
        </p:nvSpPr>
        <p:spPr/>
        <p:txBody>
          <a:bodyPr/>
          <a:lstStyle/>
          <a:p>
            <a:fld id="{830EDCCB-D976-43F3-B027-D28AC08A3DB3}" type="slidenum">
              <a:rPr lang="it-IT" sz="1800" b="1" smtClean="0">
                <a:solidFill>
                  <a:schemeClr val="tx1"/>
                </a:solidFill>
              </a:rPr>
              <a:t>13</a:t>
            </a:fld>
            <a:r>
              <a:rPr lang="it-IT" sz="1800" b="1" dirty="0" smtClean="0">
                <a:solidFill>
                  <a:schemeClr val="tx1"/>
                </a:solidFill>
              </a:rPr>
              <a:t>/18</a:t>
            </a:r>
            <a:endParaRPr lang="it-IT" sz="1800" b="1" dirty="0">
              <a:solidFill>
                <a:schemeClr val="tx1"/>
              </a:solidFill>
            </a:endParaRPr>
          </a:p>
        </p:txBody>
      </p:sp>
      <p:sp>
        <p:nvSpPr>
          <p:cNvPr id="6" name="Rettangolo 5"/>
          <p:cNvSpPr/>
          <p:nvPr/>
        </p:nvSpPr>
        <p:spPr>
          <a:xfrm>
            <a:off x="0" y="1308100"/>
            <a:ext cx="6100354" cy="5549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6261463" y="1496091"/>
            <a:ext cx="5930537" cy="4955203"/>
          </a:xfrm>
          <a:prstGeom prst="rect">
            <a:avLst/>
          </a:prstGeom>
        </p:spPr>
        <p:txBody>
          <a:bodyPr wrap="square">
            <a:spAutoFit/>
          </a:bodyPr>
          <a:lstStyle/>
          <a:p>
            <a:endParaRPr lang="en-US" sz="800" spc="-150" dirty="0" smtClean="0">
              <a:latin typeface="Helvetica" panose="020B0604020202020204" pitchFamily="34" charset="0"/>
              <a:ea typeface="Times New Roman" panose="02020603050405020304" pitchFamily="18" charset="0"/>
              <a:cs typeface="Helvetica" panose="020B0604020202020204" pitchFamily="34" charset="0"/>
            </a:endParaRPr>
          </a:p>
          <a:p>
            <a:pPr marL="342900" indent="-342900">
              <a:buFont typeface="Wingdings" panose="05000000000000000000" pitchFamily="2" charset="2"/>
              <a:buChar char="q"/>
            </a:pPr>
            <a:r>
              <a:rPr lang="en-US" sz="2400" dirty="0">
                <a:latin typeface="Bell MT" panose="02020503060305020303" pitchFamily="18" charset="0"/>
                <a:ea typeface="Times New Roman" panose="02020603050405020304" pitchFamily="18" charset="0"/>
                <a:cs typeface="Helvetica" panose="020B0604020202020204" pitchFamily="34" charset="0"/>
              </a:rPr>
              <a:t>Different facets represent different aspects of a data and all the diverse aspects may not be equally important to be shown as possible facets. </a:t>
            </a:r>
            <a:endParaRPr lang="en-US" sz="2400" dirty="0" smtClean="0">
              <a:latin typeface="Bell MT" panose="02020503060305020303" pitchFamily="18" charset="0"/>
              <a:ea typeface="Times New Roman" panose="02020603050405020304" pitchFamily="18" charset="0"/>
              <a:cs typeface="Helvetica" panose="020B0604020202020204" pitchFamily="34" charset="0"/>
            </a:endParaRPr>
          </a:p>
          <a:p>
            <a:pPr marL="342900" indent="-342900">
              <a:buFont typeface="Wingdings" panose="05000000000000000000" pitchFamily="2" charset="2"/>
              <a:buChar char="q"/>
            </a:pPr>
            <a:endParaRPr lang="en-US" sz="1000" dirty="0">
              <a:latin typeface="Bell MT" panose="02020503060305020303" pitchFamily="18" charset="0"/>
              <a:ea typeface="Times New Roman" panose="02020603050405020304" pitchFamily="18" charset="0"/>
              <a:cs typeface="Helvetica" panose="020B0604020202020204" pitchFamily="34" charset="0"/>
            </a:endParaRPr>
          </a:p>
          <a:p>
            <a:pPr marL="342900" indent="-342900">
              <a:buFont typeface="Wingdings" panose="05000000000000000000" pitchFamily="2" charset="2"/>
              <a:buChar char="q"/>
            </a:pPr>
            <a:r>
              <a:rPr lang="en-US" sz="2400" dirty="0" smtClean="0">
                <a:latin typeface="Bell MT" panose="02020503060305020303" pitchFamily="18" charset="0"/>
                <a:ea typeface="Times New Roman" panose="02020603050405020304" pitchFamily="18" charset="0"/>
                <a:cs typeface="Helvetica" panose="020B0604020202020204" pitchFamily="34" charset="0"/>
              </a:rPr>
              <a:t>Grouping </a:t>
            </a:r>
            <a:r>
              <a:rPr lang="en-US" sz="2400" dirty="0">
                <a:latin typeface="Bell MT" panose="02020503060305020303" pitchFamily="18" charset="0"/>
                <a:ea typeface="Times New Roman" panose="02020603050405020304" pitchFamily="18" charset="0"/>
                <a:cs typeface="Helvetica" panose="020B0604020202020204" pitchFamily="34" charset="0"/>
              </a:rPr>
              <a:t>related information is often useful because it reduces the amount of back-and-forth browsing that is required by the </a:t>
            </a:r>
            <a:r>
              <a:rPr lang="en-US" sz="2400" dirty="0" smtClean="0">
                <a:latin typeface="Bell MT" panose="02020503060305020303" pitchFamily="18" charset="0"/>
                <a:ea typeface="Times New Roman" panose="02020603050405020304" pitchFamily="18" charset="0"/>
                <a:cs typeface="Helvetica" panose="020B0604020202020204" pitchFamily="34" charset="0"/>
              </a:rPr>
              <a:t>user.</a:t>
            </a:r>
          </a:p>
          <a:p>
            <a:endParaRPr lang="en-US" sz="1000" dirty="0" smtClean="0">
              <a:latin typeface="Bell MT" panose="02020503060305020303" pitchFamily="18" charset="0"/>
              <a:ea typeface="Times New Roman" panose="02020603050405020304" pitchFamily="18" charset="0"/>
              <a:cs typeface="Helvetica" panose="020B0604020202020204" pitchFamily="34" charset="0"/>
            </a:endParaRPr>
          </a:p>
          <a:p>
            <a:pPr marL="342900" indent="-342900">
              <a:buFont typeface="Wingdings" panose="05000000000000000000" pitchFamily="2" charset="2"/>
              <a:buChar char="q"/>
            </a:pPr>
            <a:r>
              <a:rPr lang="en-US" sz="2400" dirty="0">
                <a:latin typeface="Bell MT" panose="02020503060305020303" pitchFamily="18" charset="0"/>
                <a:ea typeface="Times New Roman" panose="02020603050405020304" pitchFamily="18" charset="0"/>
                <a:cs typeface="Helvetica" panose="020B0604020202020204" pitchFamily="34" charset="0"/>
              </a:rPr>
              <a:t>If related facets are placed adjacently, then the user can easily see the effect of selecting the values on one facet on the related </a:t>
            </a:r>
            <a:r>
              <a:rPr lang="en-US" sz="2400" dirty="0" smtClean="0">
                <a:latin typeface="Bell MT" panose="02020503060305020303" pitchFamily="18" charset="0"/>
                <a:ea typeface="Times New Roman" panose="02020603050405020304" pitchFamily="18" charset="0"/>
                <a:cs typeface="Helvetica" panose="020B0604020202020204" pitchFamily="34" charset="0"/>
              </a:rPr>
              <a:t>facets.</a:t>
            </a:r>
            <a:endParaRPr lang="en-US" sz="2400" dirty="0">
              <a:latin typeface="Bell MT" panose="02020503060305020303" pitchFamily="18" charset="0"/>
              <a:ea typeface="Times New Roman" panose="02020603050405020304" pitchFamily="18" charset="0"/>
              <a:cs typeface="Helvetica" panose="020B0604020202020204" pitchFamily="34" charset="0"/>
            </a:endParaRPr>
          </a:p>
        </p:txBody>
      </p:sp>
      <p:sp>
        <p:nvSpPr>
          <p:cNvPr id="8" name="Rettangolo 7"/>
          <p:cNvSpPr/>
          <p:nvPr/>
        </p:nvSpPr>
        <p:spPr>
          <a:xfrm>
            <a:off x="271479" y="1409234"/>
            <a:ext cx="5353594" cy="2092881"/>
          </a:xfrm>
          <a:prstGeom prst="rect">
            <a:avLst/>
          </a:prstGeom>
        </p:spPr>
        <p:txBody>
          <a:bodyPr wrap="square">
            <a:spAutoFit/>
          </a:bodyPr>
          <a:lstStyle/>
          <a:p>
            <a:r>
              <a:rPr lang="en-US" sz="3200" b="1" spc="-150" dirty="0" smtClean="0">
                <a:solidFill>
                  <a:schemeClr val="bg1"/>
                </a:solidFill>
                <a:latin typeface="Helvetica" panose="020B0604020202020204" pitchFamily="34" charset="0"/>
                <a:ea typeface="Times New Roman" panose="02020603050405020304" pitchFamily="18" charset="0"/>
                <a:cs typeface="Helvetica" panose="020B0604020202020204" pitchFamily="34" charset="0"/>
              </a:rPr>
              <a:t>Using Bayesian Networks to define the correlations between different facets</a:t>
            </a:r>
          </a:p>
          <a:p>
            <a:endParaRPr lang="en-US" sz="1000" spc="-150" dirty="0">
              <a:solidFill>
                <a:schemeClr val="bg1"/>
              </a:solidFill>
              <a:latin typeface="Helvetica" panose="020B0604020202020204" pitchFamily="34" charset="0"/>
              <a:ea typeface="Times New Roman" panose="02020603050405020304" pitchFamily="18" charset="0"/>
              <a:cs typeface="Helvetica" panose="020B0604020202020204" pitchFamily="34" charset="0"/>
            </a:endParaRPr>
          </a:p>
          <a:p>
            <a:pPr marL="571500" indent="-571500">
              <a:buFont typeface="Wingdings" panose="05000000000000000000" pitchFamily="2" charset="2"/>
              <a:buChar char="q"/>
            </a:pPr>
            <a:r>
              <a:rPr lang="en-US" sz="2400" dirty="0" smtClean="0">
                <a:solidFill>
                  <a:schemeClr val="bg1"/>
                </a:solidFill>
                <a:latin typeface="Bell MT" panose="02020503060305020303" pitchFamily="18" charset="0"/>
                <a:ea typeface="Times New Roman" panose="02020603050405020304" pitchFamily="18" charset="0"/>
                <a:cs typeface="Helvetica" panose="020B0604020202020204" pitchFamily="34" charset="0"/>
              </a:rPr>
              <a:t>No-feedback is needed from the user</a:t>
            </a:r>
          </a:p>
        </p:txBody>
      </p:sp>
      <p:sp>
        <p:nvSpPr>
          <p:cNvPr id="10" name="Rettangolo 9"/>
          <p:cNvSpPr/>
          <p:nvPr/>
        </p:nvSpPr>
        <p:spPr>
          <a:xfrm>
            <a:off x="417111" y="3478749"/>
            <a:ext cx="5062330" cy="111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1" name="Gruppo 10"/>
          <p:cNvGrpSpPr/>
          <p:nvPr/>
        </p:nvGrpSpPr>
        <p:grpSpPr>
          <a:xfrm>
            <a:off x="1028665" y="3772260"/>
            <a:ext cx="3556585" cy="2871364"/>
            <a:chOff x="2650131" y="687627"/>
            <a:chExt cx="6891736" cy="5448430"/>
          </a:xfrm>
          <a:solidFill>
            <a:schemeClr val="bg2">
              <a:lumMod val="10000"/>
            </a:schemeClr>
          </a:solidFill>
          <a:effectLst/>
          <a:scene3d>
            <a:camera prst="orthographicFront">
              <a:rot lat="0" lon="0" rev="0"/>
            </a:camera>
            <a:lightRig rig="glow" dir="t">
              <a:rot lat="0" lon="0" rev="4800000"/>
            </a:lightRig>
          </a:scene3d>
        </p:grpSpPr>
        <p:sp>
          <p:nvSpPr>
            <p:cNvPr id="12" name="Freccia ad arco 11"/>
            <p:cNvSpPr/>
            <p:nvPr/>
          </p:nvSpPr>
          <p:spPr>
            <a:xfrm>
              <a:off x="3406164" y="687627"/>
              <a:ext cx="5379671" cy="5379671"/>
            </a:xfrm>
            <a:prstGeom prst="circularArrow">
              <a:avLst>
                <a:gd name="adj1" fmla="val 5544"/>
                <a:gd name="adj2" fmla="val 330680"/>
                <a:gd name="adj3" fmla="val 13767645"/>
                <a:gd name="adj4" fmla="val 17391005"/>
                <a:gd name="adj5" fmla="val 5757"/>
              </a:avLst>
            </a:prstGeom>
            <a:solidFill>
              <a:schemeClr val="tx1">
                <a:lumMod val="65000"/>
                <a:lumOff val="35000"/>
              </a:schemeClr>
            </a:solidFill>
            <a:ln w="19050">
              <a:noFill/>
              <a:prstDash val="solid"/>
            </a:ln>
            <a:effectLst>
              <a:outerShdw blurRad="190500" dist="228600" dir="2700000" algn="ctr">
                <a:srgbClr val="000000">
                  <a:alpha val="30000"/>
                </a:srgbClr>
              </a:outerShdw>
            </a:effectLst>
            <a:sp3d prstMaterial="matte">
              <a:bevelT w="127000" h="63500"/>
            </a:sp3d>
          </p:spPr>
          <p:style>
            <a:lnRef idx="0">
              <a:schemeClr val="dk1">
                <a:hueOff val="0"/>
                <a:satOff val="0"/>
                <a:lumOff val="0"/>
                <a:alphaOff val="0"/>
              </a:schemeClr>
            </a:lnRef>
            <a:fillRef idx="1">
              <a:schemeClr val="accent3">
                <a:tint val="55000"/>
                <a:hueOff val="0"/>
                <a:satOff val="0"/>
                <a:lumOff val="0"/>
                <a:alphaOff val="0"/>
              </a:schemeClr>
            </a:fillRef>
            <a:effectRef idx="0">
              <a:schemeClr val="accent3">
                <a:tint val="55000"/>
                <a:hueOff val="0"/>
                <a:satOff val="0"/>
                <a:lumOff val="0"/>
                <a:alphaOff val="0"/>
              </a:schemeClr>
            </a:effectRef>
            <a:fontRef idx="minor">
              <a:schemeClr val="dk1">
                <a:hueOff val="0"/>
                <a:satOff val="0"/>
                <a:lumOff val="0"/>
                <a:alphaOff val="0"/>
              </a:schemeClr>
            </a:fontRef>
          </p:style>
        </p:sp>
        <p:sp>
          <p:nvSpPr>
            <p:cNvPr id="13" name="Figura a mano libera 12"/>
            <p:cNvSpPr/>
            <p:nvPr/>
          </p:nvSpPr>
          <p:spPr>
            <a:xfrm>
              <a:off x="4831953" y="721940"/>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0"/>
                <a:alphaOff val="0"/>
              </a:schemeClr>
            </a:fillRef>
            <a:effectRef idx="0">
              <a:schemeClr val="accent3">
                <a:shade val="50000"/>
                <a:hueOff val="0"/>
                <a:satOff val="0"/>
                <a:lumOff val="0"/>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kern="1200" dirty="0" smtClean="0">
                  <a:latin typeface="Helvetica" panose="020B0604020202020204" pitchFamily="34" charset="0"/>
                  <a:cs typeface="Helvetica" panose="020B0604020202020204" pitchFamily="34" charset="0"/>
                </a:rPr>
                <a:t>HCI </a:t>
              </a:r>
              <a:r>
                <a:rPr lang="it-IT" sz="1300" b="1" kern="1200" dirty="0" err="1" smtClean="0">
                  <a:latin typeface="Helvetica" panose="020B0604020202020204" pitchFamily="34" charset="0"/>
                  <a:cs typeface="Helvetica" panose="020B0604020202020204" pitchFamily="34" charset="0"/>
                </a:rPr>
                <a:t>Interaction</a:t>
              </a:r>
              <a:endParaRPr lang="it-IT" sz="1300" b="1" kern="1200" dirty="0">
                <a:latin typeface="Helvetica" panose="020B0604020202020204" pitchFamily="34" charset="0"/>
                <a:cs typeface="Helvetica" panose="020B0604020202020204" pitchFamily="34" charset="0"/>
              </a:endParaRPr>
            </a:p>
          </p:txBody>
        </p:sp>
        <p:sp>
          <p:nvSpPr>
            <p:cNvPr id="14" name="Figura a mano libera 13"/>
            <p:cNvSpPr/>
            <p:nvPr/>
          </p:nvSpPr>
          <p:spPr>
            <a:xfrm>
              <a:off x="7013774" y="2307126"/>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14385"/>
                <a:alphaOff val="0"/>
              </a:schemeClr>
            </a:fillRef>
            <a:effectRef idx="0">
              <a:schemeClr val="accent3">
                <a:shade val="50000"/>
                <a:hueOff val="0"/>
                <a:satOff val="0"/>
                <a:lumOff val="14385"/>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kern="1200" dirty="0" smtClean="0">
                  <a:latin typeface="Helvetica" panose="020B0604020202020204" pitchFamily="34" charset="0"/>
                  <a:cs typeface="Helvetica" panose="020B0604020202020204" pitchFamily="34" charset="0"/>
                </a:rPr>
                <a:t>JavaScript + </a:t>
              </a:r>
              <a:r>
                <a:rPr lang="it-IT" sz="1300" b="1" kern="1200" dirty="0" err="1" smtClean="0">
                  <a:latin typeface="Helvetica" panose="020B0604020202020204" pitchFamily="34" charset="0"/>
                  <a:cs typeface="Helvetica" panose="020B0604020202020204" pitchFamily="34" charset="0"/>
                </a:rPr>
                <a:t>Servlet</a:t>
              </a:r>
              <a:endParaRPr lang="it-IT" sz="1300" b="1" kern="1200" dirty="0">
                <a:latin typeface="Helvetica" panose="020B0604020202020204" pitchFamily="34" charset="0"/>
                <a:cs typeface="Helvetica" panose="020B0604020202020204" pitchFamily="34" charset="0"/>
              </a:endParaRPr>
            </a:p>
          </p:txBody>
        </p:sp>
        <p:sp>
          <p:nvSpPr>
            <p:cNvPr id="15" name="Figura a mano libera 14"/>
            <p:cNvSpPr/>
            <p:nvPr/>
          </p:nvSpPr>
          <p:spPr>
            <a:xfrm>
              <a:off x="6180393" y="4872011"/>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28770"/>
                <a:alphaOff val="0"/>
              </a:schemeClr>
            </a:fillRef>
            <a:effectRef idx="0">
              <a:schemeClr val="accent3">
                <a:shade val="50000"/>
                <a:hueOff val="0"/>
                <a:satOff val="0"/>
                <a:lumOff val="28770"/>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kern="1200" dirty="0" err="1" smtClean="0">
                  <a:latin typeface="Helvetica" panose="020B0604020202020204" pitchFamily="34" charset="0"/>
                  <a:cs typeface="Helvetica" panose="020B0604020202020204" pitchFamily="34" charset="0"/>
                </a:rPr>
                <a:t>OMarkov</a:t>
              </a:r>
              <a:r>
                <a:rPr lang="it-IT" sz="1300" b="1" kern="1200" dirty="0" smtClean="0">
                  <a:latin typeface="Helvetica" panose="020B0604020202020204" pitchFamily="34" charset="0"/>
                  <a:cs typeface="Helvetica" panose="020B0604020202020204" pitchFamily="34" charset="0"/>
                </a:rPr>
                <a:t> API</a:t>
              </a:r>
              <a:endParaRPr lang="it-IT" sz="1300" b="1" kern="1200" dirty="0">
                <a:latin typeface="Helvetica" panose="020B0604020202020204" pitchFamily="34" charset="0"/>
                <a:cs typeface="Helvetica" panose="020B0604020202020204" pitchFamily="34" charset="0"/>
              </a:endParaRPr>
            </a:p>
          </p:txBody>
        </p:sp>
        <p:sp>
          <p:nvSpPr>
            <p:cNvPr id="16" name="Figura a mano libera 15"/>
            <p:cNvSpPr/>
            <p:nvPr/>
          </p:nvSpPr>
          <p:spPr>
            <a:xfrm>
              <a:off x="3483513" y="4872011"/>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28770"/>
                <a:alphaOff val="0"/>
              </a:schemeClr>
            </a:fillRef>
            <a:effectRef idx="0">
              <a:schemeClr val="accent3">
                <a:shade val="50000"/>
                <a:hueOff val="0"/>
                <a:satOff val="0"/>
                <a:lumOff val="28770"/>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kern="1200" dirty="0" smtClean="0">
                  <a:latin typeface="Helvetica" panose="020B0604020202020204" pitchFamily="34" charset="0"/>
                  <a:cs typeface="Helvetica" panose="020B0604020202020204" pitchFamily="34" charset="0"/>
                </a:rPr>
                <a:t>BN </a:t>
              </a:r>
              <a:r>
                <a:rPr lang="it-IT" sz="1300" b="1" kern="1200" dirty="0" err="1" smtClean="0">
                  <a:latin typeface="Helvetica" panose="020B0604020202020204" pitchFamily="34" charset="0"/>
                  <a:cs typeface="Helvetica" panose="020B0604020202020204" pitchFamily="34" charset="0"/>
                </a:rPr>
                <a:t>structure</a:t>
              </a:r>
              <a:r>
                <a:rPr lang="it-IT" sz="1300" b="1" kern="1200" dirty="0" smtClean="0">
                  <a:latin typeface="Helvetica" panose="020B0604020202020204" pitchFamily="34" charset="0"/>
                  <a:cs typeface="Helvetica" panose="020B0604020202020204" pitchFamily="34" charset="0"/>
                </a:rPr>
                <a:t> </a:t>
              </a:r>
              <a:r>
                <a:rPr lang="it-IT" sz="1300" b="1" kern="1200" dirty="0" err="1" smtClean="0">
                  <a:latin typeface="Helvetica" panose="020B0604020202020204" pitchFamily="34" charset="0"/>
                  <a:cs typeface="Helvetica" panose="020B0604020202020204" pitchFamily="34" charset="0"/>
                </a:rPr>
                <a:t>learning</a:t>
              </a:r>
              <a:endParaRPr lang="it-IT" sz="1300" b="1" kern="1200" dirty="0">
                <a:latin typeface="Helvetica" panose="020B0604020202020204" pitchFamily="34" charset="0"/>
                <a:cs typeface="Helvetica" panose="020B0604020202020204" pitchFamily="34" charset="0"/>
              </a:endParaRPr>
            </a:p>
          </p:txBody>
        </p:sp>
        <p:sp>
          <p:nvSpPr>
            <p:cNvPr id="17" name="Figura a mano libera 16"/>
            <p:cNvSpPr/>
            <p:nvPr/>
          </p:nvSpPr>
          <p:spPr>
            <a:xfrm>
              <a:off x="2650131" y="2307126"/>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14385"/>
                <a:alphaOff val="0"/>
              </a:schemeClr>
            </a:fillRef>
            <a:effectRef idx="0">
              <a:schemeClr val="accent3">
                <a:shade val="50000"/>
                <a:hueOff val="0"/>
                <a:satOff val="0"/>
                <a:lumOff val="14385"/>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kern="1200" dirty="0" err="1" smtClean="0">
                  <a:latin typeface="Helvetica" panose="020B0604020202020204" pitchFamily="34" charset="0"/>
                  <a:cs typeface="Helvetica" panose="020B0604020202020204" pitchFamily="34" charset="0"/>
                </a:rPr>
                <a:t>Facets</a:t>
              </a:r>
              <a:r>
                <a:rPr lang="it-IT" sz="1300" b="1" kern="1200" dirty="0" smtClean="0">
                  <a:latin typeface="Helvetica" panose="020B0604020202020204" pitchFamily="34" charset="0"/>
                  <a:cs typeface="Helvetica" panose="020B0604020202020204" pitchFamily="34" charset="0"/>
                </a:rPr>
                <a:t> </a:t>
              </a:r>
              <a:r>
                <a:rPr lang="it-IT" sz="1300" b="1" kern="1200" dirty="0" err="1" smtClean="0">
                  <a:latin typeface="Helvetica" panose="020B0604020202020204" pitchFamily="34" charset="0"/>
                  <a:cs typeface="Helvetica" panose="020B0604020202020204" pitchFamily="34" charset="0"/>
                </a:rPr>
                <a:t>Grouping</a:t>
              </a:r>
              <a:endParaRPr lang="it-IT" sz="1300" b="1" kern="1200" dirty="0">
                <a:latin typeface="Helvetica" panose="020B0604020202020204" pitchFamily="34" charset="0"/>
                <a:cs typeface="Helvetica" panose="020B0604020202020204" pitchFamily="34" charset="0"/>
              </a:endParaRPr>
            </a:p>
          </p:txBody>
        </p:sp>
      </p:grpSp>
    </p:spTree>
    <p:extLst>
      <p:ext uri="{BB962C8B-B14F-4D97-AF65-F5344CB8AC3E}">
        <p14:creationId xmlns:p14="http://schemas.microsoft.com/office/powerpoint/2010/main" val="224491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Query </a:t>
            </a:r>
            <a:r>
              <a:rPr lang="it-IT" sz="6000" b="1" spc="-300" dirty="0" err="1" smtClean="0">
                <a:solidFill>
                  <a:schemeClr val="tx1"/>
                </a:solidFill>
                <a:latin typeface="Helvetica" panose="020B0604020202020204" pitchFamily="34" charset="0"/>
                <a:cs typeface="Helvetica" panose="020B0604020202020204" pitchFamily="34" charset="0"/>
              </a:rPr>
              <a:t>Recommendation</a:t>
            </a:r>
            <a:r>
              <a:rPr lang="it-IT" sz="6000" b="1" spc="-300" dirty="0" smtClean="0">
                <a:solidFill>
                  <a:schemeClr val="tx1"/>
                </a:solidFill>
                <a:latin typeface="Helvetica" panose="020B0604020202020204" pitchFamily="34" charset="0"/>
                <a:cs typeface="Helvetica" panose="020B0604020202020204" pitchFamily="34" charset="0"/>
              </a:rPr>
              <a:t> System</a:t>
            </a:r>
            <a:endParaRPr lang="it-IT" sz="6000" spc="-300" dirty="0">
              <a:solidFill>
                <a:schemeClr val="tx1"/>
              </a:solidFill>
              <a:latin typeface="Helvetica" panose="020B0604020202020204" pitchFamily="34" charset="0"/>
              <a:cs typeface="Helvetica" panose="020B0604020202020204" pitchFamily="34" charset="0"/>
            </a:endParaRPr>
          </a:p>
        </p:txBody>
      </p:sp>
      <p:sp>
        <p:nvSpPr>
          <p:cNvPr id="7" name="Rettangolo 6"/>
          <p:cNvSpPr/>
          <p:nvPr/>
        </p:nvSpPr>
        <p:spPr>
          <a:xfrm>
            <a:off x="0" y="1298776"/>
            <a:ext cx="12192000" cy="55592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178845" y="1362598"/>
            <a:ext cx="10111774" cy="1077218"/>
          </a:xfrm>
          <a:prstGeom prst="rect">
            <a:avLst/>
          </a:prstGeom>
        </p:spPr>
        <p:txBody>
          <a:bodyPr wrap="square">
            <a:spAutoFit/>
          </a:bodyPr>
          <a:lstStyle/>
          <a:p>
            <a:r>
              <a:rPr lang="en-US" sz="3200" b="1" spc="-150" dirty="0" smtClean="0">
                <a:solidFill>
                  <a:schemeClr val="bg1"/>
                </a:solidFill>
                <a:latin typeface="Helvetica" panose="020B0604020202020204" pitchFamily="34" charset="0"/>
                <a:cs typeface="Helvetica" panose="020B0604020202020204" pitchFamily="34" charset="0"/>
              </a:rPr>
              <a:t>Using Bayesian Networks to build an interactive recommendation system for the user’s search query</a:t>
            </a:r>
          </a:p>
        </p:txBody>
      </p:sp>
      <p:sp>
        <p:nvSpPr>
          <p:cNvPr id="10" name="Segnaposto numero diapositiva 9"/>
          <p:cNvSpPr>
            <a:spLocks noGrp="1"/>
          </p:cNvSpPr>
          <p:nvPr>
            <p:ph type="sldNum" sz="quarter" idx="12"/>
          </p:nvPr>
        </p:nvSpPr>
        <p:spPr/>
        <p:txBody>
          <a:bodyPr/>
          <a:lstStyle/>
          <a:p>
            <a:r>
              <a:rPr lang="it-IT" sz="1800" b="1" dirty="0" smtClean="0">
                <a:solidFill>
                  <a:schemeClr val="bg1"/>
                </a:solidFill>
              </a:rPr>
              <a:t>14/18</a:t>
            </a:r>
            <a:endParaRPr lang="it-IT" sz="1800" b="1" dirty="0">
              <a:solidFill>
                <a:schemeClr val="bg1"/>
              </a:solidFill>
            </a:endParaRPr>
          </a:p>
        </p:txBody>
      </p:sp>
      <p:sp>
        <p:nvSpPr>
          <p:cNvPr id="11" name="Rettangolo 10"/>
          <p:cNvSpPr/>
          <p:nvPr/>
        </p:nvSpPr>
        <p:spPr>
          <a:xfrm>
            <a:off x="277919" y="2494040"/>
            <a:ext cx="11568338" cy="145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0" name="Pentagono 109"/>
          <p:cNvSpPr/>
          <p:nvPr/>
        </p:nvSpPr>
        <p:spPr>
          <a:xfrm rot="5400000">
            <a:off x="5839327" y="2940744"/>
            <a:ext cx="1302902" cy="1805374"/>
          </a:xfrm>
          <a:prstGeom prst="homePlate">
            <a:avLst/>
          </a:prstGeom>
          <a:solidFill>
            <a:schemeClr val="tx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Pentagono 41"/>
          <p:cNvSpPr/>
          <p:nvPr/>
        </p:nvSpPr>
        <p:spPr>
          <a:xfrm>
            <a:off x="4713326" y="4069784"/>
            <a:ext cx="1302336" cy="1279966"/>
          </a:xfrm>
          <a:prstGeom prst="homePlate">
            <a:avLst/>
          </a:prstGeom>
          <a:solidFill>
            <a:schemeClr val="tx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 name="Pentagono 79"/>
          <p:cNvSpPr/>
          <p:nvPr/>
        </p:nvSpPr>
        <p:spPr>
          <a:xfrm>
            <a:off x="6080438" y="4071662"/>
            <a:ext cx="1302336" cy="1279966"/>
          </a:xfrm>
          <a:prstGeom prst="homePlate">
            <a:avLst/>
          </a:prstGeom>
          <a:solidFill>
            <a:schemeClr val="tx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 name="Pentagono 80"/>
          <p:cNvSpPr/>
          <p:nvPr/>
        </p:nvSpPr>
        <p:spPr>
          <a:xfrm>
            <a:off x="3220213" y="4070754"/>
            <a:ext cx="1302336" cy="1279966"/>
          </a:xfrm>
          <a:prstGeom prst="homePlate">
            <a:avLst/>
          </a:prstGeom>
          <a:solidFill>
            <a:schemeClr val="bg1">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 name="Pentagono 81"/>
          <p:cNvSpPr/>
          <p:nvPr/>
        </p:nvSpPr>
        <p:spPr>
          <a:xfrm>
            <a:off x="7529733" y="4087757"/>
            <a:ext cx="1302336" cy="1279966"/>
          </a:xfrm>
          <a:prstGeom prst="homePlate">
            <a:avLst/>
          </a:prstGeom>
          <a:solidFill>
            <a:schemeClr val="tx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arrotondato 12"/>
          <p:cNvSpPr/>
          <p:nvPr/>
        </p:nvSpPr>
        <p:spPr>
          <a:xfrm>
            <a:off x="5851953" y="2890623"/>
            <a:ext cx="1277649" cy="415605"/>
          </a:xfrm>
          <a:prstGeom prst="roundRect">
            <a:avLst/>
          </a:prstGeom>
          <a:solidFill>
            <a:schemeClr val="tx1">
              <a:lumMod val="65000"/>
              <a:lumOff val="3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HCI </a:t>
            </a:r>
            <a:r>
              <a:rPr lang="it-IT" sz="1200" b="1" dirty="0" err="1" smtClean="0">
                <a:latin typeface="HELVETICA" panose="020B0604020202020204" pitchFamily="34" charset="0"/>
                <a:cs typeface="HELVETICA" panose="020B0604020202020204" pitchFamily="34" charset="0"/>
              </a:rPr>
              <a:t>Interaction</a:t>
            </a:r>
            <a:endParaRPr lang="it-IT" sz="1200" b="1" dirty="0">
              <a:latin typeface="HELVETICA" panose="020B0604020202020204" pitchFamily="34" charset="0"/>
              <a:cs typeface="HELVETICA" panose="020B0604020202020204" pitchFamily="34" charset="0"/>
            </a:endParaRPr>
          </a:p>
        </p:txBody>
      </p:sp>
      <p:sp>
        <p:nvSpPr>
          <p:cNvPr id="14" name="Rettangolo arrotondato 13"/>
          <p:cNvSpPr/>
          <p:nvPr/>
        </p:nvSpPr>
        <p:spPr>
          <a:xfrm>
            <a:off x="5820309" y="3441005"/>
            <a:ext cx="1277649" cy="447302"/>
          </a:xfrm>
          <a:prstGeom prst="roundRect">
            <a:avLst/>
          </a:prstGeom>
          <a:solidFill>
            <a:schemeClr val="tx1">
              <a:lumMod val="65000"/>
              <a:lumOff val="3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JavaScript + </a:t>
            </a:r>
            <a:r>
              <a:rPr lang="it-IT" sz="1200" b="1" dirty="0" err="1" smtClean="0">
                <a:latin typeface="HELVETICA" panose="020B0604020202020204" pitchFamily="34" charset="0"/>
                <a:cs typeface="HELVETICA" panose="020B0604020202020204" pitchFamily="34" charset="0"/>
              </a:rPr>
              <a:t>Servlet</a:t>
            </a:r>
            <a:endParaRPr lang="it-IT" sz="1200" b="1" dirty="0">
              <a:latin typeface="HELVETICA" panose="020B0604020202020204" pitchFamily="34" charset="0"/>
              <a:cs typeface="HELVETICA" panose="020B0604020202020204" pitchFamily="34" charset="0"/>
            </a:endParaRPr>
          </a:p>
        </p:txBody>
      </p:sp>
      <p:sp>
        <p:nvSpPr>
          <p:cNvPr id="15" name="Rettangolo arrotondato 14"/>
          <p:cNvSpPr/>
          <p:nvPr/>
        </p:nvSpPr>
        <p:spPr>
          <a:xfrm>
            <a:off x="2468885" y="4518900"/>
            <a:ext cx="1277649" cy="422362"/>
          </a:xfrm>
          <a:prstGeom prst="roundRect">
            <a:avLst/>
          </a:prstGeom>
          <a:solidFill>
            <a:schemeClr val="bg1">
              <a:lumMod val="6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err="1" smtClean="0">
                <a:latin typeface="HELVETICA" panose="020B0604020202020204" pitchFamily="34" charset="0"/>
                <a:cs typeface="HELVETICA" panose="020B0604020202020204" pitchFamily="34" charset="0"/>
              </a:rPr>
              <a:t>OMarkov</a:t>
            </a:r>
            <a:r>
              <a:rPr lang="it-IT" sz="1200" b="1" dirty="0" smtClean="0">
                <a:latin typeface="HELVETICA" panose="020B0604020202020204" pitchFamily="34" charset="0"/>
                <a:cs typeface="HELVETICA" panose="020B0604020202020204" pitchFamily="34" charset="0"/>
              </a:rPr>
              <a:t> API</a:t>
            </a:r>
            <a:endParaRPr lang="it-IT" sz="1200" b="1" dirty="0">
              <a:latin typeface="HELVETICA" panose="020B0604020202020204" pitchFamily="34" charset="0"/>
              <a:cs typeface="HELVETICA" panose="020B0604020202020204" pitchFamily="34" charset="0"/>
            </a:endParaRPr>
          </a:p>
        </p:txBody>
      </p:sp>
      <p:sp>
        <p:nvSpPr>
          <p:cNvPr id="18" name="Rettangolo arrotondato 17"/>
          <p:cNvSpPr/>
          <p:nvPr/>
        </p:nvSpPr>
        <p:spPr>
          <a:xfrm>
            <a:off x="3971247" y="4156386"/>
            <a:ext cx="1277649" cy="436346"/>
          </a:xfrm>
          <a:prstGeom prst="roundRect">
            <a:avLst/>
          </a:prstGeom>
          <a:solidFill>
            <a:schemeClr val="bg1">
              <a:lumMod val="6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PRE Matrix </a:t>
            </a:r>
            <a:r>
              <a:rPr lang="it-IT" sz="1200" b="1" dirty="0" err="1" smtClean="0">
                <a:latin typeface="HELVETICA" panose="020B0604020202020204" pitchFamily="34" charset="0"/>
                <a:cs typeface="HELVETICA" panose="020B0604020202020204" pitchFamily="34" charset="0"/>
              </a:rPr>
              <a:t>Computation</a:t>
            </a:r>
            <a:endParaRPr lang="it-IT" sz="1200" b="1" dirty="0">
              <a:latin typeface="HELVETICA" panose="020B0604020202020204" pitchFamily="34" charset="0"/>
              <a:cs typeface="HELVETICA" panose="020B0604020202020204" pitchFamily="34" charset="0"/>
            </a:endParaRPr>
          </a:p>
        </p:txBody>
      </p:sp>
      <p:sp>
        <p:nvSpPr>
          <p:cNvPr id="19" name="Rettangolo arrotondato 18"/>
          <p:cNvSpPr/>
          <p:nvPr/>
        </p:nvSpPr>
        <p:spPr>
          <a:xfrm>
            <a:off x="3971245" y="4790186"/>
            <a:ext cx="1277649" cy="443799"/>
          </a:xfrm>
          <a:prstGeom prst="roundRect">
            <a:avLst/>
          </a:prstGeom>
          <a:solidFill>
            <a:schemeClr val="bg1">
              <a:lumMod val="6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POST Matrix </a:t>
            </a:r>
            <a:r>
              <a:rPr lang="it-IT" sz="1200" b="1" dirty="0" err="1" smtClean="0">
                <a:latin typeface="HELVETICA" panose="020B0604020202020204" pitchFamily="34" charset="0"/>
                <a:cs typeface="HELVETICA" panose="020B0604020202020204" pitchFamily="34" charset="0"/>
              </a:rPr>
              <a:t>Computation</a:t>
            </a:r>
            <a:endParaRPr lang="it-IT" sz="1200" b="1" dirty="0">
              <a:latin typeface="HELVETICA" panose="020B0604020202020204" pitchFamily="34" charset="0"/>
              <a:cs typeface="HELVETICA" panose="020B0604020202020204" pitchFamily="34" charset="0"/>
            </a:endParaRPr>
          </a:p>
        </p:txBody>
      </p:sp>
      <p:sp>
        <p:nvSpPr>
          <p:cNvPr id="20" name="Rettangolo arrotondato 19"/>
          <p:cNvSpPr/>
          <p:nvPr/>
        </p:nvSpPr>
        <p:spPr>
          <a:xfrm>
            <a:off x="5433486" y="4389549"/>
            <a:ext cx="1277649" cy="658030"/>
          </a:xfrm>
          <a:prstGeom prst="roundRect">
            <a:avLst/>
          </a:prstGeom>
          <a:solidFill>
            <a:schemeClr val="tx1">
              <a:lumMod val="65000"/>
              <a:lumOff val="3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Standard </a:t>
            </a:r>
            <a:r>
              <a:rPr lang="it-IT" sz="1200" b="1" dirty="0" err="1" smtClean="0">
                <a:latin typeface="HELVETICA" panose="020B0604020202020204" pitchFamily="34" charset="0"/>
                <a:cs typeface="HELVETICA" panose="020B0604020202020204" pitchFamily="34" charset="0"/>
              </a:rPr>
              <a:t>Deviation</a:t>
            </a:r>
            <a:r>
              <a:rPr lang="it-IT" sz="1200" b="1" dirty="0" smtClean="0">
                <a:latin typeface="HELVETICA" panose="020B0604020202020204" pitchFamily="34" charset="0"/>
                <a:cs typeface="HELVETICA" panose="020B0604020202020204" pitchFamily="34" charset="0"/>
              </a:rPr>
              <a:t> </a:t>
            </a:r>
            <a:r>
              <a:rPr lang="it-IT" sz="1200" b="1" dirty="0" err="1" smtClean="0">
                <a:latin typeface="HELVETICA" panose="020B0604020202020204" pitchFamily="34" charset="0"/>
                <a:cs typeface="HELVETICA" panose="020B0604020202020204" pitchFamily="34" charset="0"/>
              </a:rPr>
              <a:t>Computation</a:t>
            </a:r>
            <a:endParaRPr lang="it-IT" sz="1200" b="1" dirty="0">
              <a:latin typeface="HELVETICA" panose="020B0604020202020204" pitchFamily="34" charset="0"/>
              <a:cs typeface="HELVETICA" panose="020B0604020202020204" pitchFamily="34" charset="0"/>
            </a:endParaRPr>
          </a:p>
        </p:txBody>
      </p:sp>
      <p:cxnSp>
        <p:nvCxnSpPr>
          <p:cNvPr id="21" name="Connettore 2 20"/>
          <p:cNvCxnSpPr>
            <a:stCxn id="15" idx="3"/>
            <a:endCxn id="18" idx="1"/>
          </p:cNvCxnSpPr>
          <p:nvPr/>
        </p:nvCxnSpPr>
        <p:spPr>
          <a:xfrm flipV="1">
            <a:off x="3746534" y="4374559"/>
            <a:ext cx="224712" cy="355522"/>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2" name="Connettore 2 21"/>
          <p:cNvCxnSpPr>
            <a:stCxn id="15" idx="3"/>
            <a:endCxn id="19" idx="1"/>
          </p:cNvCxnSpPr>
          <p:nvPr/>
        </p:nvCxnSpPr>
        <p:spPr>
          <a:xfrm>
            <a:off x="3746534" y="4730080"/>
            <a:ext cx="224711" cy="282004"/>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3" name="Connettore 2 22"/>
          <p:cNvCxnSpPr>
            <a:stCxn id="18" idx="3"/>
            <a:endCxn id="20" idx="1"/>
          </p:cNvCxnSpPr>
          <p:nvPr/>
        </p:nvCxnSpPr>
        <p:spPr>
          <a:xfrm>
            <a:off x="5248896" y="4374559"/>
            <a:ext cx="184590" cy="344005"/>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4" name="Connettore 2 23"/>
          <p:cNvCxnSpPr>
            <a:stCxn id="19" idx="3"/>
            <a:endCxn id="20" idx="1"/>
          </p:cNvCxnSpPr>
          <p:nvPr/>
        </p:nvCxnSpPr>
        <p:spPr>
          <a:xfrm flipV="1">
            <a:off x="5248894" y="4718564"/>
            <a:ext cx="184592" cy="293522"/>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25" name="Rettangolo arrotondato 24"/>
          <p:cNvSpPr/>
          <p:nvPr/>
        </p:nvSpPr>
        <p:spPr>
          <a:xfrm>
            <a:off x="6967808" y="4109344"/>
            <a:ext cx="1277649" cy="357106"/>
          </a:xfrm>
          <a:prstGeom prst="roundRect">
            <a:avLst/>
          </a:prstGeom>
          <a:solidFill>
            <a:schemeClr val="tx1">
              <a:lumMod val="65000"/>
              <a:lumOff val="3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UNALTERED</a:t>
            </a:r>
          </a:p>
        </p:txBody>
      </p:sp>
      <p:sp>
        <p:nvSpPr>
          <p:cNvPr id="26" name="Rettangolo arrotondato 25"/>
          <p:cNvSpPr/>
          <p:nvPr/>
        </p:nvSpPr>
        <p:spPr>
          <a:xfrm>
            <a:off x="6982452" y="4558537"/>
            <a:ext cx="1277649" cy="376678"/>
          </a:xfrm>
          <a:prstGeom prst="roundRect">
            <a:avLst/>
          </a:prstGeom>
          <a:solidFill>
            <a:schemeClr val="tx1">
              <a:lumMod val="65000"/>
              <a:lumOff val="3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ADDED</a:t>
            </a:r>
          </a:p>
        </p:txBody>
      </p:sp>
      <p:sp>
        <p:nvSpPr>
          <p:cNvPr id="27" name="Rettangolo arrotondato 26"/>
          <p:cNvSpPr/>
          <p:nvPr/>
        </p:nvSpPr>
        <p:spPr>
          <a:xfrm>
            <a:off x="6983920" y="5020988"/>
            <a:ext cx="1277649" cy="376678"/>
          </a:xfrm>
          <a:prstGeom prst="roundRect">
            <a:avLst/>
          </a:prstGeom>
          <a:solidFill>
            <a:schemeClr val="tx1">
              <a:lumMod val="65000"/>
              <a:lumOff val="3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DELETED</a:t>
            </a:r>
          </a:p>
        </p:txBody>
      </p:sp>
      <p:cxnSp>
        <p:nvCxnSpPr>
          <p:cNvPr id="28" name="Connettore 2 27"/>
          <p:cNvCxnSpPr>
            <a:stCxn id="20" idx="3"/>
            <a:endCxn id="25" idx="1"/>
          </p:cNvCxnSpPr>
          <p:nvPr/>
        </p:nvCxnSpPr>
        <p:spPr>
          <a:xfrm flipV="1">
            <a:off x="6711135" y="4287897"/>
            <a:ext cx="256673" cy="430667"/>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9" name="Connettore 2 28"/>
          <p:cNvCxnSpPr>
            <a:stCxn id="20" idx="3"/>
            <a:endCxn id="26" idx="1"/>
          </p:cNvCxnSpPr>
          <p:nvPr/>
        </p:nvCxnSpPr>
        <p:spPr>
          <a:xfrm>
            <a:off x="6711135" y="4718564"/>
            <a:ext cx="271317" cy="28312"/>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0" name="Connettore 2 29"/>
          <p:cNvCxnSpPr>
            <a:stCxn id="20" idx="3"/>
            <a:endCxn id="27" idx="1"/>
          </p:cNvCxnSpPr>
          <p:nvPr/>
        </p:nvCxnSpPr>
        <p:spPr>
          <a:xfrm>
            <a:off x="6711135" y="4718564"/>
            <a:ext cx="272785" cy="490763"/>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31" name="Rettangolo arrotondato 30"/>
          <p:cNvSpPr/>
          <p:nvPr/>
        </p:nvSpPr>
        <p:spPr>
          <a:xfrm>
            <a:off x="8445467" y="4533727"/>
            <a:ext cx="1277649" cy="435415"/>
          </a:xfrm>
          <a:prstGeom prst="roundRect">
            <a:avLst/>
          </a:prstGeom>
          <a:solidFill>
            <a:schemeClr val="tx1">
              <a:lumMod val="65000"/>
              <a:lumOff val="3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latin typeface="HELVETICA" panose="020B0604020202020204" pitchFamily="34" charset="0"/>
                <a:cs typeface="HELVETICA" panose="020B0604020202020204" pitchFamily="34" charset="0"/>
              </a:rPr>
              <a:t>Top5 </a:t>
            </a:r>
            <a:r>
              <a:rPr lang="it-IT" sz="1200" b="1" dirty="0" err="1" smtClean="0">
                <a:latin typeface="HELVETICA" panose="020B0604020202020204" pitchFamily="34" charset="0"/>
                <a:cs typeface="HELVETICA" panose="020B0604020202020204" pitchFamily="34" charset="0"/>
              </a:rPr>
              <a:t>Facets</a:t>
            </a:r>
            <a:r>
              <a:rPr lang="it-IT" sz="1200" b="1" dirty="0" smtClean="0">
                <a:latin typeface="HELVETICA" panose="020B0604020202020204" pitchFamily="34" charset="0"/>
                <a:cs typeface="HELVETICA" panose="020B0604020202020204" pitchFamily="34" charset="0"/>
              </a:rPr>
              <a:t> SORTING</a:t>
            </a:r>
            <a:endParaRPr lang="it-IT" sz="1200" b="1" dirty="0">
              <a:latin typeface="HELVETICA" panose="020B0604020202020204" pitchFamily="34" charset="0"/>
              <a:cs typeface="HELVETICA" panose="020B0604020202020204" pitchFamily="34" charset="0"/>
            </a:endParaRPr>
          </a:p>
        </p:txBody>
      </p:sp>
      <p:cxnSp>
        <p:nvCxnSpPr>
          <p:cNvPr id="32" name="Connettore 2 31"/>
          <p:cNvCxnSpPr>
            <a:stCxn id="25" idx="3"/>
            <a:endCxn id="31" idx="1"/>
          </p:cNvCxnSpPr>
          <p:nvPr/>
        </p:nvCxnSpPr>
        <p:spPr>
          <a:xfrm>
            <a:off x="8245457" y="4287897"/>
            <a:ext cx="200010" cy="463537"/>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3" name="Connettore 2 32"/>
          <p:cNvCxnSpPr>
            <a:stCxn id="26" idx="3"/>
            <a:endCxn id="31" idx="1"/>
          </p:cNvCxnSpPr>
          <p:nvPr/>
        </p:nvCxnSpPr>
        <p:spPr>
          <a:xfrm>
            <a:off x="8260101" y="4746875"/>
            <a:ext cx="185367" cy="4559"/>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4" name="Connettore 2 33"/>
          <p:cNvCxnSpPr>
            <a:stCxn id="27" idx="3"/>
            <a:endCxn id="31" idx="1"/>
          </p:cNvCxnSpPr>
          <p:nvPr/>
        </p:nvCxnSpPr>
        <p:spPr>
          <a:xfrm flipV="1">
            <a:off x="8261567" y="4751435"/>
            <a:ext cx="183899" cy="457893"/>
          </a:xfrm>
          <a:prstGeom prst="straightConnector1">
            <a:avLst/>
          </a:prstGeom>
          <a:ln w="38100">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5" name="Connettore 7 34"/>
          <p:cNvCxnSpPr>
            <a:stCxn id="31" idx="0"/>
            <a:endCxn id="14" idx="3"/>
          </p:cNvCxnSpPr>
          <p:nvPr/>
        </p:nvCxnSpPr>
        <p:spPr>
          <a:xfrm rot="16200000" flipV="1">
            <a:off x="7656589" y="3106025"/>
            <a:ext cx="869071" cy="1986335"/>
          </a:xfrm>
          <a:prstGeom prst="curvedConnector2">
            <a:avLst/>
          </a:prstGeom>
          <a:ln w="38100">
            <a:noFill/>
            <a:headEnd type="triangl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6" name="Connettore 7 35"/>
          <p:cNvCxnSpPr>
            <a:stCxn id="14" idx="1"/>
            <a:endCxn id="15" idx="0"/>
          </p:cNvCxnSpPr>
          <p:nvPr/>
        </p:nvCxnSpPr>
        <p:spPr>
          <a:xfrm rot="10800000" flipV="1">
            <a:off x="3107709" y="3664655"/>
            <a:ext cx="2712600" cy="854244"/>
          </a:xfrm>
          <a:prstGeom prst="curvedConnector2">
            <a:avLst/>
          </a:prstGeom>
          <a:ln w="38100">
            <a:noFill/>
            <a:headEnd type="triangle"/>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7" name="Connettore 2 36"/>
          <p:cNvCxnSpPr>
            <a:stCxn id="14" idx="2"/>
            <a:endCxn id="20" idx="0"/>
          </p:cNvCxnSpPr>
          <p:nvPr/>
        </p:nvCxnSpPr>
        <p:spPr>
          <a:xfrm flipH="1">
            <a:off x="6072311" y="3888307"/>
            <a:ext cx="386823" cy="501242"/>
          </a:xfrm>
          <a:prstGeom prst="straightConnector1">
            <a:avLst/>
          </a:prstGeom>
          <a:ln w="38100">
            <a:noFill/>
            <a:headEnd type="triangle"/>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33" name="Rettangolo 132"/>
          <p:cNvSpPr/>
          <p:nvPr/>
        </p:nvSpPr>
        <p:spPr>
          <a:xfrm>
            <a:off x="258458" y="5745402"/>
            <a:ext cx="5561851" cy="830997"/>
          </a:xfrm>
          <a:prstGeom prst="rect">
            <a:avLst/>
          </a:prstGeom>
        </p:spPr>
        <p:txBody>
          <a:bodyPr wrap="square">
            <a:spAutoFit/>
          </a:bodyPr>
          <a:lstStyle/>
          <a:p>
            <a:pPr marL="342900" indent="-342900">
              <a:buFont typeface="Wingdings" panose="05000000000000000000" pitchFamily="2" charset="2"/>
              <a:buChar char="q"/>
            </a:pPr>
            <a:r>
              <a:rPr lang="en-US" sz="1600" b="1" dirty="0">
                <a:solidFill>
                  <a:schemeClr val="bg1"/>
                </a:solidFill>
                <a:latin typeface="Helvetica" panose="020B0604020202020204" pitchFamily="34" charset="0"/>
                <a:cs typeface="Helvetica" panose="020B0604020202020204" pitchFamily="34" charset="0"/>
              </a:rPr>
              <a:t>For each value of probability it will be calculated the standard deviation between the value in the PRE matrix and the value in the </a:t>
            </a:r>
            <a:r>
              <a:rPr lang="en-US" sz="1600" b="1" dirty="0" smtClean="0">
                <a:solidFill>
                  <a:schemeClr val="bg1"/>
                </a:solidFill>
                <a:latin typeface="Helvetica" panose="020B0604020202020204" pitchFamily="34" charset="0"/>
                <a:cs typeface="Helvetica" panose="020B0604020202020204" pitchFamily="34" charset="0"/>
              </a:rPr>
              <a:t>POST. </a:t>
            </a:r>
            <a:endParaRPr lang="en-US" sz="1600" b="1" dirty="0">
              <a:solidFill>
                <a:schemeClr val="bg1"/>
              </a:solidFill>
              <a:latin typeface="Helvetica" panose="020B0604020202020204" pitchFamily="34" charset="0"/>
              <a:cs typeface="Helvetica" panose="020B0604020202020204" pitchFamily="34" charset="0"/>
            </a:endParaRPr>
          </a:p>
        </p:txBody>
      </p:sp>
      <p:sp>
        <p:nvSpPr>
          <p:cNvPr id="134" name="Rettangolo 133"/>
          <p:cNvSpPr/>
          <p:nvPr/>
        </p:nvSpPr>
        <p:spPr>
          <a:xfrm>
            <a:off x="5547291" y="5745402"/>
            <a:ext cx="4236539" cy="830997"/>
          </a:xfrm>
          <a:prstGeom prst="rect">
            <a:avLst/>
          </a:prstGeom>
        </p:spPr>
        <p:txBody>
          <a:bodyPr wrap="square">
            <a:spAutoFit/>
          </a:bodyPr>
          <a:lstStyle/>
          <a:p>
            <a:pPr marL="285750" indent="-285750">
              <a:buFont typeface="Wingdings" panose="05000000000000000000" pitchFamily="2" charset="2"/>
              <a:buChar char="q"/>
            </a:pPr>
            <a:r>
              <a:rPr lang="en-US" sz="1600" b="1" dirty="0" smtClean="0">
                <a:solidFill>
                  <a:schemeClr val="bg1"/>
                </a:solidFill>
                <a:latin typeface="Helvetica" panose="020B0604020202020204" pitchFamily="34" charset="0"/>
                <a:cs typeface="Helvetica" panose="020B0604020202020204" pitchFamily="34" charset="0"/>
              </a:rPr>
              <a:t>Now </a:t>
            </a:r>
            <a:r>
              <a:rPr lang="en-US" sz="1600" b="1" dirty="0">
                <a:solidFill>
                  <a:schemeClr val="bg1"/>
                </a:solidFill>
                <a:latin typeface="Helvetica" panose="020B0604020202020204" pitchFamily="34" charset="0"/>
                <a:cs typeface="Helvetica" panose="020B0604020202020204" pitchFamily="34" charset="0"/>
              </a:rPr>
              <a:t>I can define if a certain facet can be added into the </a:t>
            </a:r>
            <a:r>
              <a:rPr lang="en-US" sz="1600" b="1" dirty="0" smtClean="0">
                <a:solidFill>
                  <a:schemeClr val="bg1"/>
                </a:solidFill>
                <a:latin typeface="Helvetica" panose="020B0604020202020204" pitchFamily="34" charset="0"/>
                <a:cs typeface="Helvetica" panose="020B0604020202020204" pitchFamily="34" charset="0"/>
              </a:rPr>
              <a:t>category:  ADDED</a:t>
            </a:r>
            <a:r>
              <a:rPr lang="en-US" sz="1600" b="1" dirty="0">
                <a:solidFill>
                  <a:schemeClr val="bg1"/>
                </a:solidFill>
                <a:latin typeface="Helvetica" panose="020B0604020202020204" pitchFamily="34" charset="0"/>
                <a:cs typeface="Helvetica" panose="020B0604020202020204" pitchFamily="34" charset="0"/>
              </a:rPr>
              <a:t>, UNALTERED or DELETED</a:t>
            </a:r>
            <a:endParaRPr lang="it-IT" sz="16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15402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10"/>
                                        </p:tgtEl>
                                        <p:attrNameLst>
                                          <p:attrName>style.visibility</p:attrName>
                                        </p:attrNameLst>
                                      </p:cBhvr>
                                      <p:to>
                                        <p:strVal val="visible"/>
                                      </p:to>
                                    </p:set>
                                    <p:animEffect transition="in" filter="wipe(up)">
                                      <p:cBhvr>
                                        <p:cTn id="13" dur="500"/>
                                        <p:tgtEl>
                                          <p:spTgt spid="1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wipe(left)">
                                      <p:cBhvr>
                                        <p:cTn id="23" dur="500"/>
                                        <p:tgtEl>
                                          <p:spTgt spid="8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500"/>
                                        <p:tgtEl>
                                          <p:spTgt spid="4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3"/>
                                        </p:tgtEl>
                                        <p:attrNameLst>
                                          <p:attrName>style.visibility</p:attrName>
                                        </p:attrNameLst>
                                      </p:cBhvr>
                                      <p:to>
                                        <p:strVal val="visible"/>
                                      </p:to>
                                    </p:set>
                                    <p:animEffect transition="in" filter="fade">
                                      <p:cBhvr>
                                        <p:cTn id="40" dur="500"/>
                                        <p:tgtEl>
                                          <p:spTgt spid="13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80"/>
                                        </p:tgtEl>
                                        <p:attrNameLst>
                                          <p:attrName>style.visibility</p:attrName>
                                        </p:attrNameLst>
                                      </p:cBhvr>
                                      <p:to>
                                        <p:strVal val="visible"/>
                                      </p:to>
                                    </p:set>
                                    <p:animEffect transition="in" filter="wipe(left)">
                                      <p:cBhvr>
                                        <p:cTn id="45" dur="500"/>
                                        <p:tgtEl>
                                          <p:spTgt spid="8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4"/>
                                        </p:tgtEl>
                                        <p:attrNameLst>
                                          <p:attrName>style.visibility</p:attrName>
                                        </p:attrNameLst>
                                      </p:cBhvr>
                                      <p:to>
                                        <p:strVal val="visible"/>
                                      </p:to>
                                    </p:set>
                                    <p:animEffect transition="in" filter="fade">
                                      <p:cBhvr>
                                        <p:cTn id="57" dur="500"/>
                                        <p:tgtEl>
                                          <p:spTgt spid="13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2"/>
                                        </p:tgtEl>
                                        <p:attrNameLst>
                                          <p:attrName>style.visibility</p:attrName>
                                        </p:attrNameLst>
                                      </p:cBhvr>
                                      <p:to>
                                        <p:strVal val="visible"/>
                                      </p:to>
                                    </p:set>
                                    <p:animEffect transition="in" filter="wipe(left)">
                                      <p:cBhvr>
                                        <p:cTn id="62" dur="500"/>
                                        <p:tgtEl>
                                          <p:spTgt spid="8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42" grpId="0" animBg="1"/>
      <p:bldP spid="80" grpId="0" animBg="1"/>
      <p:bldP spid="81" grpId="0" animBg="1"/>
      <p:bldP spid="82" grpId="0" animBg="1"/>
      <p:bldP spid="13" grpId="0" animBg="1"/>
      <p:bldP spid="14" grpId="0" animBg="1"/>
      <p:bldP spid="15" grpId="0" animBg="1"/>
      <p:bldP spid="18" grpId="0" animBg="1"/>
      <p:bldP spid="19" grpId="0" animBg="1"/>
      <p:bldP spid="20" grpId="0" animBg="1"/>
      <p:bldP spid="25" grpId="0" animBg="1"/>
      <p:bldP spid="26" grpId="0" animBg="1"/>
      <p:bldP spid="27" grpId="0" animBg="1"/>
      <p:bldP spid="31" grpId="0" animBg="1"/>
      <p:bldP spid="133" grpId="0"/>
      <p:bldP spid="1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Query </a:t>
            </a:r>
            <a:r>
              <a:rPr lang="it-IT" sz="6000" b="1" spc="-300" dirty="0" err="1" smtClean="0">
                <a:solidFill>
                  <a:schemeClr val="tx1"/>
                </a:solidFill>
                <a:latin typeface="Helvetica" panose="020B0604020202020204" pitchFamily="34" charset="0"/>
                <a:cs typeface="Helvetica" panose="020B0604020202020204" pitchFamily="34" charset="0"/>
              </a:rPr>
              <a:t>Recommendation</a:t>
            </a:r>
            <a:r>
              <a:rPr lang="it-IT" sz="6000" b="1" spc="-300" dirty="0" smtClean="0">
                <a:solidFill>
                  <a:schemeClr val="tx1"/>
                </a:solidFill>
                <a:latin typeface="Helvetica" panose="020B0604020202020204" pitchFamily="34" charset="0"/>
                <a:cs typeface="Helvetica" panose="020B0604020202020204" pitchFamily="34" charset="0"/>
              </a:rPr>
              <a:t> System</a:t>
            </a:r>
            <a:endParaRPr lang="it-IT" sz="6000" spc="-300" dirty="0">
              <a:solidFill>
                <a:schemeClr val="tx1"/>
              </a:solidFill>
              <a:latin typeface="Helvetica" panose="020B0604020202020204" pitchFamily="34" charset="0"/>
              <a:cs typeface="Helvetica" panose="020B0604020202020204" pitchFamily="34" charset="0"/>
            </a:endParaRPr>
          </a:p>
        </p:txBody>
      </p:sp>
      <p:pic>
        <p:nvPicPr>
          <p:cNvPr id="6" name="Immagine 5"/>
          <p:cNvPicPr>
            <a:picLocks noChangeAspect="1"/>
          </p:cNvPicPr>
          <p:nvPr/>
        </p:nvPicPr>
        <p:blipFill>
          <a:blip r:embed="rId2"/>
          <a:stretch>
            <a:fillRect/>
          </a:stretch>
        </p:blipFill>
        <p:spPr>
          <a:xfrm>
            <a:off x="206143" y="1935117"/>
            <a:ext cx="5544378" cy="3551283"/>
          </a:xfrm>
          <a:prstGeom prst="rect">
            <a:avLst/>
          </a:prstGeom>
        </p:spPr>
      </p:pic>
      <p:sp>
        <p:nvSpPr>
          <p:cNvPr id="9" name="Rettangolo 8"/>
          <p:cNvSpPr/>
          <p:nvPr/>
        </p:nvSpPr>
        <p:spPr>
          <a:xfrm>
            <a:off x="219206" y="5698432"/>
            <a:ext cx="5479664" cy="3077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206143" y="5685181"/>
            <a:ext cx="5290457" cy="307777"/>
          </a:xfrm>
          <a:prstGeom prst="rect">
            <a:avLst/>
          </a:prstGeom>
          <a:noFill/>
        </p:spPr>
        <p:txBody>
          <a:bodyPr wrap="square" rtlCol="0">
            <a:spAutoFit/>
          </a:bodyPr>
          <a:lstStyle/>
          <a:p>
            <a:r>
              <a:rPr lang="it-IT" sz="1400" b="1" dirty="0" smtClean="0">
                <a:solidFill>
                  <a:schemeClr val="bg1"/>
                </a:solidFill>
                <a:latin typeface="Helvetica" panose="020B0604020202020204" pitchFamily="34" charset="0"/>
                <a:cs typeface="Helvetica" panose="020B0604020202020204" pitchFamily="34" charset="0"/>
              </a:rPr>
              <a:t>Figure </a:t>
            </a:r>
            <a:r>
              <a:rPr lang="it-IT" sz="1400" b="1" dirty="0" err="1" smtClean="0">
                <a:solidFill>
                  <a:schemeClr val="bg1"/>
                </a:solidFill>
                <a:latin typeface="Helvetica" panose="020B0604020202020204" pitchFamily="34" charset="0"/>
                <a:cs typeface="Helvetica" panose="020B0604020202020204" pitchFamily="34" charset="0"/>
              </a:rPr>
              <a:t>representing</a:t>
            </a:r>
            <a:r>
              <a:rPr lang="it-IT" sz="1400" b="1" dirty="0" smtClean="0">
                <a:solidFill>
                  <a:schemeClr val="bg1"/>
                </a:solidFill>
                <a:latin typeface="Helvetica" panose="020B0604020202020204" pitchFamily="34" charset="0"/>
                <a:cs typeface="Helvetica" panose="020B0604020202020204" pitchFamily="34" charset="0"/>
              </a:rPr>
              <a:t> the test made in a </a:t>
            </a:r>
            <a:r>
              <a:rPr lang="it-IT" sz="1400" b="1" dirty="0" err="1" smtClean="0">
                <a:solidFill>
                  <a:schemeClr val="bg1"/>
                </a:solidFill>
                <a:latin typeface="Helvetica" panose="020B0604020202020204" pitchFamily="34" charset="0"/>
                <a:cs typeface="Helvetica" panose="020B0604020202020204" pitchFamily="34" charset="0"/>
              </a:rPr>
              <a:t>mushrooms</a:t>
            </a:r>
            <a:r>
              <a:rPr lang="it-IT" sz="1400" b="1" dirty="0" smtClean="0">
                <a:solidFill>
                  <a:schemeClr val="bg1"/>
                </a:solidFill>
                <a:latin typeface="Helvetica" panose="020B0604020202020204" pitchFamily="34" charset="0"/>
                <a:cs typeface="Helvetica" panose="020B0604020202020204" pitchFamily="34" charset="0"/>
              </a:rPr>
              <a:t> </a:t>
            </a:r>
            <a:r>
              <a:rPr lang="it-IT" sz="1400" b="1" dirty="0" err="1" smtClean="0">
                <a:solidFill>
                  <a:schemeClr val="bg1"/>
                </a:solidFill>
                <a:latin typeface="Helvetica" panose="020B0604020202020204" pitchFamily="34" charset="0"/>
                <a:cs typeface="Helvetica" panose="020B0604020202020204" pitchFamily="34" charset="0"/>
              </a:rPr>
              <a:t>dataset</a:t>
            </a:r>
            <a:endParaRPr lang="it-IT" sz="1400" b="1" dirty="0">
              <a:solidFill>
                <a:schemeClr val="bg1"/>
              </a:solidFill>
              <a:latin typeface="Helvetica" panose="020B0604020202020204" pitchFamily="34" charset="0"/>
              <a:cs typeface="Helvetica" panose="020B0604020202020204" pitchFamily="34" charset="0"/>
            </a:endParaRPr>
          </a:p>
        </p:txBody>
      </p:sp>
      <p:sp>
        <p:nvSpPr>
          <p:cNvPr id="11" name="Rettangolo 10"/>
          <p:cNvSpPr/>
          <p:nvPr/>
        </p:nvSpPr>
        <p:spPr>
          <a:xfrm>
            <a:off x="5956663" y="1308100"/>
            <a:ext cx="6235337" cy="5549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6210583" y="1688737"/>
            <a:ext cx="5323919" cy="2308324"/>
          </a:xfrm>
          <a:prstGeom prst="rect">
            <a:avLst/>
          </a:prstGeom>
        </p:spPr>
        <p:txBody>
          <a:bodyPr wrap="square">
            <a:spAutoFit/>
          </a:bodyPr>
          <a:lstStyle/>
          <a:p>
            <a:pPr marL="342900" indent="-342900">
              <a:buFont typeface="Wingdings" panose="05000000000000000000" pitchFamily="2" charset="2"/>
              <a:buChar char="q"/>
            </a:pPr>
            <a:r>
              <a:rPr lang="en-US" sz="2400" dirty="0" smtClean="0">
                <a:solidFill>
                  <a:schemeClr val="bg1"/>
                </a:solidFill>
                <a:latin typeface="Bell MT" panose="02020503060305020303" pitchFamily="18" charset="0"/>
                <a:ea typeface="Times New Roman" panose="02020603050405020304" pitchFamily="18" charset="0"/>
              </a:rPr>
              <a:t>Using this approach the </a:t>
            </a:r>
            <a:r>
              <a:rPr lang="en-US" sz="2400" dirty="0">
                <a:solidFill>
                  <a:schemeClr val="bg1"/>
                </a:solidFill>
                <a:latin typeface="Bell MT" panose="02020503060305020303" pitchFamily="18" charset="0"/>
                <a:ea typeface="Times New Roman" panose="02020603050405020304" pitchFamily="18" charset="0"/>
              </a:rPr>
              <a:t>user is facilitated in his process of search because </a:t>
            </a:r>
            <a:r>
              <a:rPr lang="en-US" sz="2400" dirty="0" smtClean="0">
                <a:solidFill>
                  <a:schemeClr val="bg1"/>
                </a:solidFill>
                <a:latin typeface="Bell MT" panose="02020503060305020303" pitchFamily="18" charset="0"/>
                <a:ea typeface="Times New Roman" panose="02020603050405020304" pitchFamily="18" charset="0"/>
              </a:rPr>
              <a:t>every time he hovers over a facet he </a:t>
            </a:r>
            <a:r>
              <a:rPr lang="en-US" sz="2400" dirty="0">
                <a:solidFill>
                  <a:schemeClr val="bg1"/>
                </a:solidFill>
                <a:latin typeface="Bell MT" panose="02020503060305020303" pitchFamily="18" charset="0"/>
                <a:ea typeface="Times New Roman" panose="02020603050405020304" pitchFamily="18" charset="0"/>
              </a:rPr>
              <a:t>will have real-time knowledge of how the eventual selection will affect the </a:t>
            </a:r>
            <a:r>
              <a:rPr lang="en-US" sz="2400" dirty="0" smtClean="0">
                <a:solidFill>
                  <a:schemeClr val="bg1"/>
                </a:solidFill>
                <a:latin typeface="Bell MT" panose="02020503060305020303" pitchFamily="18" charset="0"/>
                <a:ea typeface="Times New Roman" panose="02020603050405020304" pitchFamily="18" charset="0"/>
              </a:rPr>
              <a:t>search</a:t>
            </a:r>
            <a:endParaRPr lang="it-IT" sz="2400" dirty="0">
              <a:solidFill>
                <a:schemeClr val="bg1"/>
              </a:solidFill>
              <a:latin typeface="Bell MT" panose="02020503060305020303" pitchFamily="18" charset="0"/>
            </a:endParaRPr>
          </a:p>
        </p:txBody>
      </p:sp>
      <p:sp>
        <p:nvSpPr>
          <p:cNvPr id="13" name="Rettangolo 12"/>
          <p:cNvSpPr/>
          <p:nvPr/>
        </p:nvSpPr>
        <p:spPr>
          <a:xfrm>
            <a:off x="6387737" y="4154745"/>
            <a:ext cx="4976949" cy="1464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6308225" y="4437677"/>
            <a:ext cx="3502882" cy="1692771"/>
          </a:xfrm>
          <a:prstGeom prst="rect">
            <a:avLst/>
          </a:prstGeom>
          <a:noFill/>
        </p:spPr>
        <p:txBody>
          <a:bodyPr wrap="none" rtlCol="0">
            <a:spAutoFit/>
          </a:bodyPr>
          <a:lstStyle/>
          <a:p>
            <a:r>
              <a:rPr lang="it-IT" sz="3200" b="1" spc="-150" dirty="0" err="1" smtClean="0">
                <a:solidFill>
                  <a:schemeClr val="bg1"/>
                </a:solidFill>
                <a:latin typeface="Helvetica" panose="020B0604020202020204" pitchFamily="34" charset="0"/>
                <a:cs typeface="Helvetica" panose="020B0604020202020204" pitchFamily="34" charset="0"/>
              </a:rPr>
              <a:t>Facets</a:t>
            </a:r>
            <a:r>
              <a:rPr lang="it-IT" sz="3200" b="1" spc="-150" dirty="0" smtClean="0">
                <a:solidFill>
                  <a:schemeClr val="bg1"/>
                </a:solidFill>
                <a:latin typeface="Helvetica" panose="020B0604020202020204" pitchFamily="34" charset="0"/>
                <a:cs typeface="Helvetica" panose="020B0604020202020204" pitchFamily="34" charset="0"/>
              </a:rPr>
              <a:t> </a:t>
            </a:r>
            <a:r>
              <a:rPr lang="it-IT" sz="3200" b="1" spc="-150" dirty="0" err="1" smtClean="0">
                <a:solidFill>
                  <a:schemeClr val="bg1"/>
                </a:solidFill>
                <a:latin typeface="Helvetica" panose="020B0604020202020204" pitchFamily="34" charset="0"/>
                <a:cs typeface="Helvetica" panose="020B0604020202020204" pitchFamily="34" charset="0"/>
              </a:rPr>
              <a:t>Categories</a:t>
            </a:r>
            <a:endParaRPr lang="it-IT" sz="3200" b="1" spc="-150" dirty="0" smtClean="0">
              <a:solidFill>
                <a:schemeClr val="bg1"/>
              </a:solidFill>
              <a:latin typeface="Helvetica" panose="020B0604020202020204" pitchFamily="34" charset="0"/>
              <a:cs typeface="Helvetica" panose="020B0604020202020204" pitchFamily="34" charset="0"/>
            </a:endParaRPr>
          </a:p>
          <a:p>
            <a:pPr marL="342900" indent="-342900">
              <a:buFont typeface="Wingdings" panose="05000000000000000000" pitchFamily="2" charset="2"/>
              <a:buChar char="q"/>
            </a:pPr>
            <a:r>
              <a:rPr lang="it-IT" sz="2400" dirty="0" err="1" smtClean="0">
                <a:solidFill>
                  <a:schemeClr val="bg1"/>
                </a:solidFill>
                <a:latin typeface="Bell MT" panose="02020503060305020303" pitchFamily="18" charset="0"/>
              </a:rPr>
              <a:t>Unaltered</a:t>
            </a:r>
            <a:endParaRPr lang="it-IT" sz="2400" dirty="0" smtClean="0">
              <a:solidFill>
                <a:schemeClr val="bg1"/>
              </a:solidFill>
              <a:latin typeface="Bell MT" panose="02020503060305020303" pitchFamily="18" charset="0"/>
            </a:endParaRPr>
          </a:p>
          <a:p>
            <a:pPr marL="342900" indent="-342900">
              <a:buFont typeface="Wingdings" panose="05000000000000000000" pitchFamily="2" charset="2"/>
              <a:buChar char="q"/>
            </a:pPr>
            <a:r>
              <a:rPr lang="it-IT" sz="2400" dirty="0" err="1" smtClean="0">
                <a:solidFill>
                  <a:schemeClr val="bg1"/>
                </a:solidFill>
                <a:latin typeface="Bell MT" panose="02020503060305020303" pitchFamily="18" charset="0"/>
              </a:rPr>
              <a:t>Added</a:t>
            </a:r>
            <a:endParaRPr lang="it-IT" sz="2400" dirty="0" smtClean="0">
              <a:solidFill>
                <a:schemeClr val="bg1"/>
              </a:solidFill>
              <a:latin typeface="Bell MT" panose="02020503060305020303" pitchFamily="18" charset="0"/>
            </a:endParaRPr>
          </a:p>
          <a:p>
            <a:pPr marL="342900" indent="-342900">
              <a:buFont typeface="Wingdings" panose="05000000000000000000" pitchFamily="2" charset="2"/>
              <a:buChar char="q"/>
            </a:pPr>
            <a:r>
              <a:rPr lang="it-IT" sz="2400" dirty="0" err="1" smtClean="0">
                <a:solidFill>
                  <a:schemeClr val="bg1"/>
                </a:solidFill>
                <a:latin typeface="Bell MT" panose="02020503060305020303" pitchFamily="18" charset="0"/>
              </a:rPr>
              <a:t>Deleted</a:t>
            </a:r>
            <a:endParaRPr lang="it-IT" sz="2400" dirty="0">
              <a:solidFill>
                <a:schemeClr val="bg1"/>
              </a:solidFill>
              <a:latin typeface="Bell MT" panose="02020503060305020303" pitchFamily="18" charset="0"/>
            </a:endParaRPr>
          </a:p>
        </p:txBody>
      </p:sp>
      <p:sp>
        <p:nvSpPr>
          <p:cNvPr id="15" name="Segnaposto numero diapositiva 14"/>
          <p:cNvSpPr>
            <a:spLocks noGrp="1"/>
          </p:cNvSpPr>
          <p:nvPr>
            <p:ph type="sldNum" sz="quarter" idx="12"/>
          </p:nvPr>
        </p:nvSpPr>
        <p:spPr/>
        <p:txBody>
          <a:bodyPr/>
          <a:lstStyle/>
          <a:p>
            <a:r>
              <a:rPr lang="it-IT" sz="1800" b="1" dirty="0" smtClean="0">
                <a:solidFill>
                  <a:schemeClr val="bg1"/>
                </a:solidFill>
              </a:rPr>
              <a:t>15/18</a:t>
            </a:r>
            <a:endParaRPr lang="it-IT" sz="1800" b="1" dirty="0">
              <a:solidFill>
                <a:schemeClr val="bg1"/>
              </a:solidFill>
            </a:endParaRPr>
          </a:p>
        </p:txBody>
      </p:sp>
    </p:spTree>
    <p:extLst>
      <p:ext uri="{BB962C8B-B14F-4D97-AF65-F5344CB8AC3E}">
        <p14:creationId xmlns:p14="http://schemas.microsoft.com/office/powerpoint/2010/main" val="1720213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err="1" smtClean="0">
                <a:solidFill>
                  <a:schemeClr val="tx1"/>
                </a:solidFill>
                <a:latin typeface="Helvetica" panose="020B0604020202020204" pitchFamily="34" charset="0"/>
                <a:cs typeface="Helvetica" panose="020B0604020202020204" pitchFamily="34" charset="0"/>
              </a:rPr>
              <a:t>Dynamic</a:t>
            </a:r>
            <a:r>
              <a:rPr lang="it-IT" sz="6000" b="1" spc="-300" dirty="0" smtClean="0">
                <a:solidFill>
                  <a:schemeClr val="tx1"/>
                </a:solidFill>
                <a:latin typeface="Helvetica" panose="020B0604020202020204" pitchFamily="34" charset="0"/>
                <a:cs typeface="Helvetica" panose="020B0604020202020204" pitchFamily="34" charset="0"/>
              </a:rPr>
              <a:t> </a:t>
            </a:r>
            <a:r>
              <a:rPr lang="it-IT" sz="6000" b="1" spc="-300" dirty="0" err="1" smtClean="0">
                <a:solidFill>
                  <a:schemeClr val="tx1"/>
                </a:solidFill>
                <a:latin typeface="Helvetica" panose="020B0604020202020204" pitchFamily="34" charset="0"/>
                <a:cs typeface="Helvetica" panose="020B0604020202020204" pitchFamily="34" charset="0"/>
              </a:rPr>
              <a:t>Summary</a:t>
            </a:r>
            <a:endParaRPr lang="it-IT" sz="6000" spc="-300" dirty="0">
              <a:solidFill>
                <a:schemeClr val="tx1"/>
              </a:solidFill>
              <a:latin typeface="Helvetica" panose="020B0604020202020204" pitchFamily="34" charset="0"/>
              <a:cs typeface="Helvetica" panose="020B0604020202020204" pitchFamily="34" charset="0"/>
            </a:endParaRPr>
          </a:p>
        </p:txBody>
      </p:sp>
      <p:sp>
        <p:nvSpPr>
          <p:cNvPr id="5" name="Segnaposto numero diapositiva 4"/>
          <p:cNvSpPr>
            <a:spLocks noGrp="1"/>
          </p:cNvSpPr>
          <p:nvPr>
            <p:ph type="sldNum" sz="quarter" idx="12"/>
          </p:nvPr>
        </p:nvSpPr>
        <p:spPr/>
        <p:txBody>
          <a:bodyPr/>
          <a:lstStyle/>
          <a:p>
            <a:r>
              <a:rPr lang="it-IT" sz="1800" b="1" dirty="0" smtClean="0">
                <a:solidFill>
                  <a:schemeClr val="tx1"/>
                </a:solidFill>
              </a:rPr>
              <a:t>16/18</a:t>
            </a:r>
            <a:endParaRPr lang="it-IT" sz="1800" b="1" dirty="0">
              <a:solidFill>
                <a:schemeClr val="tx1"/>
              </a:solidFill>
            </a:endParaRPr>
          </a:p>
        </p:txBody>
      </p:sp>
      <p:pic>
        <p:nvPicPr>
          <p:cNvPr id="9" name="Immagine 8"/>
          <p:cNvPicPr>
            <a:picLocks noChangeAspect="1"/>
          </p:cNvPicPr>
          <p:nvPr/>
        </p:nvPicPr>
        <p:blipFill rotWithShape="1">
          <a:blip r:embed="rId2"/>
          <a:srcRect l="1235"/>
          <a:stretch/>
        </p:blipFill>
        <p:spPr>
          <a:xfrm>
            <a:off x="7354957" y="1562984"/>
            <a:ext cx="4222726" cy="4685241"/>
          </a:xfrm>
          <a:prstGeom prst="rect">
            <a:avLst/>
          </a:prstGeom>
        </p:spPr>
      </p:pic>
      <p:sp>
        <p:nvSpPr>
          <p:cNvPr id="2" name="Rettangolo 1"/>
          <p:cNvSpPr/>
          <p:nvPr/>
        </p:nvSpPr>
        <p:spPr>
          <a:xfrm>
            <a:off x="0" y="1308100"/>
            <a:ext cx="7182678" cy="5549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179001" y="1562984"/>
            <a:ext cx="6835853" cy="1077218"/>
          </a:xfrm>
          <a:prstGeom prst="rect">
            <a:avLst/>
          </a:prstGeom>
        </p:spPr>
        <p:txBody>
          <a:bodyPr wrap="square">
            <a:spAutoFit/>
          </a:bodyPr>
          <a:lstStyle/>
          <a:p>
            <a:r>
              <a:rPr lang="en-US" sz="3200" b="1" spc="-150" dirty="0" smtClean="0">
                <a:solidFill>
                  <a:schemeClr val="bg1"/>
                </a:solidFill>
                <a:latin typeface="Helvetica" panose="020B0604020202020204" pitchFamily="34" charset="0"/>
                <a:ea typeface="Times New Roman" panose="02020603050405020304" pitchFamily="18" charset="0"/>
                <a:cs typeface="Helvetica" panose="020B0604020202020204" pitchFamily="34" charset="0"/>
              </a:rPr>
              <a:t>Using Bayesian Networks to optimize the visualization of </a:t>
            </a:r>
            <a:r>
              <a:rPr lang="en-US" sz="3200" b="1" spc="-150" dirty="0">
                <a:solidFill>
                  <a:schemeClr val="bg1"/>
                </a:solidFill>
                <a:latin typeface="Helvetica" panose="020B0604020202020204" pitchFamily="34" charset="0"/>
                <a:ea typeface="Times New Roman" panose="02020603050405020304" pitchFamily="18" charset="0"/>
                <a:cs typeface="Helvetica" panose="020B0604020202020204" pitchFamily="34" charset="0"/>
              </a:rPr>
              <a:t>the </a:t>
            </a:r>
            <a:r>
              <a:rPr lang="en-US" sz="3200" b="1" spc="-150" dirty="0" smtClean="0">
                <a:solidFill>
                  <a:schemeClr val="bg1"/>
                </a:solidFill>
                <a:latin typeface="Helvetica" panose="020B0604020202020204" pitchFamily="34" charset="0"/>
                <a:ea typeface="Times New Roman" panose="02020603050405020304" pitchFamily="18" charset="0"/>
                <a:cs typeface="Helvetica" panose="020B0604020202020204" pitchFamily="34" charset="0"/>
              </a:rPr>
              <a:t>result-set</a:t>
            </a:r>
          </a:p>
        </p:txBody>
      </p:sp>
      <p:sp>
        <p:nvSpPr>
          <p:cNvPr id="11" name="Rettangolo 10"/>
          <p:cNvSpPr/>
          <p:nvPr/>
        </p:nvSpPr>
        <p:spPr>
          <a:xfrm>
            <a:off x="287640" y="2711684"/>
            <a:ext cx="6607398" cy="164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2" name="Gruppo 11"/>
          <p:cNvGrpSpPr/>
          <p:nvPr/>
        </p:nvGrpSpPr>
        <p:grpSpPr>
          <a:xfrm>
            <a:off x="1650746" y="3343382"/>
            <a:ext cx="3613377" cy="2871364"/>
            <a:chOff x="2540083" y="687627"/>
            <a:chExt cx="7001784" cy="5448430"/>
          </a:xfrm>
          <a:solidFill>
            <a:schemeClr val="bg2">
              <a:lumMod val="10000"/>
            </a:schemeClr>
          </a:solidFill>
          <a:effectLst/>
          <a:scene3d>
            <a:camera prst="orthographicFront">
              <a:rot lat="0" lon="0" rev="0"/>
            </a:camera>
            <a:lightRig rig="glow" dir="t">
              <a:rot lat="0" lon="0" rev="4800000"/>
            </a:lightRig>
          </a:scene3d>
        </p:grpSpPr>
        <p:sp>
          <p:nvSpPr>
            <p:cNvPr id="13" name="Freccia ad arco 12"/>
            <p:cNvSpPr/>
            <p:nvPr/>
          </p:nvSpPr>
          <p:spPr>
            <a:xfrm>
              <a:off x="3406164" y="687627"/>
              <a:ext cx="5379671" cy="5379671"/>
            </a:xfrm>
            <a:prstGeom prst="circularArrow">
              <a:avLst>
                <a:gd name="adj1" fmla="val 5544"/>
                <a:gd name="adj2" fmla="val 330680"/>
                <a:gd name="adj3" fmla="val 13767645"/>
                <a:gd name="adj4" fmla="val 17391005"/>
                <a:gd name="adj5" fmla="val 5757"/>
              </a:avLst>
            </a:prstGeom>
            <a:solidFill>
              <a:schemeClr val="tx1">
                <a:lumMod val="65000"/>
                <a:lumOff val="35000"/>
              </a:schemeClr>
            </a:solidFill>
            <a:ln w="19050">
              <a:noFill/>
              <a:prstDash val="solid"/>
            </a:ln>
            <a:effectLst>
              <a:outerShdw blurRad="190500" dist="228600" dir="2700000" algn="ctr">
                <a:srgbClr val="000000">
                  <a:alpha val="30000"/>
                </a:srgbClr>
              </a:outerShdw>
            </a:effectLst>
            <a:sp3d prstMaterial="matte">
              <a:bevelT w="127000" h="63500"/>
            </a:sp3d>
          </p:spPr>
          <p:style>
            <a:lnRef idx="0">
              <a:schemeClr val="dk1">
                <a:hueOff val="0"/>
                <a:satOff val="0"/>
                <a:lumOff val="0"/>
                <a:alphaOff val="0"/>
              </a:schemeClr>
            </a:lnRef>
            <a:fillRef idx="1">
              <a:schemeClr val="accent3">
                <a:tint val="55000"/>
                <a:hueOff val="0"/>
                <a:satOff val="0"/>
                <a:lumOff val="0"/>
                <a:alphaOff val="0"/>
              </a:schemeClr>
            </a:fillRef>
            <a:effectRef idx="0">
              <a:schemeClr val="accent3">
                <a:tint val="55000"/>
                <a:hueOff val="0"/>
                <a:satOff val="0"/>
                <a:lumOff val="0"/>
                <a:alphaOff val="0"/>
              </a:schemeClr>
            </a:effectRef>
            <a:fontRef idx="minor">
              <a:schemeClr val="dk1">
                <a:hueOff val="0"/>
                <a:satOff val="0"/>
                <a:lumOff val="0"/>
                <a:alphaOff val="0"/>
              </a:schemeClr>
            </a:fontRef>
          </p:style>
        </p:sp>
        <p:sp>
          <p:nvSpPr>
            <p:cNvPr id="14" name="Figura a mano libera 13"/>
            <p:cNvSpPr/>
            <p:nvPr/>
          </p:nvSpPr>
          <p:spPr>
            <a:xfrm>
              <a:off x="4831953" y="721940"/>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0"/>
                <a:alphaOff val="0"/>
              </a:schemeClr>
            </a:fillRef>
            <a:effectRef idx="0">
              <a:schemeClr val="accent3">
                <a:shade val="50000"/>
                <a:hueOff val="0"/>
                <a:satOff val="0"/>
                <a:lumOff val="0"/>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dirty="0" smtClean="0">
                  <a:latin typeface="Helvetica" panose="020B0604020202020204" pitchFamily="34" charset="0"/>
                  <a:cs typeface="Helvetica" panose="020B0604020202020204" pitchFamily="34" charset="0"/>
                </a:rPr>
                <a:t>Query </a:t>
              </a:r>
              <a:r>
                <a:rPr lang="it-IT" sz="1300" b="1" dirty="0" err="1" smtClean="0">
                  <a:latin typeface="Helvetica" panose="020B0604020202020204" pitchFamily="34" charset="0"/>
                  <a:cs typeface="Helvetica" panose="020B0604020202020204" pitchFamily="34" charset="0"/>
                </a:rPr>
                <a:t>Execuion</a:t>
              </a:r>
              <a:endParaRPr lang="it-IT" sz="1300" b="1" kern="1200" dirty="0">
                <a:latin typeface="Helvetica" panose="020B0604020202020204" pitchFamily="34" charset="0"/>
                <a:cs typeface="Helvetica" panose="020B0604020202020204" pitchFamily="34" charset="0"/>
              </a:endParaRPr>
            </a:p>
          </p:txBody>
        </p:sp>
        <p:sp>
          <p:nvSpPr>
            <p:cNvPr id="15" name="Figura a mano libera 14"/>
            <p:cNvSpPr/>
            <p:nvPr/>
          </p:nvSpPr>
          <p:spPr>
            <a:xfrm>
              <a:off x="7013774" y="2307126"/>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14385"/>
                <a:alphaOff val="0"/>
              </a:schemeClr>
            </a:fillRef>
            <a:effectRef idx="0">
              <a:schemeClr val="accent3">
                <a:shade val="50000"/>
                <a:hueOff val="0"/>
                <a:satOff val="0"/>
                <a:lumOff val="14385"/>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kern="1200" dirty="0" smtClean="0">
                  <a:latin typeface="Helvetica" panose="020B0604020202020204" pitchFamily="34" charset="0"/>
                  <a:cs typeface="Helvetica" panose="020B0604020202020204" pitchFamily="34" charset="0"/>
                </a:rPr>
                <a:t>JavaScript + </a:t>
              </a:r>
              <a:r>
                <a:rPr lang="it-IT" sz="1300" b="1" kern="1200" dirty="0" err="1" smtClean="0">
                  <a:latin typeface="Helvetica" panose="020B0604020202020204" pitchFamily="34" charset="0"/>
                  <a:cs typeface="Helvetica" panose="020B0604020202020204" pitchFamily="34" charset="0"/>
                </a:rPr>
                <a:t>Servlet</a:t>
              </a:r>
              <a:endParaRPr lang="it-IT" sz="1300" b="1" kern="1200" dirty="0">
                <a:latin typeface="Helvetica" panose="020B0604020202020204" pitchFamily="34" charset="0"/>
                <a:cs typeface="Helvetica" panose="020B0604020202020204" pitchFamily="34" charset="0"/>
              </a:endParaRPr>
            </a:p>
          </p:txBody>
        </p:sp>
        <p:sp>
          <p:nvSpPr>
            <p:cNvPr id="16" name="Figura a mano libera 15"/>
            <p:cNvSpPr/>
            <p:nvPr/>
          </p:nvSpPr>
          <p:spPr>
            <a:xfrm>
              <a:off x="6448866" y="4872011"/>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28770"/>
                <a:alphaOff val="0"/>
              </a:schemeClr>
            </a:fillRef>
            <a:effectRef idx="0">
              <a:schemeClr val="accent3">
                <a:shade val="50000"/>
                <a:hueOff val="0"/>
                <a:satOff val="0"/>
                <a:lumOff val="28770"/>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kern="1200" dirty="0" err="1" smtClean="0">
                  <a:latin typeface="Helvetica" panose="020B0604020202020204" pitchFamily="34" charset="0"/>
                  <a:cs typeface="Helvetica" panose="020B0604020202020204" pitchFamily="34" charset="0"/>
                </a:rPr>
                <a:t>OMarkov</a:t>
              </a:r>
              <a:r>
                <a:rPr lang="it-IT" sz="1300" b="1" kern="1200" dirty="0" smtClean="0">
                  <a:latin typeface="Helvetica" panose="020B0604020202020204" pitchFamily="34" charset="0"/>
                  <a:cs typeface="Helvetica" panose="020B0604020202020204" pitchFamily="34" charset="0"/>
                </a:rPr>
                <a:t> API + BN</a:t>
              </a:r>
              <a:endParaRPr lang="it-IT" sz="1300" b="1" kern="1200" dirty="0">
                <a:latin typeface="Helvetica" panose="020B0604020202020204" pitchFamily="34" charset="0"/>
                <a:cs typeface="Helvetica" panose="020B0604020202020204" pitchFamily="34" charset="0"/>
              </a:endParaRPr>
            </a:p>
          </p:txBody>
        </p:sp>
        <p:sp>
          <p:nvSpPr>
            <p:cNvPr id="17" name="Figura a mano libera 16"/>
            <p:cNvSpPr/>
            <p:nvPr/>
          </p:nvSpPr>
          <p:spPr>
            <a:xfrm>
              <a:off x="2750163" y="4872011"/>
              <a:ext cx="2939274"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28770"/>
                <a:alphaOff val="0"/>
              </a:schemeClr>
            </a:fillRef>
            <a:effectRef idx="0">
              <a:schemeClr val="accent3">
                <a:shade val="50000"/>
                <a:hueOff val="0"/>
                <a:satOff val="0"/>
                <a:lumOff val="28770"/>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dirty="0" smtClean="0">
                  <a:latin typeface="Helvetica" panose="020B0604020202020204" pitchFamily="34" charset="0"/>
                  <a:cs typeface="Helvetica" panose="020B0604020202020204" pitchFamily="34" charset="0"/>
                </a:rPr>
                <a:t>Top5 </a:t>
              </a:r>
              <a:r>
                <a:rPr lang="it-IT" sz="1300" b="1" dirty="0" err="1" smtClean="0">
                  <a:latin typeface="Helvetica" panose="020B0604020202020204" pitchFamily="34" charset="0"/>
                  <a:cs typeface="Helvetica" panose="020B0604020202020204" pitchFamily="34" charset="0"/>
                </a:rPr>
                <a:t>Facets</a:t>
              </a:r>
              <a:r>
                <a:rPr lang="it-IT" sz="1300" b="1" dirty="0" smtClean="0">
                  <a:latin typeface="Helvetica" panose="020B0604020202020204" pitchFamily="34" charset="0"/>
                  <a:cs typeface="Helvetica" panose="020B0604020202020204" pitchFamily="34" charset="0"/>
                </a:rPr>
                <a:t> </a:t>
              </a:r>
              <a:r>
                <a:rPr lang="it-IT" sz="1300" b="1" dirty="0" err="1" smtClean="0">
                  <a:latin typeface="Helvetica" panose="020B0604020202020204" pitchFamily="34" charset="0"/>
                  <a:cs typeface="Helvetica" panose="020B0604020202020204" pitchFamily="34" charset="0"/>
                </a:rPr>
                <a:t>Computation</a:t>
              </a:r>
              <a:endParaRPr lang="it-IT" sz="1300" b="1" kern="1200" dirty="0">
                <a:latin typeface="Helvetica" panose="020B0604020202020204" pitchFamily="34" charset="0"/>
                <a:cs typeface="Helvetica" panose="020B0604020202020204" pitchFamily="34" charset="0"/>
              </a:endParaRPr>
            </a:p>
          </p:txBody>
        </p:sp>
        <p:sp>
          <p:nvSpPr>
            <p:cNvPr id="18" name="Figura a mano libera 17"/>
            <p:cNvSpPr/>
            <p:nvPr/>
          </p:nvSpPr>
          <p:spPr>
            <a:xfrm>
              <a:off x="2540083" y="2307125"/>
              <a:ext cx="263814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a:grpFill/>
            <a:ln w="28575">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3">
                <a:shade val="50000"/>
                <a:hueOff val="0"/>
                <a:satOff val="0"/>
                <a:lumOff val="14385"/>
                <a:alphaOff val="0"/>
              </a:schemeClr>
            </a:fillRef>
            <a:effectRef idx="0">
              <a:schemeClr val="accent3">
                <a:shade val="50000"/>
                <a:hueOff val="0"/>
                <a:satOff val="0"/>
                <a:lumOff val="14385"/>
                <a:alphaOff val="0"/>
              </a:schemeClr>
            </a:effectRef>
            <a:fontRef idx="minor">
              <a:schemeClr val="lt1"/>
            </a:fontRef>
          </p:style>
          <p:txBody>
            <a:bodyPr spcFirstLastPara="0" vert="horz" wrap="square" lIns="149336" tIns="149336" rIns="149336" bIns="149336" numCol="1" spcCol="1270" anchor="ctr" anchorCtr="0">
              <a:noAutofit/>
            </a:bodyPr>
            <a:lstStyle/>
            <a:p>
              <a:pPr lvl="0" algn="ctr" defTabSz="1022350">
                <a:lnSpc>
                  <a:spcPct val="90000"/>
                </a:lnSpc>
                <a:spcBef>
                  <a:spcPct val="0"/>
                </a:spcBef>
                <a:spcAft>
                  <a:spcPct val="35000"/>
                </a:spcAft>
              </a:pPr>
              <a:r>
                <a:rPr lang="it-IT" sz="1300" b="1" dirty="0" err="1" smtClean="0">
                  <a:latin typeface="Helvetica" panose="020B0604020202020204" pitchFamily="34" charset="0"/>
                  <a:cs typeface="Helvetica" panose="020B0604020202020204" pitchFamily="34" charset="0"/>
                </a:rPr>
                <a:t>Result</a:t>
              </a:r>
              <a:r>
                <a:rPr lang="it-IT" sz="1300" b="1" dirty="0" smtClean="0">
                  <a:latin typeface="Helvetica" panose="020B0604020202020204" pitchFamily="34" charset="0"/>
                  <a:cs typeface="Helvetica" panose="020B0604020202020204" pitchFamily="34" charset="0"/>
                </a:rPr>
                <a:t>-set Visualization</a:t>
              </a:r>
              <a:endParaRPr lang="it-IT" sz="1300" b="1" kern="1200" dirty="0">
                <a:latin typeface="Helvetica" panose="020B0604020202020204" pitchFamily="34" charset="0"/>
                <a:cs typeface="Helvetica" panose="020B0604020202020204" pitchFamily="34" charset="0"/>
              </a:endParaRPr>
            </a:p>
          </p:txBody>
        </p:sp>
      </p:grpSp>
    </p:spTree>
    <p:extLst>
      <p:ext uri="{BB962C8B-B14F-4D97-AF65-F5344CB8AC3E}">
        <p14:creationId xmlns:p14="http://schemas.microsoft.com/office/powerpoint/2010/main" val="27632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r>
              <a:rPr lang="it-IT" sz="1800" b="1" dirty="0" smtClean="0">
                <a:solidFill>
                  <a:schemeClr val="tx1"/>
                </a:solidFill>
              </a:rPr>
              <a:t>17/18</a:t>
            </a:r>
            <a:endParaRPr lang="it-IT" sz="1800" b="1" dirty="0">
              <a:solidFill>
                <a:schemeClr val="tx1"/>
              </a:solidFill>
            </a:endParaRPr>
          </a:p>
        </p:txBody>
      </p:sp>
      <p:sp>
        <p:nvSpPr>
          <p:cNvPr id="5" name="Rettangolo 4"/>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err="1" smtClean="0">
                <a:solidFill>
                  <a:schemeClr val="tx1"/>
                </a:solidFill>
                <a:latin typeface="Helvetica" panose="020B0604020202020204" pitchFamily="34" charset="0"/>
                <a:cs typeface="Helvetica" panose="020B0604020202020204" pitchFamily="34" charset="0"/>
              </a:rPr>
              <a:t>Conclusions</a:t>
            </a:r>
            <a:endParaRPr lang="it-IT" sz="6000" spc="-300" dirty="0">
              <a:solidFill>
                <a:schemeClr val="tx1"/>
              </a:solidFill>
              <a:latin typeface="Helvetica" panose="020B0604020202020204" pitchFamily="34" charset="0"/>
              <a:cs typeface="Helvetica" panose="020B0604020202020204" pitchFamily="34" charset="0"/>
            </a:endParaRPr>
          </a:p>
        </p:txBody>
      </p:sp>
      <p:sp>
        <p:nvSpPr>
          <p:cNvPr id="6" name="CasellaDiTesto 5"/>
          <p:cNvSpPr txBox="1"/>
          <p:nvPr/>
        </p:nvSpPr>
        <p:spPr>
          <a:xfrm>
            <a:off x="601981" y="1647010"/>
            <a:ext cx="10988038" cy="4555093"/>
          </a:xfrm>
          <a:prstGeom prst="rect">
            <a:avLst/>
          </a:prstGeom>
          <a:noFill/>
        </p:spPr>
        <p:txBody>
          <a:bodyPr wrap="square" rtlCol="0">
            <a:spAutoFit/>
          </a:bodyPr>
          <a:lstStyle/>
          <a:p>
            <a:pPr marL="342900" indent="-342900">
              <a:buFont typeface="Wingdings" panose="05000000000000000000" pitchFamily="2" charset="2"/>
              <a:buChar char="ü"/>
            </a:pPr>
            <a:r>
              <a:rPr lang="it-IT" sz="2400" dirty="0" smtClean="0">
                <a:latin typeface="Bell MT" panose="02020503060305020303" pitchFamily="18" charset="0"/>
              </a:rPr>
              <a:t>Analysis of Human-Computer </a:t>
            </a:r>
            <a:r>
              <a:rPr lang="it-IT" sz="2400" dirty="0" err="1" smtClean="0">
                <a:latin typeface="Bell MT" panose="02020503060305020303" pitchFamily="18" charset="0"/>
              </a:rPr>
              <a:t>Interaction</a:t>
            </a:r>
            <a:r>
              <a:rPr lang="it-IT" sz="2400" dirty="0" smtClean="0">
                <a:latin typeface="Bell MT" panose="02020503060305020303" pitchFamily="18" charset="0"/>
              </a:rPr>
              <a:t> (HCI) </a:t>
            </a:r>
            <a:r>
              <a:rPr lang="it-IT" sz="2400" dirty="0" err="1" smtClean="0">
                <a:latin typeface="Bell MT" panose="02020503060305020303" pitchFamily="18" charset="0"/>
              </a:rPr>
              <a:t>process</a:t>
            </a:r>
            <a:r>
              <a:rPr lang="it-IT" sz="2400" dirty="0" smtClean="0">
                <a:latin typeface="Bell MT" panose="02020503060305020303" pitchFamily="18" charset="0"/>
              </a:rPr>
              <a:t> and User Experience (UX) </a:t>
            </a:r>
            <a:r>
              <a:rPr lang="it-IT" sz="2400" dirty="0" err="1" smtClean="0">
                <a:latin typeface="Bell MT" panose="02020503060305020303" pitchFamily="18" charset="0"/>
              </a:rPr>
              <a:t>problems</a:t>
            </a:r>
            <a:r>
              <a:rPr lang="it-IT" sz="2400" dirty="0" smtClean="0">
                <a:latin typeface="Bell MT" panose="02020503060305020303" pitchFamily="18" charset="0"/>
              </a:rPr>
              <a:t> in a Big Data scenario.</a:t>
            </a:r>
          </a:p>
          <a:p>
            <a:pPr marL="171450" indent="-171450">
              <a:buFont typeface="Wingdings" panose="05000000000000000000" pitchFamily="2" charset="2"/>
              <a:buChar char="ü"/>
            </a:pPr>
            <a:endParaRPr lang="it-IT" sz="1000" dirty="0" smtClean="0">
              <a:latin typeface="Bell MT" panose="02020503060305020303" pitchFamily="18" charset="0"/>
            </a:endParaRPr>
          </a:p>
          <a:p>
            <a:pPr marL="342900" indent="-342900">
              <a:buFont typeface="Wingdings" panose="05000000000000000000" pitchFamily="2" charset="2"/>
              <a:buChar char="ü"/>
            </a:pPr>
            <a:r>
              <a:rPr lang="it-IT" sz="2400" dirty="0" smtClean="0">
                <a:latin typeface="Bell MT" panose="02020503060305020303" pitchFamily="18" charset="0"/>
              </a:rPr>
              <a:t>Analysis of </a:t>
            </a:r>
            <a:r>
              <a:rPr lang="it-IT" sz="2400" dirty="0" err="1" smtClean="0">
                <a:latin typeface="Bell MT" panose="02020503060305020303" pitchFamily="18" charset="0"/>
              </a:rPr>
              <a:t>Probabilistic</a:t>
            </a:r>
            <a:r>
              <a:rPr lang="it-IT" sz="2400" dirty="0" smtClean="0">
                <a:latin typeface="Bell MT" panose="02020503060305020303" pitchFamily="18" charset="0"/>
              </a:rPr>
              <a:t> </a:t>
            </a:r>
            <a:r>
              <a:rPr lang="it-IT" sz="2400" dirty="0" err="1" smtClean="0">
                <a:latin typeface="Bell MT" panose="02020503060305020303" pitchFamily="18" charset="0"/>
              </a:rPr>
              <a:t>Graphical</a:t>
            </a:r>
            <a:r>
              <a:rPr lang="it-IT" sz="2400" dirty="0" smtClean="0">
                <a:latin typeface="Bell MT" panose="02020503060305020303" pitchFamily="18" charset="0"/>
              </a:rPr>
              <a:t> </a:t>
            </a:r>
            <a:r>
              <a:rPr lang="it-IT" sz="2400" dirty="0" err="1" smtClean="0">
                <a:latin typeface="Bell MT" panose="02020503060305020303" pitchFamily="18" charset="0"/>
              </a:rPr>
              <a:t>Models</a:t>
            </a:r>
            <a:r>
              <a:rPr lang="it-IT" sz="2400" dirty="0" smtClean="0">
                <a:latin typeface="Bell MT" panose="02020503060305020303" pitchFamily="18" charset="0"/>
              </a:rPr>
              <a:t> (</a:t>
            </a:r>
            <a:r>
              <a:rPr lang="it-IT" sz="2400" dirty="0" err="1" smtClean="0">
                <a:latin typeface="Bell MT" panose="02020503060305020303" pitchFamily="18" charset="0"/>
              </a:rPr>
              <a:t>PGMs</a:t>
            </a:r>
            <a:r>
              <a:rPr lang="it-IT" sz="2400" dirty="0" smtClean="0">
                <a:latin typeface="Bell MT" panose="02020503060305020303" pitchFamily="18" charset="0"/>
              </a:rPr>
              <a:t>), </a:t>
            </a:r>
            <a:r>
              <a:rPr lang="it-IT" sz="2400" dirty="0" err="1" smtClean="0">
                <a:latin typeface="Bell MT" panose="02020503060305020303" pitchFamily="18" charset="0"/>
              </a:rPr>
              <a:t>their</a:t>
            </a:r>
            <a:r>
              <a:rPr lang="it-IT" sz="2400" dirty="0" smtClean="0">
                <a:latin typeface="Bell MT" panose="02020503060305020303" pitchFamily="18" charset="0"/>
              </a:rPr>
              <a:t> </a:t>
            </a:r>
            <a:r>
              <a:rPr lang="it-IT" sz="2400" dirty="0" err="1" smtClean="0">
                <a:latin typeface="Bell MT" panose="02020503060305020303" pitchFamily="18" charset="0"/>
              </a:rPr>
              <a:t>structure</a:t>
            </a:r>
            <a:r>
              <a:rPr lang="it-IT" sz="2400" dirty="0" smtClean="0">
                <a:latin typeface="Bell MT" panose="02020503060305020303" pitchFamily="18" charset="0"/>
              </a:rPr>
              <a:t> and </a:t>
            </a:r>
            <a:r>
              <a:rPr lang="it-IT" sz="2400" dirty="0" err="1" smtClean="0">
                <a:latin typeface="Bell MT" panose="02020503060305020303" pitchFamily="18" charset="0"/>
              </a:rPr>
              <a:t>their</a:t>
            </a:r>
            <a:r>
              <a:rPr lang="it-IT" sz="2400" dirty="0" smtClean="0">
                <a:latin typeface="Bell MT" panose="02020503060305020303" pitchFamily="18" charset="0"/>
              </a:rPr>
              <a:t> use.</a:t>
            </a:r>
          </a:p>
          <a:p>
            <a:pPr marL="171450" indent="-171450">
              <a:buFont typeface="Wingdings" panose="05000000000000000000" pitchFamily="2" charset="2"/>
              <a:buChar char="ü"/>
            </a:pPr>
            <a:endParaRPr lang="it-IT" sz="1000" dirty="0" smtClean="0">
              <a:latin typeface="Bell MT" panose="02020503060305020303" pitchFamily="18" charset="0"/>
            </a:endParaRPr>
          </a:p>
          <a:p>
            <a:pPr marL="342900" indent="-342900">
              <a:buFont typeface="Wingdings" panose="05000000000000000000" pitchFamily="2" charset="2"/>
              <a:buChar char="ü"/>
            </a:pPr>
            <a:r>
              <a:rPr lang="it-IT" sz="2400" dirty="0" smtClean="0">
                <a:latin typeface="Bell MT" panose="02020503060305020303" pitchFamily="18" charset="0"/>
              </a:rPr>
              <a:t>Analysis of </a:t>
            </a:r>
            <a:r>
              <a:rPr lang="it-IT" sz="2400" dirty="0" err="1" smtClean="0">
                <a:latin typeface="Bell MT" panose="02020503060305020303" pitchFamily="18" charset="0"/>
              </a:rPr>
              <a:t>directed</a:t>
            </a:r>
            <a:r>
              <a:rPr lang="it-IT" sz="2400" dirty="0" smtClean="0">
                <a:latin typeface="Bell MT" panose="02020503060305020303" pitchFamily="18" charset="0"/>
              </a:rPr>
              <a:t> </a:t>
            </a:r>
            <a:r>
              <a:rPr lang="it-IT" sz="2400" dirty="0" err="1" smtClean="0">
                <a:latin typeface="Bell MT" panose="02020503060305020303" pitchFamily="18" charset="0"/>
              </a:rPr>
              <a:t>acyclic</a:t>
            </a:r>
            <a:r>
              <a:rPr lang="it-IT" sz="2400" dirty="0" smtClean="0">
                <a:latin typeface="Bell MT" panose="02020503060305020303" pitchFamily="18" charset="0"/>
              </a:rPr>
              <a:t> </a:t>
            </a:r>
            <a:r>
              <a:rPr lang="it-IT" sz="2400" dirty="0" err="1" smtClean="0">
                <a:latin typeface="Bell MT" panose="02020503060305020303" pitchFamily="18" charset="0"/>
              </a:rPr>
              <a:t>graphs</a:t>
            </a:r>
            <a:r>
              <a:rPr lang="it-IT" sz="2400" dirty="0" smtClean="0">
                <a:latin typeface="Bell MT" panose="02020503060305020303" pitchFamily="18" charset="0"/>
              </a:rPr>
              <a:t>, </a:t>
            </a:r>
            <a:r>
              <a:rPr lang="it-IT" sz="2400" dirty="0" err="1" smtClean="0">
                <a:latin typeface="Bell MT" panose="02020503060305020303" pitchFamily="18" charset="0"/>
              </a:rPr>
              <a:t>Bayesian</a:t>
            </a:r>
            <a:r>
              <a:rPr lang="it-IT" sz="2400" dirty="0" smtClean="0">
                <a:latin typeface="Bell MT" panose="02020503060305020303" pitchFamily="18" charset="0"/>
              </a:rPr>
              <a:t> Networks (</a:t>
            </a:r>
            <a:r>
              <a:rPr lang="it-IT" sz="2400" dirty="0" err="1" smtClean="0">
                <a:latin typeface="Bell MT" panose="02020503060305020303" pitchFamily="18" charset="0"/>
              </a:rPr>
              <a:t>BNs</a:t>
            </a:r>
            <a:r>
              <a:rPr lang="it-IT" sz="2400" dirty="0" smtClean="0">
                <a:latin typeface="Bell MT" panose="02020503060305020303" pitchFamily="18" charset="0"/>
              </a:rPr>
              <a:t>), </a:t>
            </a:r>
            <a:r>
              <a:rPr lang="it-IT" sz="2400" dirty="0" err="1" smtClean="0">
                <a:latin typeface="Bell MT" panose="02020503060305020303" pitchFamily="18" charset="0"/>
              </a:rPr>
              <a:t>both</a:t>
            </a:r>
            <a:r>
              <a:rPr lang="it-IT" sz="2400" dirty="0" smtClean="0">
                <a:latin typeface="Bell MT" panose="02020503060305020303" pitchFamily="18" charset="0"/>
              </a:rPr>
              <a:t> in </a:t>
            </a:r>
            <a:r>
              <a:rPr lang="it-IT" sz="2400" dirty="0" err="1" smtClean="0">
                <a:latin typeface="Bell MT" panose="02020503060305020303" pitchFamily="18" charset="0"/>
              </a:rPr>
              <a:t>terms</a:t>
            </a:r>
            <a:r>
              <a:rPr lang="it-IT" sz="2400" dirty="0" smtClean="0">
                <a:latin typeface="Bell MT" panose="02020503060305020303" pitchFamily="18" charset="0"/>
              </a:rPr>
              <a:t> of </a:t>
            </a:r>
            <a:r>
              <a:rPr lang="it-IT" sz="2400" dirty="0" err="1" smtClean="0">
                <a:latin typeface="Bell MT" panose="02020503060305020303" pitchFamily="18" charset="0"/>
              </a:rPr>
              <a:t>theory</a:t>
            </a:r>
            <a:r>
              <a:rPr lang="it-IT" sz="2400" dirty="0" smtClean="0">
                <a:latin typeface="Bell MT" panose="02020503060305020303" pitchFamily="18" charset="0"/>
              </a:rPr>
              <a:t> and of </a:t>
            </a:r>
            <a:r>
              <a:rPr lang="it-IT" sz="2400" dirty="0" err="1" smtClean="0">
                <a:latin typeface="Bell MT" panose="02020503060305020303" pitchFamily="18" charset="0"/>
              </a:rPr>
              <a:t>actual</a:t>
            </a:r>
            <a:r>
              <a:rPr lang="it-IT" sz="2400" dirty="0" smtClean="0">
                <a:latin typeface="Bell MT" panose="02020503060305020303" pitchFamily="18" charset="0"/>
              </a:rPr>
              <a:t> </a:t>
            </a:r>
            <a:r>
              <a:rPr lang="it-IT" sz="2400" dirty="0" err="1" smtClean="0">
                <a:latin typeface="Bell MT" panose="02020503060305020303" pitchFamily="18" charset="0"/>
              </a:rPr>
              <a:t>implementation</a:t>
            </a:r>
            <a:r>
              <a:rPr lang="it-IT" sz="2400" dirty="0" smtClean="0">
                <a:latin typeface="Bell MT" panose="02020503060305020303" pitchFamily="18" charset="0"/>
              </a:rPr>
              <a:t>.</a:t>
            </a:r>
          </a:p>
          <a:p>
            <a:pPr marL="171450" indent="-171450">
              <a:buFont typeface="Wingdings" panose="05000000000000000000" pitchFamily="2" charset="2"/>
              <a:buChar char="ü"/>
            </a:pPr>
            <a:endParaRPr lang="it-IT" sz="1000" dirty="0" smtClean="0">
              <a:latin typeface="Bell MT" panose="02020503060305020303" pitchFamily="18" charset="0"/>
            </a:endParaRPr>
          </a:p>
          <a:p>
            <a:pPr marL="342900" indent="-342900">
              <a:buFont typeface="Wingdings" panose="05000000000000000000" pitchFamily="2" charset="2"/>
              <a:buChar char="ü"/>
            </a:pPr>
            <a:r>
              <a:rPr lang="it-IT" sz="2400" dirty="0" err="1" smtClean="0">
                <a:latin typeface="Bell MT" panose="02020503060305020303" pitchFamily="18" charset="0"/>
              </a:rPr>
              <a:t>Comparison</a:t>
            </a:r>
            <a:r>
              <a:rPr lang="it-IT" sz="2400" dirty="0" smtClean="0">
                <a:latin typeface="Bell MT" panose="02020503060305020303" pitchFamily="18" charset="0"/>
              </a:rPr>
              <a:t> </a:t>
            </a:r>
            <a:r>
              <a:rPr lang="it-IT" sz="2400" dirty="0" err="1" smtClean="0">
                <a:latin typeface="Bell MT" panose="02020503060305020303" pitchFamily="18" charset="0"/>
              </a:rPr>
              <a:t>between</a:t>
            </a:r>
            <a:r>
              <a:rPr lang="it-IT" sz="2400" dirty="0" smtClean="0">
                <a:latin typeface="Bell MT" panose="02020503060305020303" pitchFamily="18" charset="0"/>
              </a:rPr>
              <a:t> the </a:t>
            </a:r>
            <a:r>
              <a:rPr lang="it-IT" sz="2400" dirty="0" err="1" smtClean="0">
                <a:latin typeface="Bell MT" panose="02020503060305020303" pitchFamily="18" charset="0"/>
              </a:rPr>
              <a:t>existing</a:t>
            </a:r>
            <a:r>
              <a:rPr lang="it-IT" sz="2400" dirty="0" smtClean="0">
                <a:latin typeface="Bell MT" panose="02020503060305020303" pitchFamily="18" charset="0"/>
              </a:rPr>
              <a:t> software </a:t>
            </a:r>
            <a:r>
              <a:rPr lang="it-IT" sz="2400" dirty="0" err="1" smtClean="0">
                <a:latin typeface="Bell MT" panose="02020503060305020303" pitchFamily="18" charset="0"/>
              </a:rPr>
              <a:t>packages</a:t>
            </a:r>
            <a:r>
              <a:rPr lang="it-IT" sz="2400" dirty="0" smtClean="0">
                <a:latin typeface="Bell MT" panose="02020503060305020303" pitchFamily="18" charset="0"/>
              </a:rPr>
              <a:t> to model </a:t>
            </a:r>
            <a:r>
              <a:rPr lang="it-IT" sz="2400" dirty="0" err="1" smtClean="0">
                <a:latin typeface="Bell MT" panose="02020503060305020303" pitchFamily="18" charset="0"/>
              </a:rPr>
              <a:t>BNs</a:t>
            </a:r>
            <a:r>
              <a:rPr lang="it-IT" sz="2400" dirty="0" smtClean="0">
                <a:latin typeface="Bell MT" panose="02020503060305020303" pitchFamily="18" charset="0"/>
              </a:rPr>
              <a:t> and to </a:t>
            </a:r>
            <a:r>
              <a:rPr lang="it-IT" sz="2400" dirty="0" err="1">
                <a:latin typeface="Bell MT" panose="02020503060305020303" pitchFamily="18" charset="0"/>
              </a:rPr>
              <a:t>interactively</a:t>
            </a:r>
            <a:r>
              <a:rPr lang="it-IT" sz="2400" dirty="0">
                <a:latin typeface="Bell MT" panose="02020503060305020303" pitchFamily="18" charset="0"/>
              </a:rPr>
              <a:t> </a:t>
            </a:r>
            <a:r>
              <a:rPr lang="it-IT" sz="2400" dirty="0" err="1">
                <a:latin typeface="Bell MT" panose="02020503060305020303" pitchFamily="18" charset="0"/>
              </a:rPr>
              <a:t>learn</a:t>
            </a:r>
            <a:r>
              <a:rPr lang="it-IT" sz="2400" dirty="0">
                <a:latin typeface="Bell MT" panose="02020503060305020303" pitchFamily="18" charset="0"/>
              </a:rPr>
              <a:t> </a:t>
            </a:r>
            <a:r>
              <a:rPr lang="it-IT" sz="2400" dirty="0" err="1" smtClean="0">
                <a:latin typeface="Bell MT" panose="02020503060305020303" pitchFamily="18" charset="0"/>
              </a:rPr>
              <a:t>BNs</a:t>
            </a:r>
            <a:r>
              <a:rPr lang="it-IT" sz="2400" dirty="0" smtClean="0">
                <a:latin typeface="Bell MT" panose="02020503060305020303" pitchFamily="18" charset="0"/>
              </a:rPr>
              <a:t> from </a:t>
            </a:r>
            <a:r>
              <a:rPr lang="it-IT" sz="2400" dirty="0" err="1" smtClean="0">
                <a:latin typeface="Bell MT" panose="02020503060305020303" pitchFamily="18" charset="0"/>
              </a:rPr>
              <a:t>datasets</a:t>
            </a:r>
            <a:r>
              <a:rPr lang="it-IT" sz="2400" dirty="0" smtClean="0">
                <a:latin typeface="Bell MT" panose="02020503060305020303" pitchFamily="18" charset="0"/>
              </a:rPr>
              <a:t>.</a:t>
            </a:r>
          </a:p>
          <a:p>
            <a:pPr marL="171450" indent="-171450">
              <a:buFont typeface="Wingdings" panose="05000000000000000000" pitchFamily="2" charset="2"/>
              <a:buChar char="ü"/>
            </a:pPr>
            <a:endParaRPr lang="it-IT" sz="1000" dirty="0" smtClean="0">
              <a:latin typeface="Bell MT" panose="02020503060305020303" pitchFamily="18" charset="0"/>
            </a:endParaRPr>
          </a:p>
          <a:p>
            <a:pPr marL="342900" indent="-342900">
              <a:buFont typeface="Wingdings" panose="05000000000000000000" pitchFamily="2" charset="2"/>
              <a:buChar char="ü"/>
            </a:pPr>
            <a:r>
              <a:rPr lang="it-IT" sz="2400" dirty="0" err="1" smtClean="0">
                <a:latin typeface="Bell MT" panose="02020503060305020303" pitchFamily="18" charset="0"/>
              </a:rPr>
              <a:t>Analsys</a:t>
            </a:r>
            <a:r>
              <a:rPr lang="it-IT" sz="2400" dirty="0" smtClean="0">
                <a:latin typeface="Bell MT" panose="02020503060305020303" pitchFamily="18" charset="0"/>
              </a:rPr>
              <a:t> of a case </a:t>
            </a:r>
            <a:r>
              <a:rPr lang="it-IT" sz="2400" dirty="0" err="1" smtClean="0">
                <a:latin typeface="Bell MT" panose="02020503060305020303" pitchFamily="18" charset="0"/>
              </a:rPr>
              <a:t>study</a:t>
            </a:r>
            <a:r>
              <a:rPr lang="it-IT" sz="2400" dirty="0" smtClean="0">
                <a:latin typeface="Bell MT" panose="02020503060305020303" pitchFamily="18" charset="0"/>
              </a:rPr>
              <a:t>: </a:t>
            </a:r>
            <a:r>
              <a:rPr lang="it-IT" sz="2400" dirty="0" err="1" smtClean="0">
                <a:latin typeface="Bell MT" panose="02020503060305020303" pitchFamily="18" charset="0"/>
              </a:rPr>
              <a:t>Faceted</a:t>
            </a:r>
            <a:r>
              <a:rPr lang="it-IT" sz="2400" dirty="0" smtClean="0">
                <a:latin typeface="Bell MT" panose="02020503060305020303" pitchFamily="18" charset="0"/>
              </a:rPr>
              <a:t> </a:t>
            </a:r>
            <a:r>
              <a:rPr lang="it-IT" sz="2400" dirty="0" err="1" smtClean="0">
                <a:latin typeface="Bell MT" panose="02020503060305020303" pitchFamily="18" charset="0"/>
              </a:rPr>
              <a:t>Browsing</a:t>
            </a:r>
            <a:r>
              <a:rPr lang="it-IT" sz="2400" dirty="0">
                <a:latin typeface="Bell MT" panose="02020503060305020303" pitchFamily="18" charset="0"/>
              </a:rPr>
              <a:t>.</a:t>
            </a:r>
            <a:endParaRPr lang="it-IT" sz="2400" dirty="0" smtClean="0">
              <a:latin typeface="Bell MT" panose="02020503060305020303" pitchFamily="18" charset="0"/>
            </a:endParaRPr>
          </a:p>
          <a:p>
            <a:pPr marL="171450" indent="-171450">
              <a:buFont typeface="Wingdings" panose="05000000000000000000" pitchFamily="2" charset="2"/>
              <a:buChar char="ü"/>
            </a:pPr>
            <a:endParaRPr lang="it-IT" sz="1000" dirty="0" smtClean="0">
              <a:latin typeface="Bell MT" panose="02020503060305020303" pitchFamily="18" charset="0"/>
            </a:endParaRPr>
          </a:p>
          <a:p>
            <a:pPr marL="342900" indent="-342900">
              <a:buFont typeface="Wingdings" panose="05000000000000000000" pitchFamily="2" charset="2"/>
              <a:buChar char="ü"/>
            </a:pPr>
            <a:r>
              <a:rPr lang="it-IT" sz="2400" dirty="0" smtClean="0">
                <a:latin typeface="Bell MT" panose="02020503060305020303" pitchFamily="18" charset="0"/>
              </a:rPr>
              <a:t>Development of a software </a:t>
            </a:r>
            <a:r>
              <a:rPr lang="it-IT" sz="2400" dirty="0" err="1" smtClean="0">
                <a:latin typeface="Bell MT" panose="02020503060305020303" pitchFamily="18" charset="0"/>
              </a:rPr>
              <a:t>solution</a:t>
            </a:r>
            <a:r>
              <a:rPr lang="it-IT" sz="2400" dirty="0" smtClean="0">
                <a:latin typeface="Bell MT" panose="02020503060305020303" pitchFamily="18" charset="0"/>
              </a:rPr>
              <a:t> </a:t>
            </a:r>
            <a:r>
              <a:rPr lang="it-IT" sz="2400" dirty="0" err="1" smtClean="0">
                <a:latin typeface="Bell MT" panose="02020503060305020303" pitchFamily="18" charset="0"/>
              </a:rPr>
              <a:t>that</a:t>
            </a:r>
            <a:r>
              <a:rPr lang="it-IT" sz="2400" dirty="0" smtClean="0">
                <a:latin typeface="Bell MT" panose="02020503060305020303" pitchFamily="18" charset="0"/>
              </a:rPr>
              <a:t> </a:t>
            </a:r>
            <a:r>
              <a:rPr lang="it-IT" sz="2400" dirty="0" err="1" smtClean="0">
                <a:latin typeface="Bell MT" panose="02020503060305020303" pitchFamily="18" charset="0"/>
              </a:rPr>
              <a:t>optimizes</a:t>
            </a:r>
            <a:r>
              <a:rPr lang="it-IT" sz="2400" dirty="0" smtClean="0">
                <a:latin typeface="Bell MT" panose="02020503060305020303" pitchFamily="18" charset="0"/>
              </a:rPr>
              <a:t> the UX in Apache </a:t>
            </a:r>
            <a:r>
              <a:rPr lang="it-IT" sz="2400" dirty="0" err="1" smtClean="0">
                <a:latin typeface="Bell MT" panose="02020503060305020303" pitchFamily="18" charset="0"/>
              </a:rPr>
              <a:t>Solr</a:t>
            </a:r>
            <a:r>
              <a:rPr lang="it-IT" sz="2400" dirty="0" smtClean="0">
                <a:latin typeface="Bell MT" panose="02020503060305020303" pitchFamily="18" charset="0"/>
              </a:rPr>
              <a:t> </a:t>
            </a:r>
            <a:r>
              <a:rPr lang="it-IT" sz="2400" dirty="0" err="1" smtClean="0">
                <a:latin typeface="Bell MT" panose="02020503060305020303" pitchFamily="18" charset="0"/>
              </a:rPr>
              <a:t>through</a:t>
            </a:r>
            <a:r>
              <a:rPr lang="it-IT" sz="2400" dirty="0" smtClean="0">
                <a:latin typeface="Bell MT" panose="02020503060305020303" pitchFamily="18" charset="0"/>
              </a:rPr>
              <a:t> </a:t>
            </a:r>
            <a:r>
              <a:rPr lang="it-IT" sz="2400" dirty="0" err="1" smtClean="0">
                <a:latin typeface="Bell MT" panose="02020503060305020303" pitchFamily="18" charset="0"/>
              </a:rPr>
              <a:t>three</a:t>
            </a:r>
            <a:r>
              <a:rPr lang="it-IT" sz="2400" dirty="0" smtClean="0">
                <a:latin typeface="Bell MT" panose="02020503060305020303" pitchFamily="18" charset="0"/>
              </a:rPr>
              <a:t> </a:t>
            </a:r>
            <a:r>
              <a:rPr lang="it-IT" sz="2400" dirty="0" err="1" smtClean="0">
                <a:latin typeface="Bell MT" panose="02020503060305020303" pitchFamily="18" charset="0"/>
              </a:rPr>
              <a:t>different</a:t>
            </a:r>
            <a:r>
              <a:rPr lang="it-IT" sz="2400" dirty="0" smtClean="0">
                <a:latin typeface="Bell MT" panose="02020503060305020303" pitchFamily="18" charset="0"/>
              </a:rPr>
              <a:t> </a:t>
            </a:r>
            <a:r>
              <a:rPr lang="it-IT" sz="2400" dirty="0" err="1" smtClean="0">
                <a:latin typeface="Bell MT" panose="02020503060305020303" pitchFamily="18" charset="0"/>
              </a:rPr>
              <a:t>algorithms</a:t>
            </a:r>
            <a:r>
              <a:rPr lang="it-IT" sz="2400" dirty="0" smtClean="0">
                <a:latin typeface="Bell MT" panose="02020503060305020303" pitchFamily="18" charset="0"/>
              </a:rPr>
              <a:t>.</a:t>
            </a:r>
          </a:p>
        </p:txBody>
      </p:sp>
    </p:spTree>
    <p:extLst>
      <p:ext uri="{BB962C8B-B14F-4D97-AF65-F5344CB8AC3E}">
        <p14:creationId xmlns:p14="http://schemas.microsoft.com/office/powerpoint/2010/main" val="360708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r>
              <a:rPr lang="it-IT" sz="1800" b="1" dirty="0" smtClean="0">
                <a:solidFill>
                  <a:schemeClr val="tx1"/>
                </a:solidFill>
              </a:rPr>
              <a:t>18/18</a:t>
            </a:r>
            <a:endParaRPr lang="it-IT" sz="1800" b="1" dirty="0">
              <a:solidFill>
                <a:schemeClr val="tx1"/>
              </a:solidFill>
            </a:endParaRPr>
          </a:p>
        </p:txBody>
      </p:sp>
      <p:sp>
        <p:nvSpPr>
          <p:cNvPr id="5" name="Rettangolo 4"/>
          <p:cNvSpPr/>
          <p:nvPr/>
        </p:nvSpPr>
        <p:spPr>
          <a:xfrm>
            <a:off x="0" y="1789612"/>
            <a:ext cx="12192000" cy="35139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105299" y="2821577"/>
            <a:ext cx="8645434" cy="1200328"/>
          </a:xfrm>
          <a:prstGeom prst="rect">
            <a:avLst/>
          </a:prstGeom>
          <a:noFill/>
        </p:spPr>
        <p:txBody>
          <a:bodyPr wrap="square" rtlCol="0">
            <a:spAutoFit/>
          </a:bodyPr>
          <a:lstStyle/>
          <a:p>
            <a:r>
              <a:rPr lang="it-IT" sz="7200" b="1" spc="-300" dirty="0" err="1" smtClean="0">
                <a:solidFill>
                  <a:schemeClr val="bg1"/>
                </a:solidFill>
                <a:latin typeface="Helvetica" panose="020B0604020202020204" pitchFamily="34" charset="0"/>
                <a:cs typeface="Helvetica" panose="020B0604020202020204" pitchFamily="34" charset="0"/>
              </a:rPr>
              <a:t>Thank</a:t>
            </a:r>
            <a:r>
              <a:rPr lang="it-IT" sz="7200" b="1" spc="-300" dirty="0" smtClean="0">
                <a:solidFill>
                  <a:schemeClr val="bg1"/>
                </a:solidFill>
                <a:latin typeface="Helvetica" panose="020B0604020202020204" pitchFamily="34" charset="0"/>
                <a:cs typeface="Helvetica" panose="020B0604020202020204" pitchFamily="34" charset="0"/>
              </a:rPr>
              <a:t> for </a:t>
            </a:r>
            <a:r>
              <a:rPr lang="it-IT" sz="7200" b="1" spc="-300" dirty="0" err="1" smtClean="0">
                <a:solidFill>
                  <a:schemeClr val="bg1"/>
                </a:solidFill>
                <a:latin typeface="Helvetica" panose="020B0604020202020204" pitchFamily="34" charset="0"/>
                <a:cs typeface="Helvetica" panose="020B0604020202020204" pitchFamily="34" charset="0"/>
              </a:rPr>
              <a:t>your</a:t>
            </a:r>
            <a:r>
              <a:rPr lang="it-IT" sz="7200" b="1" spc="-300" dirty="0" smtClean="0">
                <a:solidFill>
                  <a:schemeClr val="bg1"/>
                </a:solidFill>
                <a:latin typeface="Helvetica" panose="020B0604020202020204" pitchFamily="34" charset="0"/>
                <a:cs typeface="Helvetica" panose="020B0604020202020204" pitchFamily="34" charset="0"/>
              </a:rPr>
              <a:t> time</a:t>
            </a:r>
            <a:endParaRPr lang="it-IT" sz="7200" b="1" spc="-300" dirty="0">
              <a:solidFill>
                <a:schemeClr val="bg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008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39188"/>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Human-Computer </a:t>
            </a:r>
            <a:r>
              <a:rPr lang="it-IT" sz="6000" b="1" spc="-300" dirty="0" err="1" smtClean="0">
                <a:solidFill>
                  <a:schemeClr val="tx1"/>
                </a:solidFill>
                <a:latin typeface="Helvetica" panose="020B0604020202020204" pitchFamily="34" charset="0"/>
                <a:cs typeface="Helvetica" panose="020B0604020202020204" pitchFamily="34" charset="0"/>
              </a:rPr>
              <a:t>Interaction</a:t>
            </a:r>
            <a:endParaRPr lang="it-IT" sz="6000" b="1" spc="-300" dirty="0">
              <a:solidFill>
                <a:schemeClr val="tx1"/>
              </a:solidFill>
              <a:latin typeface="Helvetica" panose="020B0604020202020204" pitchFamily="34" charset="0"/>
              <a:cs typeface="Helvetica" panose="020B0604020202020204" pitchFamily="34" charset="0"/>
            </a:endParaRPr>
          </a:p>
        </p:txBody>
      </p:sp>
      <p:pic>
        <p:nvPicPr>
          <p:cNvPr id="7" name="Immagine 6"/>
          <p:cNvPicPr>
            <a:picLocks noChangeAspect="1"/>
          </p:cNvPicPr>
          <p:nvPr/>
        </p:nvPicPr>
        <p:blipFill>
          <a:blip r:embed="rId3"/>
          <a:stretch>
            <a:fillRect/>
          </a:stretch>
        </p:blipFill>
        <p:spPr>
          <a:xfrm>
            <a:off x="1039405" y="1390698"/>
            <a:ext cx="9881144" cy="3466278"/>
          </a:xfrm>
          <a:prstGeom prst="rect">
            <a:avLst/>
          </a:prstGeom>
        </p:spPr>
      </p:pic>
      <p:sp>
        <p:nvSpPr>
          <p:cNvPr id="11" name="Rettangolo 10"/>
          <p:cNvSpPr/>
          <p:nvPr/>
        </p:nvSpPr>
        <p:spPr>
          <a:xfrm>
            <a:off x="0" y="4959622"/>
            <a:ext cx="12192000" cy="1892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600" b="1" spc="-300" dirty="0">
              <a:solidFill>
                <a:schemeClr val="bg1"/>
              </a:solidFill>
              <a:latin typeface="Helvetica" panose="020B0604020202020204" pitchFamily="34" charset="0"/>
              <a:cs typeface="Helvetica" panose="020B0604020202020204" pitchFamily="34" charset="0"/>
            </a:endParaRPr>
          </a:p>
        </p:txBody>
      </p:sp>
      <p:sp>
        <p:nvSpPr>
          <p:cNvPr id="12" name="Rettangolo 11"/>
          <p:cNvSpPr/>
          <p:nvPr/>
        </p:nvSpPr>
        <p:spPr>
          <a:xfrm>
            <a:off x="1039405" y="4933496"/>
            <a:ext cx="3957864" cy="1754326"/>
          </a:xfrm>
          <a:prstGeom prst="rect">
            <a:avLst/>
          </a:prstGeom>
        </p:spPr>
        <p:txBody>
          <a:bodyPr wrap="square">
            <a:spAutoFit/>
          </a:bodyPr>
          <a:lstStyle/>
          <a:p>
            <a:pPr algn="just"/>
            <a:r>
              <a:rPr lang="en-US" sz="5400" b="1" spc="-300" dirty="0" smtClean="0">
                <a:solidFill>
                  <a:schemeClr val="bg1"/>
                </a:solidFill>
                <a:latin typeface="Helvetica" panose="020B0604020202020204" pitchFamily="34" charset="0"/>
                <a:cs typeface="Helvetica" panose="020B0604020202020204" pitchFamily="34" charset="0"/>
              </a:rPr>
              <a:t>Functionality</a:t>
            </a:r>
          </a:p>
          <a:p>
            <a:r>
              <a:rPr lang="en-US" b="1" dirty="0" smtClean="0">
                <a:solidFill>
                  <a:schemeClr val="bg1"/>
                </a:solidFill>
                <a:latin typeface="Helvetica" panose="020B0604020202020204" pitchFamily="34" charset="0"/>
                <a:cs typeface="Helvetica" panose="020B0604020202020204" pitchFamily="34" charset="0"/>
              </a:rPr>
              <a:t>of </a:t>
            </a:r>
            <a:r>
              <a:rPr lang="en-US" b="1" dirty="0">
                <a:solidFill>
                  <a:schemeClr val="bg1"/>
                </a:solidFill>
                <a:latin typeface="Helvetica" panose="020B0604020202020204" pitchFamily="34" charset="0"/>
                <a:cs typeface="Helvetica" panose="020B0604020202020204" pitchFamily="34" charset="0"/>
              </a:rPr>
              <a:t>a system is defined by the set of actions or services that it provides to its users</a:t>
            </a:r>
            <a:endParaRPr lang="it-IT" b="1" dirty="0">
              <a:solidFill>
                <a:schemeClr val="bg1"/>
              </a:solidFill>
              <a:latin typeface="Helvetica" panose="020B0604020202020204" pitchFamily="34" charset="0"/>
              <a:cs typeface="Helvetica" panose="020B0604020202020204" pitchFamily="34" charset="0"/>
            </a:endParaRPr>
          </a:p>
        </p:txBody>
      </p:sp>
      <p:sp>
        <p:nvSpPr>
          <p:cNvPr id="13" name="Rettangolo 12"/>
          <p:cNvSpPr/>
          <p:nvPr/>
        </p:nvSpPr>
        <p:spPr>
          <a:xfrm>
            <a:off x="5275942" y="4933496"/>
            <a:ext cx="5740400" cy="1754326"/>
          </a:xfrm>
          <a:prstGeom prst="rect">
            <a:avLst/>
          </a:prstGeom>
        </p:spPr>
        <p:txBody>
          <a:bodyPr wrap="square">
            <a:spAutoFit/>
          </a:bodyPr>
          <a:lstStyle/>
          <a:p>
            <a:r>
              <a:rPr lang="en-US" sz="5400" b="1" spc="-300" dirty="0">
                <a:solidFill>
                  <a:schemeClr val="bg1"/>
                </a:solidFill>
                <a:latin typeface="Helvetica" panose="020B0604020202020204" pitchFamily="34" charset="0"/>
                <a:cs typeface="Helvetica" panose="020B0604020202020204" pitchFamily="34" charset="0"/>
              </a:rPr>
              <a:t>Usability</a:t>
            </a:r>
            <a:r>
              <a:rPr lang="en-US" dirty="0">
                <a:solidFill>
                  <a:schemeClr val="bg1"/>
                </a:solidFill>
              </a:rPr>
              <a:t> </a:t>
            </a:r>
            <a:endParaRPr lang="en-US" dirty="0" smtClean="0">
              <a:solidFill>
                <a:schemeClr val="bg1"/>
              </a:solidFill>
            </a:endParaRPr>
          </a:p>
          <a:p>
            <a:r>
              <a:rPr lang="en-US" b="1" dirty="0" smtClean="0">
                <a:solidFill>
                  <a:schemeClr val="bg1"/>
                </a:solidFill>
                <a:latin typeface="Helvetica" panose="020B0604020202020204" pitchFamily="34" charset="0"/>
                <a:cs typeface="Helvetica" panose="020B0604020202020204" pitchFamily="34" charset="0"/>
              </a:rPr>
              <a:t>of </a:t>
            </a:r>
            <a:r>
              <a:rPr lang="en-US" b="1" dirty="0">
                <a:solidFill>
                  <a:schemeClr val="bg1"/>
                </a:solidFill>
                <a:latin typeface="Helvetica" panose="020B0604020202020204" pitchFamily="34" charset="0"/>
                <a:cs typeface="Helvetica" panose="020B0604020202020204" pitchFamily="34" charset="0"/>
              </a:rPr>
              <a:t>a system </a:t>
            </a:r>
            <a:r>
              <a:rPr lang="en-US" b="1" dirty="0" smtClean="0">
                <a:solidFill>
                  <a:schemeClr val="bg1"/>
                </a:solidFill>
                <a:latin typeface="Helvetica" panose="020B0604020202020204" pitchFamily="34" charset="0"/>
                <a:cs typeface="Helvetica" panose="020B0604020202020204" pitchFamily="34" charset="0"/>
              </a:rPr>
              <a:t>is </a:t>
            </a:r>
            <a:r>
              <a:rPr lang="en-US" b="1" dirty="0">
                <a:solidFill>
                  <a:schemeClr val="bg1"/>
                </a:solidFill>
                <a:latin typeface="Helvetica" panose="020B0604020202020204" pitchFamily="34" charset="0"/>
                <a:cs typeface="Helvetica" panose="020B0604020202020204" pitchFamily="34" charset="0"/>
              </a:rPr>
              <a:t>the range and degree by which the system can be used efficiently and adequately to accomplish certain goals for certain users</a:t>
            </a:r>
            <a:endParaRPr lang="it-IT" b="1" dirty="0">
              <a:solidFill>
                <a:schemeClr val="bg1"/>
              </a:solidFill>
              <a:latin typeface="Helvetica" panose="020B0604020202020204" pitchFamily="34" charset="0"/>
              <a:cs typeface="Helvetica" panose="020B0604020202020204" pitchFamily="34" charset="0"/>
            </a:endParaRPr>
          </a:p>
        </p:txBody>
      </p:sp>
      <p:sp>
        <p:nvSpPr>
          <p:cNvPr id="15" name="Segnaposto numero diapositiva 14"/>
          <p:cNvSpPr>
            <a:spLocks noGrp="1"/>
          </p:cNvSpPr>
          <p:nvPr>
            <p:ph type="sldNum" sz="quarter" idx="12"/>
          </p:nvPr>
        </p:nvSpPr>
        <p:spPr/>
        <p:txBody>
          <a:bodyPr/>
          <a:lstStyle/>
          <a:p>
            <a:fld id="{830EDCCB-D976-43F3-B027-D28AC08A3DB3}" type="slidenum">
              <a:rPr lang="it-IT" sz="1800" b="1" smtClean="0">
                <a:solidFill>
                  <a:schemeClr val="bg1"/>
                </a:solidFill>
              </a:rPr>
              <a:t>2</a:t>
            </a:fld>
            <a:r>
              <a:rPr lang="it-IT" sz="1800" b="1" dirty="0" smtClean="0">
                <a:solidFill>
                  <a:schemeClr val="bg1"/>
                </a:solidFill>
              </a:rPr>
              <a:t>/16</a:t>
            </a:r>
            <a:endParaRPr lang="it-IT" sz="1800" b="1" dirty="0">
              <a:solidFill>
                <a:schemeClr val="bg1"/>
              </a:solidFill>
            </a:endParaRPr>
          </a:p>
        </p:txBody>
      </p:sp>
    </p:spTree>
    <p:extLst>
      <p:ext uri="{BB962C8B-B14F-4D97-AF65-F5344CB8AC3E}">
        <p14:creationId xmlns:p14="http://schemas.microsoft.com/office/powerpoint/2010/main" val="110894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err="1" smtClean="0">
                <a:solidFill>
                  <a:schemeClr val="tx1"/>
                </a:solidFill>
                <a:latin typeface="Helvetica" panose="020B0604020202020204" pitchFamily="34" charset="0"/>
                <a:cs typeface="Helvetica" panose="020B0604020202020204" pitchFamily="34" charset="0"/>
              </a:rPr>
              <a:t>Intelligent</a:t>
            </a:r>
            <a:r>
              <a:rPr lang="it-IT" sz="6000" b="1" spc="-300" dirty="0" smtClean="0">
                <a:solidFill>
                  <a:schemeClr val="tx1"/>
                </a:solidFill>
                <a:latin typeface="Helvetica" panose="020B0604020202020204" pitchFamily="34" charset="0"/>
                <a:cs typeface="Helvetica" panose="020B0604020202020204" pitchFamily="34" charset="0"/>
              </a:rPr>
              <a:t> </a:t>
            </a:r>
            <a:r>
              <a:rPr lang="it-IT" sz="6000" b="1" spc="-300" dirty="0" err="1" smtClean="0">
                <a:solidFill>
                  <a:schemeClr val="tx1"/>
                </a:solidFill>
                <a:latin typeface="Helvetica" panose="020B0604020202020204" pitchFamily="34" charset="0"/>
                <a:cs typeface="Helvetica" panose="020B0604020202020204" pitchFamily="34" charset="0"/>
              </a:rPr>
              <a:t>Adaptive</a:t>
            </a:r>
            <a:r>
              <a:rPr lang="it-IT" sz="6000" b="1" spc="-300" dirty="0" smtClean="0">
                <a:solidFill>
                  <a:schemeClr val="tx1"/>
                </a:solidFill>
                <a:latin typeface="Helvetica" panose="020B0604020202020204" pitchFamily="34" charset="0"/>
                <a:cs typeface="Helvetica" panose="020B0604020202020204" pitchFamily="34" charset="0"/>
              </a:rPr>
              <a:t> </a:t>
            </a:r>
            <a:r>
              <a:rPr lang="it-IT" sz="6000" b="1" spc="-300" dirty="0" err="1" smtClean="0">
                <a:solidFill>
                  <a:schemeClr val="tx1"/>
                </a:solidFill>
                <a:latin typeface="Helvetica" panose="020B0604020202020204" pitchFamily="34" charset="0"/>
                <a:cs typeface="Helvetica" panose="020B0604020202020204" pitchFamily="34" charset="0"/>
              </a:rPr>
              <a:t>Interfaces</a:t>
            </a:r>
            <a:endParaRPr lang="it-IT" sz="6000" b="1" spc="-300" dirty="0">
              <a:solidFill>
                <a:schemeClr val="tx1"/>
              </a:solidFill>
              <a:latin typeface="Helvetica" panose="020B0604020202020204" pitchFamily="34" charset="0"/>
              <a:cs typeface="Helvetica" panose="020B0604020202020204" pitchFamily="34" charset="0"/>
            </a:endParaRPr>
          </a:p>
        </p:txBody>
      </p:sp>
      <p:pic>
        <p:nvPicPr>
          <p:cNvPr id="5" name="Immagine 4"/>
          <p:cNvPicPr>
            <a:picLocks noChangeAspect="1"/>
          </p:cNvPicPr>
          <p:nvPr/>
        </p:nvPicPr>
        <p:blipFill>
          <a:blip r:embed="rId2"/>
          <a:stretch>
            <a:fillRect/>
          </a:stretch>
        </p:blipFill>
        <p:spPr>
          <a:xfrm>
            <a:off x="2543645" y="3375816"/>
            <a:ext cx="2447751" cy="2362506"/>
          </a:xfrm>
          <a:prstGeom prst="rect">
            <a:avLst/>
          </a:prstGeom>
        </p:spPr>
      </p:pic>
      <p:pic>
        <p:nvPicPr>
          <p:cNvPr id="6" name="Immagine 5"/>
          <p:cNvPicPr>
            <a:picLocks noChangeAspect="1"/>
          </p:cNvPicPr>
          <p:nvPr/>
        </p:nvPicPr>
        <p:blipFill>
          <a:blip r:embed="rId3"/>
          <a:stretch>
            <a:fillRect/>
          </a:stretch>
        </p:blipFill>
        <p:spPr>
          <a:xfrm>
            <a:off x="6462143" y="3350366"/>
            <a:ext cx="2588638" cy="2356639"/>
          </a:xfrm>
          <a:prstGeom prst="rect">
            <a:avLst/>
          </a:prstGeom>
        </p:spPr>
      </p:pic>
      <p:sp>
        <p:nvSpPr>
          <p:cNvPr id="9" name="Freccia a destra 8"/>
          <p:cNvSpPr/>
          <p:nvPr/>
        </p:nvSpPr>
        <p:spPr>
          <a:xfrm>
            <a:off x="5301310" y="4146321"/>
            <a:ext cx="1081287" cy="696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0" y="1308100"/>
            <a:ext cx="12192000" cy="17901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801594" y="1507601"/>
            <a:ext cx="5004478" cy="1508105"/>
          </a:xfrm>
          <a:prstGeom prst="rect">
            <a:avLst/>
          </a:prstGeom>
          <a:noFill/>
        </p:spPr>
        <p:txBody>
          <a:bodyPr wrap="square" rtlCol="0">
            <a:spAutoFit/>
          </a:bodyPr>
          <a:lstStyle/>
          <a:p>
            <a:pPr algn="just"/>
            <a:r>
              <a:rPr lang="it-IT" sz="3600" b="1" spc="-150" dirty="0" smtClean="0">
                <a:solidFill>
                  <a:schemeClr val="bg1"/>
                </a:solidFill>
                <a:latin typeface="Helvetica" panose="020B0604020202020204" pitchFamily="34" charset="0"/>
                <a:cs typeface="Helvetica" panose="020B0604020202020204" pitchFamily="34" charset="0"/>
              </a:rPr>
              <a:t>Common HCI design</a:t>
            </a:r>
          </a:p>
          <a:p>
            <a:pPr marL="342900" indent="-342900" algn="just">
              <a:buFont typeface="Wingdings" panose="05000000000000000000" pitchFamily="2" charset="2"/>
              <a:buChar char="q"/>
            </a:pPr>
            <a:r>
              <a:rPr lang="en-US" sz="2800" dirty="0" smtClean="0">
                <a:solidFill>
                  <a:schemeClr val="bg1"/>
                </a:solidFill>
                <a:latin typeface="Bell MT" panose="02020503060305020303" pitchFamily="18" charset="0"/>
                <a:cs typeface="Helvetica" panose="020B0604020202020204" pitchFamily="34" charset="0"/>
              </a:rPr>
              <a:t> Passive </a:t>
            </a:r>
            <a:r>
              <a:rPr lang="en-US" sz="2800" dirty="0">
                <a:solidFill>
                  <a:schemeClr val="bg1"/>
                </a:solidFill>
                <a:latin typeface="Bell MT" panose="02020503060305020303" pitchFamily="18" charset="0"/>
                <a:cs typeface="Helvetica" panose="020B0604020202020204" pitchFamily="34" charset="0"/>
              </a:rPr>
              <a:t>in </a:t>
            </a:r>
            <a:r>
              <a:rPr lang="en-US" sz="2800" dirty="0" smtClean="0">
                <a:solidFill>
                  <a:schemeClr val="bg1"/>
                </a:solidFill>
                <a:latin typeface="Bell MT" panose="02020503060305020303" pitchFamily="18" charset="0"/>
                <a:cs typeface="Helvetica" panose="020B0604020202020204" pitchFamily="34" charset="0"/>
              </a:rPr>
              <a:t>nature</a:t>
            </a:r>
          </a:p>
          <a:p>
            <a:pPr marL="342900" indent="-342900" algn="just">
              <a:buFont typeface="Wingdings" panose="05000000000000000000" pitchFamily="2" charset="2"/>
              <a:buChar char="q"/>
            </a:pPr>
            <a:r>
              <a:rPr lang="en-US" sz="2800" dirty="0" smtClean="0">
                <a:solidFill>
                  <a:schemeClr val="bg1"/>
                </a:solidFill>
                <a:latin typeface="Bell MT" panose="02020503060305020303" pitchFamily="18" charset="0"/>
                <a:cs typeface="Helvetica" panose="020B0604020202020204" pitchFamily="34" charset="0"/>
              </a:rPr>
              <a:t> Static</a:t>
            </a:r>
          </a:p>
        </p:txBody>
      </p:sp>
      <p:sp>
        <p:nvSpPr>
          <p:cNvPr id="19" name="Rettangolo 18"/>
          <p:cNvSpPr/>
          <p:nvPr/>
        </p:nvSpPr>
        <p:spPr>
          <a:xfrm>
            <a:off x="6633199" y="1499911"/>
            <a:ext cx="6096000" cy="1508105"/>
          </a:xfrm>
          <a:prstGeom prst="rect">
            <a:avLst/>
          </a:prstGeom>
        </p:spPr>
        <p:txBody>
          <a:bodyPr>
            <a:spAutoFit/>
          </a:bodyPr>
          <a:lstStyle/>
          <a:p>
            <a:r>
              <a:rPr lang="it-IT" sz="3600" b="1" spc="-150" dirty="0" err="1" smtClean="0">
                <a:solidFill>
                  <a:schemeClr val="bg1"/>
                </a:solidFill>
                <a:latin typeface="Helvetica" panose="020B0604020202020204" pitchFamily="34" charset="0"/>
                <a:cs typeface="Helvetica" panose="020B0604020202020204" pitchFamily="34" charset="0"/>
              </a:rPr>
              <a:t>Intelligent</a:t>
            </a:r>
            <a:r>
              <a:rPr lang="it-IT" sz="3600" b="1" spc="-150" dirty="0" smtClean="0">
                <a:solidFill>
                  <a:schemeClr val="bg1"/>
                </a:solidFill>
                <a:latin typeface="Helvetica" panose="020B0604020202020204" pitchFamily="34" charset="0"/>
                <a:cs typeface="Helvetica" panose="020B0604020202020204" pitchFamily="34" charset="0"/>
              </a:rPr>
              <a:t> </a:t>
            </a:r>
            <a:r>
              <a:rPr lang="it-IT" sz="3600" b="1" spc="-150" dirty="0">
                <a:solidFill>
                  <a:schemeClr val="bg1"/>
                </a:solidFill>
                <a:latin typeface="Helvetica" panose="020B0604020202020204" pitchFamily="34" charset="0"/>
                <a:cs typeface="Helvetica" panose="020B0604020202020204" pitchFamily="34" charset="0"/>
              </a:rPr>
              <a:t>HCI design</a:t>
            </a:r>
          </a:p>
          <a:p>
            <a:pPr marL="457200" indent="-457200">
              <a:buFont typeface="Wingdings" panose="05000000000000000000" pitchFamily="2" charset="2"/>
              <a:buChar char="q"/>
            </a:pPr>
            <a:r>
              <a:rPr lang="en-US" sz="2800" dirty="0" smtClean="0">
                <a:solidFill>
                  <a:schemeClr val="bg1"/>
                </a:solidFill>
                <a:latin typeface="Bell MT" panose="02020503060305020303" pitchFamily="18" charset="0"/>
                <a:cs typeface="Helvetica" panose="020B0604020202020204" pitchFamily="34" charset="0"/>
              </a:rPr>
              <a:t>Active</a:t>
            </a:r>
          </a:p>
          <a:p>
            <a:pPr marL="457200" indent="-457200">
              <a:buFont typeface="Wingdings" panose="05000000000000000000" pitchFamily="2" charset="2"/>
              <a:buChar char="q"/>
            </a:pPr>
            <a:r>
              <a:rPr lang="en-US" sz="2800" dirty="0" smtClean="0">
                <a:solidFill>
                  <a:schemeClr val="bg1"/>
                </a:solidFill>
                <a:latin typeface="Bell MT" panose="02020503060305020303" pitchFamily="18" charset="0"/>
                <a:cs typeface="Helvetica" panose="020B0604020202020204" pitchFamily="34" charset="0"/>
              </a:rPr>
              <a:t>Concept of Understanding</a:t>
            </a:r>
            <a:endParaRPr lang="it-IT" sz="2800" dirty="0">
              <a:solidFill>
                <a:schemeClr val="bg1"/>
              </a:solidFill>
              <a:latin typeface="Bell MT" panose="02020503060305020303" pitchFamily="18" charset="0"/>
              <a:cs typeface="Helvetica" panose="020B0604020202020204" pitchFamily="34" charset="0"/>
            </a:endParaRPr>
          </a:p>
        </p:txBody>
      </p:sp>
      <p:sp>
        <p:nvSpPr>
          <p:cNvPr id="24" name="Rettangolo 23"/>
          <p:cNvSpPr/>
          <p:nvPr/>
        </p:nvSpPr>
        <p:spPr>
          <a:xfrm>
            <a:off x="0" y="5995850"/>
            <a:ext cx="12192000" cy="8621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p:nvSpPr>
        <p:spPr>
          <a:xfrm>
            <a:off x="1432592" y="6108766"/>
            <a:ext cx="3272220" cy="523220"/>
          </a:xfrm>
          <a:prstGeom prst="rect">
            <a:avLst/>
          </a:prstGeom>
          <a:noFill/>
        </p:spPr>
        <p:txBody>
          <a:bodyPr wrap="square" rtlCol="0">
            <a:spAutoFit/>
          </a:bodyPr>
          <a:lstStyle/>
          <a:p>
            <a:pPr algn="r"/>
            <a:r>
              <a:rPr lang="it-IT" sz="1400" b="1" dirty="0" err="1" smtClean="0">
                <a:solidFill>
                  <a:schemeClr val="bg1"/>
                </a:solidFill>
                <a:latin typeface="Helvetica" panose="020B0604020202020204" pitchFamily="34" charset="0"/>
                <a:cs typeface="Helvetica" panose="020B0604020202020204" pitchFamily="34" charset="0"/>
              </a:rPr>
              <a:t>Conventional</a:t>
            </a:r>
            <a:r>
              <a:rPr lang="it-IT" sz="1400" b="1" dirty="0" smtClean="0">
                <a:solidFill>
                  <a:schemeClr val="bg1"/>
                </a:solidFill>
                <a:latin typeface="Helvetica" panose="020B0604020202020204" pitchFamily="34" charset="0"/>
                <a:cs typeface="Helvetica" panose="020B0604020202020204" pitchFamily="34" charset="0"/>
              </a:rPr>
              <a:t> </a:t>
            </a:r>
            <a:r>
              <a:rPr lang="it-IT" sz="1400" b="1" dirty="0" err="1" smtClean="0">
                <a:solidFill>
                  <a:schemeClr val="bg1"/>
                </a:solidFill>
                <a:latin typeface="Helvetica" panose="020B0604020202020204" pitchFamily="34" charset="0"/>
                <a:cs typeface="Helvetica" panose="020B0604020202020204" pitchFamily="34" charset="0"/>
              </a:rPr>
              <a:t>user-centred</a:t>
            </a:r>
            <a:r>
              <a:rPr lang="it-IT" sz="1400" b="1" dirty="0" smtClean="0">
                <a:solidFill>
                  <a:schemeClr val="bg1"/>
                </a:solidFill>
                <a:latin typeface="Helvetica" panose="020B0604020202020204" pitchFamily="34" charset="0"/>
                <a:cs typeface="Helvetica" panose="020B0604020202020204" pitchFamily="34" charset="0"/>
              </a:rPr>
              <a:t> design/</a:t>
            </a:r>
            <a:r>
              <a:rPr lang="it-IT" sz="1400" b="1" dirty="0" err="1" smtClean="0">
                <a:solidFill>
                  <a:schemeClr val="bg1"/>
                </a:solidFill>
                <a:latin typeface="Helvetica" panose="020B0604020202020204" pitchFamily="34" charset="0"/>
                <a:cs typeface="Helvetica" panose="020B0604020202020204" pitchFamily="34" charset="0"/>
              </a:rPr>
              <a:t>research</a:t>
            </a:r>
            <a:r>
              <a:rPr lang="it-IT" sz="1400" b="1" dirty="0" smtClean="0">
                <a:solidFill>
                  <a:schemeClr val="bg1"/>
                </a:solidFill>
                <a:latin typeface="Helvetica" panose="020B0604020202020204" pitchFamily="34" charset="0"/>
                <a:cs typeface="Helvetica" panose="020B0604020202020204" pitchFamily="34" charset="0"/>
              </a:rPr>
              <a:t> model</a:t>
            </a:r>
            <a:endParaRPr lang="it-IT" sz="1400" b="1" dirty="0">
              <a:solidFill>
                <a:schemeClr val="bg1"/>
              </a:solidFill>
              <a:latin typeface="Helvetica" panose="020B0604020202020204" pitchFamily="34" charset="0"/>
              <a:cs typeface="Helvetica" panose="020B0604020202020204" pitchFamily="34" charset="0"/>
            </a:endParaRPr>
          </a:p>
        </p:txBody>
      </p:sp>
      <p:sp>
        <p:nvSpPr>
          <p:cNvPr id="26" name="Rettangolo 25"/>
          <p:cNvSpPr/>
          <p:nvPr/>
        </p:nvSpPr>
        <p:spPr>
          <a:xfrm>
            <a:off x="6694584" y="6108766"/>
            <a:ext cx="3944344" cy="523220"/>
          </a:xfrm>
          <a:prstGeom prst="rect">
            <a:avLst/>
          </a:prstGeom>
        </p:spPr>
        <p:txBody>
          <a:bodyPr wrap="square">
            <a:spAutoFit/>
          </a:bodyPr>
          <a:lstStyle/>
          <a:p>
            <a:r>
              <a:rPr lang="it-IT" sz="1400" b="1" dirty="0" smtClean="0">
                <a:solidFill>
                  <a:schemeClr val="bg1"/>
                </a:solidFill>
                <a:latin typeface="Helvetica" panose="020B0604020202020204" pitchFamily="34" charset="0"/>
                <a:cs typeface="Helvetica" panose="020B0604020202020204" pitchFamily="34" charset="0"/>
              </a:rPr>
              <a:t>Extended </a:t>
            </a:r>
            <a:r>
              <a:rPr lang="it-IT" sz="1400" b="1" dirty="0" err="1" smtClean="0">
                <a:solidFill>
                  <a:schemeClr val="bg1"/>
                </a:solidFill>
                <a:latin typeface="Helvetica" panose="020B0604020202020204" pitchFamily="34" charset="0"/>
                <a:cs typeface="Helvetica" panose="020B0604020202020204" pitchFamily="34" charset="0"/>
              </a:rPr>
              <a:t>user-centred</a:t>
            </a:r>
            <a:r>
              <a:rPr lang="it-IT" sz="1400" b="1" dirty="0" smtClean="0">
                <a:solidFill>
                  <a:schemeClr val="bg1"/>
                </a:solidFill>
                <a:latin typeface="Helvetica" panose="020B0604020202020204" pitchFamily="34" charset="0"/>
                <a:cs typeface="Helvetica" panose="020B0604020202020204" pitchFamily="34" charset="0"/>
              </a:rPr>
              <a:t> </a:t>
            </a:r>
            <a:r>
              <a:rPr lang="it-IT" sz="1400" b="1" dirty="0" err="1" smtClean="0">
                <a:solidFill>
                  <a:schemeClr val="bg1"/>
                </a:solidFill>
                <a:latin typeface="Helvetica" panose="020B0604020202020204" pitchFamily="34" charset="0"/>
                <a:cs typeface="Helvetica" panose="020B0604020202020204" pitchFamily="34" charset="0"/>
              </a:rPr>
              <a:t>five</a:t>
            </a:r>
            <a:r>
              <a:rPr lang="it-IT" sz="1400" b="1" dirty="0" smtClean="0">
                <a:solidFill>
                  <a:schemeClr val="bg1"/>
                </a:solidFill>
                <a:latin typeface="Helvetica" panose="020B0604020202020204" pitchFamily="34" charset="0"/>
                <a:cs typeface="Helvetica" panose="020B0604020202020204" pitchFamily="34" charset="0"/>
              </a:rPr>
              <a:t>-stage design/</a:t>
            </a:r>
            <a:r>
              <a:rPr lang="it-IT" sz="1400" b="1" dirty="0" err="1" smtClean="0">
                <a:solidFill>
                  <a:schemeClr val="bg1"/>
                </a:solidFill>
                <a:latin typeface="Helvetica" panose="020B0604020202020204" pitchFamily="34" charset="0"/>
                <a:cs typeface="Helvetica" panose="020B0604020202020204" pitchFamily="34" charset="0"/>
              </a:rPr>
              <a:t>research</a:t>
            </a:r>
            <a:r>
              <a:rPr lang="it-IT" sz="1400" b="1" dirty="0" smtClean="0">
                <a:solidFill>
                  <a:schemeClr val="bg1"/>
                </a:solidFill>
                <a:latin typeface="Helvetica" panose="020B0604020202020204" pitchFamily="34" charset="0"/>
                <a:cs typeface="Helvetica" panose="020B0604020202020204" pitchFamily="34" charset="0"/>
              </a:rPr>
              <a:t> </a:t>
            </a:r>
            <a:r>
              <a:rPr lang="it-IT" sz="1400" b="1" dirty="0">
                <a:solidFill>
                  <a:schemeClr val="bg1"/>
                </a:solidFill>
                <a:latin typeface="Helvetica" panose="020B0604020202020204" pitchFamily="34" charset="0"/>
                <a:cs typeface="Helvetica" panose="020B0604020202020204" pitchFamily="34" charset="0"/>
              </a:rPr>
              <a:t>model</a:t>
            </a:r>
          </a:p>
        </p:txBody>
      </p:sp>
      <p:sp>
        <p:nvSpPr>
          <p:cNvPr id="27" name="Segnaposto numero diapositiva 26"/>
          <p:cNvSpPr>
            <a:spLocks noGrp="1"/>
          </p:cNvSpPr>
          <p:nvPr>
            <p:ph type="sldNum" sz="quarter" idx="12"/>
          </p:nvPr>
        </p:nvSpPr>
        <p:spPr/>
        <p:txBody>
          <a:bodyPr/>
          <a:lstStyle/>
          <a:p>
            <a:fld id="{830EDCCB-D976-43F3-B027-D28AC08A3DB3}" type="slidenum">
              <a:rPr lang="it-IT" sz="1800" b="1" smtClean="0">
                <a:solidFill>
                  <a:schemeClr val="bg1"/>
                </a:solidFill>
              </a:rPr>
              <a:t>3</a:t>
            </a:fld>
            <a:r>
              <a:rPr lang="it-IT" sz="1800" b="1" dirty="0" smtClean="0">
                <a:solidFill>
                  <a:schemeClr val="bg1"/>
                </a:solidFill>
              </a:rPr>
              <a:t>/18</a:t>
            </a:r>
            <a:endParaRPr lang="it-IT" sz="1800" b="1" dirty="0">
              <a:solidFill>
                <a:schemeClr val="bg1"/>
              </a:solidFill>
            </a:endParaRPr>
          </a:p>
        </p:txBody>
      </p:sp>
    </p:spTree>
    <p:extLst>
      <p:ext uri="{BB962C8B-B14F-4D97-AF65-F5344CB8AC3E}">
        <p14:creationId xmlns:p14="http://schemas.microsoft.com/office/powerpoint/2010/main" val="1523282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500"/>
                                        <p:tgtEl>
                                          <p:spTgt spid="19"/>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p:bldP spid="19" grpId="0"/>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Big Data </a:t>
            </a:r>
            <a:r>
              <a:rPr lang="it-IT" sz="6000" spc="-300" dirty="0" err="1" smtClean="0">
                <a:solidFill>
                  <a:schemeClr val="tx1"/>
                </a:solidFill>
                <a:latin typeface="Helvetica" panose="020B0604020202020204" pitchFamily="34" charset="0"/>
                <a:cs typeface="Helvetica" panose="020B0604020202020204" pitchFamily="34" charset="0"/>
              </a:rPr>
              <a:t>Overview</a:t>
            </a:r>
            <a:endParaRPr lang="it-IT" sz="6000" spc="-300" dirty="0">
              <a:solidFill>
                <a:schemeClr val="tx1"/>
              </a:solidFill>
              <a:latin typeface="Helvetica" panose="020B0604020202020204" pitchFamily="34" charset="0"/>
              <a:cs typeface="Helvetica" panose="020B0604020202020204" pitchFamily="34" charset="0"/>
            </a:endParaRPr>
          </a:p>
        </p:txBody>
      </p:sp>
      <p:pic>
        <p:nvPicPr>
          <p:cNvPr id="13" name="Immagine 12"/>
          <p:cNvPicPr>
            <a:picLocks noChangeAspect="1"/>
          </p:cNvPicPr>
          <p:nvPr/>
        </p:nvPicPr>
        <p:blipFill>
          <a:blip r:embed="rId2"/>
          <a:stretch>
            <a:fillRect/>
          </a:stretch>
        </p:blipFill>
        <p:spPr>
          <a:xfrm>
            <a:off x="711388" y="2671372"/>
            <a:ext cx="4644482" cy="2894246"/>
          </a:xfrm>
          <a:prstGeom prst="rect">
            <a:avLst/>
          </a:prstGeom>
        </p:spPr>
      </p:pic>
      <p:sp>
        <p:nvSpPr>
          <p:cNvPr id="14" name="Rettangolo 13"/>
          <p:cNvSpPr/>
          <p:nvPr/>
        </p:nvSpPr>
        <p:spPr>
          <a:xfrm>
            <a:off x="6096000" y="1308100"/>
            <a:ext cx="6096000" cy="5549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6000" b="1" dirty="0">
              <a:latin typeface="Baskerville Old Face" panose="02020602080505020303" pitchFamily="18" charset="0"/>
            </a:endParaRPr>
          </a:p>
        </p:txBody>
      </p:sp>
      <p:sp>
        <p:nvSpPr>
          <p:cNvPr id="15" name="Rettangolo 14"/>
          <p:cNvSpPr/>
          <p:nvPr/>
        </p:nvSpPr>
        <p:spPr>
          <a:xfrm>
            <a:off x="7412170" y="2703296"/>
            <a:ext cx="3532915" cy="2862322"/>
          </a:xfrm>
          <a:prstGeom prst="rect">
            <a:avLst/>
          </a:prstGeom>
        </p:spPr>
        <p:txBody>
          <a:bodyPr wrap="square">
            <a:spAutoFit/>
          </a:bodyPr>
          <a:lstStyle/>
          <a:p>
            <a:pPr marL="857250" indent="-857250">
              <a:buFont typeface="Wingdings" panose="05000000000000000000" pitchFamily="2" charset="2"/>
              <a:buChar char="q"/>
            </a:pPr>
            <a:r>
              <a:rPr lang="it-IT" sz="6000" dirty="0">
                <a:solidFill>
                  <a:schemeClr val="bg1"/>
                </a:solidFill>
                <a:latin typeface="Baskerville Old Face" panose="02020602080505020303" pitchFamily="18" charset="0"/>
              </a:rPr>
              <a:t>Volume</a:t>
            </a:r>
          </a:p>
          <a:p>
            <a:pPr marL="857250" indent="-857250">
              <a:buFont typeface="Wingdings" panose="05000000000000000000" pitchFamily="2" charset="2"/>
              <a:buChar char="q"/>
            </a:pPr>
            <a:r>
              <a:rPr lang="it-IT" sz="6000" dirty="0" err="1">
                <a:solidFill>
                  <a:schemeClr val="bg1"/>
                </a:solidFill>
                <a:latin typeface="Baskerville Old Face" panose="02020602080505020303" pitchFamily="18" charset="0"/>
              </a:rPr>
              <a:t>Velocity</a:t>
            </a:r>
            <a:endParaRPr lang="it-IT" sz="6000" dirty="0">
              <a:solidFill>
                <a:schemeClr val="bg1"/>
              </a:solidFill>
              <a:latin typeface="Baskerville Old Face" panose="02020602080505020303" pitchFamily="18" charset="0"/>
            </a:endParaRPr>
          </a:p>
          <a:p>
            <a:pPr marL="857250" indent="-857250">
              <a:buFont typeface="Wingdings" panose="05000000000000000000" pitchFamily="2" charset="2"/>
              <a:buChar char="q"/>
            </a:pPr>
            <a:r>
              <a:rPr lang="it-IT" sz="6000" dirty="0" err="1">
                <a:solidFill>
                  <a:schemeClr val="bg1"/>
                </a:solidFill>
                <a:latin typeface="Baskerville Old Face" panose="02020602080505020303" pitchFamily="18" charset="0"/>
              </a:rPr>
              <a:t>Variety</a:t>
            </a:r>
            <a:endParaRPr lang="it-IT" sz="6000" dirty="0">
              <a:solidFill>
                <a:schemeClr val="bg1"/>
              </a:solidFill>
              <a:latin typeface="Baskerville Old Face" panose="02020602080505020303" pitchFamily="18" charset="0"/>
            </a:endParaRPr>
          </a:p>
        </p:txBody>
      </p:sp>
      <p:sp>
        <p:nvSpPr>
          <p:cNvPr id="20" name="Segnaposto numero diapositiva 19"/>
          <p:cNvSpPr>
            <a:spLocks noGrp="1"/>
          </p:cNvSpPr>
          <p:nvPr>
            <p:ph type="sldNum" sz="quarter" idx="12"/>
          </p:nvPr>
        </p:nvSpPr>
        <p:spPr/>
        <p:txBody>
          <a:bodyPr/>
          <a:lstStyle/>
          <a:p>
            <a:fld id="{830EDCCB-D976-43F3-B027-D28AC08A3DB3}" type="slidenum">
              <a:rPr lang="it-IT" sz="1800" b="1" smtClean="0">
                <a:solidFill>
                  <a:schemeClr val="bg1"/>
                </a:solidFill>
              </a:rPr>
              <a:t>4</a:t>
            </a:fld>
            <a:r>
              <a:rPr lang="it-IT" sz="1800" b="1" dirty="0" smtClean="0">
                <a:solidFill>
                  <a:schemeClr val="bg1"/>
                </a:solidFill>
              </a:rPr>
              <a:t>/18</a:t>
            </a:r>
            <a:endParaRPr lang="it-IT" sz="1800" b="1" dirty="0">
              <a:solidFill>
                <a:schemeClr val="bg1"/>
              </a:solidFill>
            </a:endParaRPr>
          </a:p>
        </p:txBody>
      </p:sp>
    </p:spTree>
    <p:extLst>
      <p:ext uri="{BB962C8B-B14F-4D97-AF65-F5344CB8AC3E}">
        <p14:creationId xmlns:p14="http://schemas.microsoft.com/office/powerpoint/2010/main" val="281306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Big Data </a:t>
            </a:r>
            <a:r>
              <a:rPr lang="it-IT" sz="6000" spc="-300" dirty="0" smtClean="0">
                <a:solidFill>
                  <a:schemeClr val="tx1"/>
                </a:solidFill>
                <a:latin typeface="Helvetica" panose="020B0604020202020204" pitchFamily="34" charset="0"/>
                <a:cs typeface="Helvetica" panose="020B0604020202020204" pitchFamily="34" charset="0"/>
              </a:rPr>
              <a:t>Visualization</a:t>
            </a:r>
            <a:endParaRPr lang="it-IT" sz="6000" spc="-300" dirty="0">
              <a:solidFill>
                <a:schemeClr val="tx1"/>
              </a:solidFill>
              <a:latin typeface="Helvetica" panose="020B0604020202020204" pitchFamily="34" charset="0"/>
              <a:cs typeface="Helvetica" panose="020B0604020202020204" pitchFamily="34" charset="0"/>
            </a:endParaRPr>
          </a:p>
        </p:txBody>
      </p:sp>
      <p:pic>
        <p:nvPicPr>
          <p:cNvPr id="5" name="Immagine 4"/>
          <p:cNvPicPr>
            <a:picLocks noChangeAspect="1"/>
          </p:cNvPicPr>
          <p:nvPr/>
        </p:nvPicPr>
        <p:blipFill>
          <a:blip r:embed="rId2"/>
          <a:stretch>
            <a:fillRect/>
          </a:stretch>
        </p:blipFill>
        <p:spPr>
          <a:xfrm>
            <a:off x="1596228" y="1634222"/>
            <a:ext cx="9001125" cy="3067050"/>
          </a:xfrm>
          <a:prstGeom prst="rect">
            <a:avLst/>
          </a:prstGeom>
        </p:spPr>
      </p:pic>
      <p:sp>
        <p:nvSpPr>
          <p:cNvPr id="6" name="Rettangolo 5"/>
          <p:cNvSpPr/>
          <p:nvPr/>
        </p:nvSpPr>
        <p:spPr>
          <a:xfrm>
            <a:off x="-13063" y="1308100"/>
            <a:ext cx="6109063" cy="326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13063" y="4701275"/>
            <a:ext cx="6109063" cy="21567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b="1" spc="-150" dirty="0">
              <a:latin typeface="Helvetica" panose="020B0604020202020204" pitchFamily="34" charset="0"/>
              <a:cs typeface="Helvetica" panose="020B0604020202020204" pitchFamily="34" charset="0"/>
            </a:endParaRPr>
          </a:p>
        </p:txBody>
      </p:sp>
      <p:sp>
        <p:nvSpPr>
          <p:cNvPr id="8" name="Rettangolo 7"/>
          <p:cNvSpPr/>
          <p:nvPr/>
        </p:nvSpPr>
        <p:spPr>
          <a:xfrm>
            <a:off x="0" y="1634223"/>
            <a:ext cx="1595437" cy="38638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1006723" y="4790360"/>
            <a:ext cx="4668677" cy="1569660"/>
          </a:xfrm>
          <a:prstGeom prst="rect">
            <a:avLst/>
          </a:prstGeom>
        </p:spPr>
        <p:txBody>
          <a:bodyPr wrap="square">
            <a:spAutoFit/>
          </a:bodyPr>
          <a:lstStyle/>
          <a:p>
            <a:pPr marL="457200" indent="-457200" algn="r">
              <a:buFont typeface="Wingdings" panose="05000000000000000000" pitchFamily="2" charset="2"/>
              <a:buChar char="q"/>
            </a:pPr>
            <a:r>
              <a:rPr lang="it-IT" sz="3200" spc="-150" dirty="0" smtClean="0">
                <a:solidFill>
                  <a:schemeClr val="bg1"/>
                </a:solidFill>
                <a:latin typeface="Bell MT" panose="02020503060305020303" pitchFamily="18" charset="0"/>
                <a:cs typeface="Helvetica" panose="020B0604020202020204" pitchFamily="34" charset="0"/>
              </a:rPr>
              <a:t>Visualization </a:t>
            </a:r>
            <a:r>
              <a:rPr lang="it-IT" sz="3200" spc="-150" dirty="0" err="1">
                <a:solidFill>
                  <a:schemeClr val="bg1"/>
                </a:solidFill>
                <a:latin typeface="Bell MT" panose="02020503060305020303" pitchFamily="18" charset="0"/>
                <a:cs typeface="Helvetica" panose="020B0604020202020204" pitchFamily="34" charset="0"/>
              </a:rPr>
              <a:t>helps</a:t>
            </a:r>
            <a:r>
              <a:rPr lang="it-IT" sz="3200" spc="-150" dirty="0">
                <a:solidFill>
                  <a:schemeClr val="bg1"/>
                </a:solidFill>
                <a:latin typeface="Bell MT" panose="02020503060305020303" pitchFamily="18" charset="0"/>
                <a:cs typeface="Helvetica" panose="020B0604020202020204" pitchFamily="34" charset="0"/>
              </a:rPr>
              <a:t> </a:t>
            </a:r>
            <a:r>
              <a:rPr lang="it-IT" sz="3200" spc="-150" dirty="0" err="1">
                <a:solidFill>
                  <a:schemeClr val="bg1"/>
                </a:solidFill>
                <a:latin typeface="Bell MT" panose="02020503060305020303" pitchFamily="18" charset="0"/>
                <a:cs typeface="Helvetica" panose="020B0604020202020204" pitchFamily="34" charset="0"/>
              </a:rPr>
              <a:t>make</a:t>
            </a:r>
            <a:r>
              <a:rPr lang="it-IT" sz="3200" spc="-150" dirty="0">
                <a:solidFill>
                  <a:schemeClr val="bg1"/>
                </a:solidFill>
                <a:latin typeface="Bell MT" panose="02020503060305020303" pitchFamily="18" charset="0"/>
                <a:cs typeface="Helvetica" panose="020B0604020202020204" pitchFamily="34" charset="0"/>
              </a:rPr>
              <a:t> data </a:t>
            </a:r>
            <a:r>
              <a:rPr lang="it-IT" sz="3200" spc="-150" dirty="0" err="1">
                <a:solidFill>
                  <a:schemeClr val="bg1"/>
                </a:solidFill>
                <a:latin typeface="Bell MT" panose="02020503060305020303" pitchFamily="18" charset="0"/>
                <a:cs typeface="Helvetica" panose="020B0604020202020204" pitchFamily="34" charset="0"/>
              </a:rPr>
              <a:t>cleaner</a:t>
            </a:r>
            <a:r>
              <a:rPr lang="it-IT" sz="3200" spc="-150" dirty="0">
                <a:solidFill>
                  <a:schemeClr val="bg1"/>
                </a:solidFill>
                <a:latin typeface="Bell MT" panose="02020503060305020303" pitchFamily="18" charset="0"/>
                <a:cs typeface="Helvetica" panose="020B0604020202020204" pitchFamily="34" charset="0"/>
              </a:rPr>
              <a:t> and more </a:t>
            </a:r>
            <a:r>
              <a:rPr lang="it-IT" sz="3200" spc="-150" dirty="0" err="1" smtClean="0">
                <a:solidFill>
                  <a:schemeClr val="bg1"/>
                </a:solidFill>
                <a:latin typeface="Bell MT" panose="02020503060305020303" pitchFamily="18" charset="0"/>
                <a:cs typeface="Helvetica" panose="020B0604020202020204" pitchFamily="34" charset="0"/>
              </a:rPr>
              <a:t>engaging</a:t>
            </a:r>
            <a:endParaRPr lang="it-IT" sz="3200" spc="-150" dirty="0">
              <a:solidFill>
                <a:schemeClr val="bg1"/>
              </a:solidFill>
              <a:latin typeface="Bell MT" panose="02020503060305020303" pitchFamily="18" charset="0"/>
              <a:cs typeface="Helvetica" panose="020B0604020202020204" pitchFamily="34" charset="0"/>
            </a:endParaRPr>
          </a:p>
        </p:txBody>
      </p:sp>
      <p:sp>
        <p:nvSpPr>
          <p:cNvPr id="10" name="Rettangolo 9"/>
          <p:cNvSpPr/>
          <p:nvPr/>
        </p:nvSpPr>
        <p:spPr>
          <a:xfrm>
            <a:off x="6465228" y="4790360"/>
            <a:ext cx="4977835" cy="1569660"/>
          </a:xfrm>
          <a:prstGeom prst="rect">
            <a:avLst/>
          </a:prstGeom>
        </p:spPr>
        <p:txBody>
          <a:bodyPr wrap="square">
            <a:spAutoFit/>
          </a:bodyPr>
          <a:lstStyle/>
          <a:p>
            <a:pPr marL="457200" indent="-457200">
              <a:buFont typeface="Wingdings" panose="05000000000000000000" pitchFamily="2" charset="2"/>
              <a:buChar char="q"/>
            </a:pPr>
            <a:r>
              <a:rPr lang="it-IT" sz="3200" spc="-150" dirty="0" smtClean="0">
                <a:latin typeface="Bell MT" panose="02020503060305020303" pitchFamily="18" charset="0"/>
                <a:cs typeface="Helvetica" panose="020B0604020202020204" pitchFamily="34" charset="0"/>
              </a:rPr>
              <a:t>Visualization </a:t>
            </a:r>
            <a:r>
              <a:rPr lang="it-IT" sz="3200" spc="-150" dirty="0" err="1">
                <a:latin typeface="Bell MT" panose="02020503060305020303" pitchFamily="18" charset="0"/>
                <a:cs typeface="Helvetica" panose="020B0604020202020204" pitchFamily="34" charset="0"/>
              </a:rPr>
              <a:t>helps</a:t>
            </a:r>
            <a:r>
              <a:rPr lang="it-IT" sz="3200" spc="-150" dirty="0">
                <a:latin typeface="Bell MT" panose="02020503060305020303" pitchFamily="18" charset="0"/>
                <a:cs typeface="Helvetica" panose="020B0604020202020204" pitchFamily="34" charset="0"/>
              </a:rPr>
              <a:t> </a:t>
            </a:r>
            <a:r>
              <a:rPr lang="it-IT" sz="3200" spc="-150" dirty="0" err="1">
                <a:latin typeface="Bell MT" panose="02020503060305020303" pitchFamily="18" charset="0"/>
                <a:cs typeface="Helvetica" panose="020B0604020202020204" pitchFamily="34" charset="0"/>
              </a:rPr>
              <a:t>make</a:t>
            </a:r>
            <a:r>
              <a:rPr lang="it-IT" sz="3200" spc="-150" dirty="0">
                <a:latin typeface="Bell MT" panose="02020503060305020303" pitchFamily="18" charset="0"/>
                <a:cs typeface="Helvetica" panose="020B0604020202020204" pitchFamily="34" charset="0"/>
              </a:rPr>
              <a:t> data </a:t>
            </a:r>
            <a:r>
              <a:rPr lang="it-IT" sz="3200" spc="-150" dirty="0" err="1" smtClean="0">
                <a:latin typeface="Bell MT" panose="02020503060305020303" pitchFamily="18" charset="0"/>
                <a:cs typeface="Helvetica" panose="020B0604020202020204" pitchFamily="34" charset="0"/>
              </a:rPr>
              <a:t>actionable</a:t>
            </a:r>
            <a:r>
              <a:rPr lang="it-IT" sz="3200" spc="-150" dirty="0" smtClean="0">
                <a:latin typeface="Bell MT" panose="02020503060305020303" pitchFamily="18" charset="0"/>
                <a:cs typeface="Helvetica" panose="020B0604020202020204" pitchFamily="34" charset="0"/>
              </a:rPr>
              <a:t> and </a:t>
            </a:r>
            <a:r>
              <a:rPr lang="it-IT" sz="3200" spc="-150" dirty="0" err="1" smtClean="0">
                <a:latin typeface="Bell MT" panose="02020503060305020303" pitchFamily="18" charset="0"/>
                <a:cs typeface="Helvetica" panose="020B0604020202020204" pitchFamily="34" charset="0"/>
              </a:rPr>
              <a:t>easier</a:t>
            </a:r>
            <a:r>
              <a:rPr lang="it-IT" sz="3200" spc="-150" dirty="0" smtClean="0">
                <a:latin typeface="Bell MT" panose="02020503060305020303" pitchFamily="18" charset="0"/>
                <a:cs typeface="Helvetica" panose="020B0604020202020204" pitchFamily="34" charset="0"/>
              </a:rPr>
              <a:t> to </a:t>
            </a:r>
            <a:r>
              <a:rPr lang="it-IT" sz="3200" spc="-150" dirty="0" err="1" smtClean="0">
                <a:latin typeface="Bell MT" panose="02020503060305020303" pitchFamily="18" charset="0"/>
                <a:cs typeface="Helvetica" panose="020B0604020202020204" pitchFamily="34" charset="0"/>
              </a:rPr>
              <a:t>manage</a:t>
            </a:r>
            <a:endParaRPr lang="it-IT" sz="3200" spc="-150" dirty="0">
              <a:latin typeface="Bell MT" panose="02020503060305020303" pitchFamily="18" charset="0"/>
              <a:cs typeface="Helvetica" panose="020B0604020202020204" pitchFamily="34" charset="0"/>
            </a:endParaRPr>
          </a:p>
        </p:txBody>
      </p:sp>
      <p:sp>
        <p:nvSpPr>
          <p:cNvPr id="11" name="Segnaposto numero diapositiva 10"/>
          <p:cNvSpPr>
            <a:spLocks noGrp="1"/>
          </p:cNvSpPr>
          <p:nvPr>
            <p:ph type="sldNum" sz="quarter" idx="12"/>
          </p:nvPr>
        </p:nvSpPr>
        <p:spPr/>
        <p:txBody>
          <a:bodyPr/>
          <a:lstStyle/>
          <a:p>
            <a:fld id="{830EDCCB-D976-43F3-B027-D28AC08A3DB3}" type="slidenum">
              <a:rPr lang="it-IT" sz="1800" b="1" smtClean="0">
                <a:solidFill>
                  <a:schemeClr val="tx1"/>
                </a:solidFill>
              </a:rPr>
              <a:t>5</a:t>
            </a:fld>
            <a:r>
              <a:rPr lang="it-IT" sz="1800" b="1" dirty="0" smtClean="0">
                <a:solidFill>
                  <a:schemeClr val="tx1"/>
                </a:solidFill>
              </a:rPr>
              <a:t>/18</a:t>
            </a:r>
            <a:endParaRPr lang="it-IT" sz="1800" b="1" dirty="0">
              <a:solidFill>
                <a:schemeClr val="tx1"/>
              </a:solidFill>
            </a:endParaRPr>
          </a:p>
        </p:txBody>
      </p:sp>
    </p:spTree>
    <p:extLst>
      <p:ext uri="{BB962C8B-B14F-4D97-AF65-F5344CB8AC3E}">
        <p14:creationId xmlns:p14="http://schemas.microsoft.com/office/powerpoint/2010/main" val="251214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err="1" smtClean="0">
                <a:solidFill>
                  <a:schemeClr val="tx1"/>
                </a:solidFill>
                <a:latin typeface="Helvetica" panose="020B0604020202020204" pitchFamily="34" charset="0"/>
                <a:cs typeface="Helvetica" panose="020B0604020202020204" pitchFamily="34" charset="0"/>
              </a:rPr>
              <a:t>Probabilistic</a:t>
            </a:r>
            <a:r>
              <a:rPr lang="it-IT" sz="6000" b="1" spc="-300" dirty="0" smtClean="0">
                <a:solidFill>
                  <a:schemeClr val="tx1"/>
                </a:solidFill>
                <a:latin typeface="Helvetica" panose="020B0604020202020204" pitchFamily="34" charset="0"/>
                <a:cs typeface="Helvetica" panose="020B0604020202020204" pitchFamily="34" charset="0"/>
              </a:rPr>
              <a:t> </a:t>
            </a:r>
            <a:r>
              <a:rPr lang="it-IT" sz="6000" b="1" spc="-300" dirty="0" err="1" smtClean="0">
                <a:solidFill>
                  <a:schemeClr val="tx1"/>
                </a:solidFill>
                <a:latin typeface="Helvetica" panose="020B0604020202020204" pitchFamily="34" charset="0"/>
                <a:cs typeface="Helvetica" panose="020B0604020202020204" pitchFamily="34" charset="0"/>
              </a:rPr>
              <a:t>Graphical</a:t>
            </a:r>
            <a:r>
              <a:rPr lang="it-IT" sz="6000" b="1" spc="-300" dirty="0" smtClean="0">
                <a:solidFill>
                  <a:schemeClr val="tx1"/>
                </a:solidFill>
                <a:latin typeface="Helvetica" panose="020B0604020202020204" pitchFamily="34" charset="0"/>
                <a:cs typeface="Helvetica" panose="020B0604020202020204" pitchFamily="34" charset="0"/>
              </a:rPr>
              <a:t> </a:t>
            </a:r>
            <a:r>
              <a:rPr lang="it-IT" sz="6000" b="1" spc="-300" dirty="0" err="1" smtClean="0">
                <a:solidFill>
                  <a:schemeClr val="tx1"/>
                </a:solidFill>
                <a:latin typeface="Helvetica" panose="020B0604020202020204" pitchFamily="34" charset="0"/>
                <a:cs typeface="Helvetica" panose="020B0604020202020204" pitchFamily="34" charset="0"/>
              </a:rPr>
              <a:t>Models</a:t>
            </a:r>
            <a:endParaRPr lang="it-IT" sz="6000" spc="-300" dirty="0">
              <a:solidFill>
                <a:schemeClr val="tx1"/>
              </a:solidFill>
              <a:latin typeface="Helvetica" panose="020B0604020202020204" pitchFamily="34" charset="0"/>
              <a:cs typeface="Helvetica" panose="020B0604020202020204" pitchFamily="34" charset="0"/>
            </a:endParaRPr>
          </a:p>
        </p:txBody>
      </p:sp>
      <p:sp>
        <p:nvSpPr>
          <p:cNvPr id="5" name="Rettangolo 4"/>
          <p:cNvSpPr/>
          <p:nvPr/>
        </p:nvSpPr>
        <p:spPr>
          <a:xfrm>
            <a:off x="0" y="1308100"/>
            <a:ext cx="12192000" cy="22972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61258" y="1528354"/>
            <a:ext cx="5538651" cy="1815882"/>
          </a:xfrm>
          <a:prstGeom prst="rect">
            <a:avLst/>
          </a:prstGeom>
          <a:noFill/>
        </p:spPr>
        <p:txBody>
          <a:bodyPr wrap="square" rtlCol="0">
            <a:spAutoFit/>
          </a:bodyPr>
          <a:lstStyle/>
          <a:p>
            <a:pPr marL="457200" indent="-457200">
              <a:buFont typeface="Wingdings" panose="05000000000000000000" pitchFamily="2" charset="2"/>
              <a:buChar char="q"/>
            </a:pPr>
            <a:r>
              <a:rPr lang="it-IT" sz="2800" b="1" spc="-150" dirty="0" err="1" smtClean="0">
                <a:solidFill>
                  <a:schemeClr val="bg1"/>
                </a:solidFill>
                <a:latin typeface="Helvetica" panose="020B0604020202020204" pitchFamily="34" charset="0"/>
                <a:cs typeface="Helvetica" panose="020B0604020202020204" pitchFamily="34" charset="0"/>
              </a:rPr>
              <a:t>Probabilistic</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Graphical</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Models</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PGMs</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is</a:t>
            </a:r>
            <a:r>
              <a:rPr lang="it-IT" sz="2800" b="1" spc="-150" dirty="0" smtClean="0">
                <a:solidFill>
                  <a:schemeClr val="bg1"/>
                </a:solidFill>
                <a:latin typeface="Helvetica" panose="020B0604020202020204" pitchFamily="34" charset="0"/>
                <a:cs typeface="Helvetica" panose="020B0604020202020204" pitchFamily="34" charset="0"/>
              </a:rPr>
              <a:t> a way of </a:t>
            </a:r>
            <a:r>
              <a:rPr lang="it-IT" sz="2800" b="1" spc="-150" dirty="0" err="1" smtClean="0">
                <a:solidFill>
                  <a:schemeClr val="bg1"/>
                </a:solidFill>
                <a:latin typeface="Helvetica" panose="020B0604020202020204" pitchFamily="34" charset="0"/>
                <a:cs typeface="Helvetica" panose="020B0604020202020204" pitchFamily="34" charset="0"/>
              </a:rPr>
              <a:t>representing</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probabilistic</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relationships</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between</a:t>
            </a:r>
            <a:r>
              <a:rPr lang="it-IT" sz="2800" b="1" spc="-150" dirty="0" smtClean="0">
                <a:solidFill>
                  <a:schemeClr val="bg1"/>
                </a:solidFill>
                <a:latin typeface="Helvetica" panose="020B0604020202020204" pitchFamily="34" charset="0"/>
                <a:cs typeface="Helvetica" panose="020B0604020202020204" pitchFamily="34" charset="0"/>
              </a:rPr>
              <a:t> random </a:t>
            </a:r>
            <a:r>
              <a:rPr lang="it-IT" sz="2800" b="1" spc="-150" dirty="0" err="1" smtClean="0">
                <a:solidFill>
                  <a:schemeClr val="bg1"/>
                </a:solidFill>
                <a:latin typeface="Helvetica" panose="020B0604020202020204" pitchFamily="34" charset="0"/>
                <a:cs typeface="Helvetica" panose="020B0604020202020204" pitchFamily="34" charset="0"/>
              </a:rPr>
              <a:t>variables</a:t>
            </a:r>
            <a:endParaRPr lang="it-IT" sz="2800" b="1" spc="-150" dirty="0">
              <a:solidFill>
                <a:schemeClr val="bg1"/>
              </a:solidFill>
              <a:latin typeface="Helvetica" panose="020B0604020202020204" pitchFamily="34" charset="0"/>
              <a:cs typeface="Helvetica" panose="020B0604020202020204" pitchFamily="34" charset="0"/>
            </a:endParaRPr>
          </a:p>
        </p:txBody>
      </p:sp>
      <p:sp>
        <p:nvSpPr>
          <p:cNvPr id="7" name="CasellaDiTesto 6"/>
          <p:cNvSpPr txBox="1"/>
          <p:nvPr/>
        </p:nvSpPr>
        <p:spPr>
          <a:xfrm>
            <a:off x="5924005" y="1528354"/>
            <a:ext cx="6309360" cy="1815882"/>
          </a:xfrm>
          <a:prstGeom prst="rect">
            <a:avLst/>
          </a:prstGeom>
          <a:noFill/>
        </p:spPr>
        <p:txBody>
          <a:bodyPr wrap="square" rtlCol="0">
            <a:spAutoFit/>
          </a:bodyPr>
          <a:lstStyle/>
          <a:p>
            <a:pPr marL="457200" indent="-457200">
              <a:buFont typeface="Wingdings" panose="05000000000000000000" pitchFamily="2" charset="2"/>
              <a:buChar char="q"/>
            </a:pPr>
            <a:r>
              <a:rPr lang="it-IT" sz="2800" b="1" spc="-150" dirty="0" err="1" smtClean="0">
                <a:solidFill>
                  <a:schemeClr val="bg1"/>
                </a:solidFill>
                <a:latin typeface="Helvetica" panose="020B0604020202020204" pitchFamily="34" charset="0"/>
                <a:cs typeface="Helvetica" panose="020B0604020202020204" pitchFamily="34" charset="0"/>
              </a:rPr>
              <a:t>Variables</a:t>
            </a:r>
            <a:r>
              <a:rPr lang="it-IT" sz="2800" b="1" spc="-150" dirty="0" smtClean="0">
                <a:solidFill>
                  <a:schemeClr val="bg1"/>
                </a:solidFill>
                <a:latin typeface="Helvetica" panose="020B0604020202020204" pitchFamily="34" charset="0"/>
                <a:cs typeface="Helvetica" panose="020B0604020202020204" pitchFamily="34" charset="0"/>
              </a:rPr>
              <a:t> are </a:t>
            </a:r>
            <a:r>
              <a:rPr lang="it-IT" sz="2800" b="1" spc="-150" dirty="0" err="1" smtClean="0">
                <a:solidFill>
                  <a:schemeClr val="bg1"/>
                </a:solidFill>
                <a:latin typeface="Helvetica" panose="020B0604020202020204" pitchFamily="34" charset="0"/>
                <a:cs typeface="Helvetica" panose="020B0604020202020204" pitchFamily="34" charset="0"/>
              </a:rPr>
              <a:t>represented</a:t>
            </a:r>
            <a:r>
              <a:rPr lang="it-IT" sz="2800" b="1" spc="-150" dirty="0" smtClean="0">
                <a:solidFill>
                  <a:schemeClr val="bg1"/>
                </a:solidFill>
                <a:latin typeface="Helvetica" panose="020B0604020202020204" pitchFamily="34" charset="0"/>
                <a:cs typeface="Helvetica" panose="020B0604020202020204" pitchFamily="34" charset="0"/>
              </a:rPr>
              <a:t> by </a:t>
            </a:r>
            <a:r>
              <a:rPr lang="it-IT" sz="2800" b="1" spc="-150" dirty="0" err="1" smtClean="0">
                <a:solidFill>
                  <a:schemeClr val="bg1"/>
                </a:solidFill>
                <a:latin typeface="Helvetica" panose="020B0604020202020204" pitchFamily="34" charset="0"/>
                <a:cs typeface="Helvetica" panose="020B0604020202020204" pitchFamily="34" charset="0"/>
              </a:rPr>
              <a:t>nodes</a:t>
            </a:r>
            <a:endParaRPr lang="it-IT" sz="2800" b="1" spc="-150" dirty="0" smtClean="0">
              <a:solidFill>
                <a:schemeClr val="bg1"/>
              </a:solidFill>
              <a:latin typeface="Helvetica" panose="020B0604020202020204" pitchFamily="34" charset="0"/>
              <a:cs typeface="Helvetica" panose="020B0604020202020204" pitchFamily="34" charset="0"/>
            </a:endParaRPr>
          </a:p>
          <a:p>
            <a:pPr marL="457200" indent="-457200">
              <a:buFont typeface="Wingdings" panose="05000000000000000000" pitchFamily="2" charset="2"/>
              <a:buChar char="q"/>
            </a:pPr>
            <a:endParaRPr lang="it-IT" sz="2800" b="1" spc="-150" dirty="0" smtClean="0">
              <a:solidFill>
                <a:schemeClr val="bg1"/>
              </a:solidFill>
              <a:latin typeface="Helvetica" panose="020B0604020202020204" pitchFamily="34" charset="0"/>
              <a:cs typeface="Helvetica" panose="020B0604020202020204" pitchFamily="34" charset="0"/>
            </a:endParaRPr>
          </a:p>
          <a:p>
            <a:pPr marL="457200" indent="-457200">
              <a:buFont typeface="Wingdings" panose="05000000000000000000" pitchFamily="2" charset="2"/>
              <a:buChar char="q"/>
            </a:pPr>
            <a:r>
              <a:rPr lang="it-IT" sz="2800" b="1" spc="-150" dirty="0" err="1">
                <a:solidFill>
                  <a:schemeClr val="bg1"/>
                </a:solidFill>
                <a:latin typeface="Helvetica" panose="020B0604020202020204" pitchFamily="34" charset="0"/>
                <a:cs typeface="Helvetica" panose="020B0604020202020204" pitchFamily="34" charset="0"/>
              </a:rPr>
              <a:t>C</a:t>
            </a:r>
            <a:r>
              <a:rPr lang="it-IT" sz="2800" b="1" spc="-150" dirty="0" err="1" smtClean="0">
                <a:solidFill>
                  <a:schemeClr val="bg1"/>
                </a:solidFill>
                <a:latin typeface="Helvetica" panose="020B0604020202020204" pitchFamily="34" charset="0"/>
                <a:cs typeface="Helvetica" panose="020B0604020202020204" pitchFamily="34" charset="0"/>
              </a:rPr>
              <a:t>onditional</a:t>
            </a:r>
            <a:r>
              <a:rPr lang="it-IT" sz="2800" b="1" spc="-150" dirty="0" smtClean="0">
                <a:solidFill>
                  <a:schemeClr val="bg1"/>
                </a:solidFill>
                <a:latin typeface="Helvetica" panose="020B0604020202020204" pitchFamily="34" charset="0"/>
                <a:cs typeface="Helvetica" panose="020B0604020202020204" pitchFamily="34" charset="0"/>
              </a:rPr>
              <a:t> (in)</a:t>
            </a:r>
            <a:r>
              <a:rPr lang="it-IT" sz="2800" b="1" spc="-150" dirty="0" err="1" smtClean="0">
                <a:solidFill>
                  <a:schemeClr val="bg1"/>
                </a:solidFill>
                <a:latin typeface="Helvetica" panose="020B0604020202020204" pitchFamily="34" charset="0"/>
                <a:cs typeface="Helvetica" panose="020B0604020202020204" pitchFamily="34" charset="0"/>
              </a:rPr>
              <a:t>dipendencies</a:t>
            </a:r>
            <a:r>
              <a:rPr lang="it-IT" sz="2800" b="1" spc="-150" dirty="0" smtClean="0">
                <a:solidFill>
                  <a:schemeClr val="bg1"/>
                </a:solidFill>
                <a:latin typeface="Helvetica" panose="020B0604020202020204" pitchFamily="34" charset="0"/>
                <a:cs typeface="Helvetica" panose="020B0604020202020204" pitchFamily="34" charset="0"/>
              </a:rPr>
              <a:t> are </a:t>
            </a:r>
            <a:r>
              <a:rPr lang="it-IT" sz="2800" b="1" spc="-150" dirty="0" err="1" smtClean="0">
                <a:solidFill>
                  <a:schemeClr val="bg1"/>
                </a:solidFill>
                <a:latin typeface="Helvetica" panose="020B0604020202020204" pitchFamily="34" charset="0"/>
                <a:cs typeface="Helvetica" panose="020B0604020202020204" pitchFamily="34" charset="0"/>
              </a:rPr>
              <a:t>represented</a:t>
            </a:r>
            <a:r>
              <a:rPr lang="it-IT" sz="2800" b="1" spc="-150" dirty="0" smtClean="0">
                <a:solidFill>
                  <a:schemeClr val="bg1"/>
                </a:solidFill>
                <a:latin typeface="Helvetica" panose="020B0604020202020204" pitchFamily="34" charset="0"/>
                <a:cs typeface="Helvetica" panose="020B0604020202020204" pitchFamily="34" charset="0"/>
              </a:rPr>
              <a:t> by (</a:t>
            </a:r>
            <a:r>
              <a:rPr lang="it-IT" sz="2800" b="1" spc="-150" dirty="0" err="1" smtClean="0">
                <a:solidFill>
                  <a:schemeClr val="bg1"/>
                </a:solidFill>
                <a:latin typeface="Helvetica" panose="020B0604020202020204" pitchFamily="34" charset="0"/>
                <a:cs typeface="Helvetica" panose="020B0604020202020204" pitchFamily="34" charset="0"/>
              </a:rPr>
              <a:t>missing</a:t>
            </a:r>
            <a:r>
              <a:rPr lang="it-IT" sz="2800" b="1" spc="-150" dirty="0" smtClean="0">
                <a:solidFill>
                  <a:schemeClr val="bg1"/>
                </a:solidFill>
                <a:latin typeface="Helvetica" panose="020B0604020202020204" pitchFamily="34" charset="0"/>
                <a:cs typeface="Helvetica" panose="020B0604020202020204" pitchFamily="34" charset="0"/>
              </a:rPr>
              <a:t>) </a:t>
            </a:r>
            <a:r>
              <a:rPr lang="it-IT" sz="2800" b="1" spc="-150" dirty="0" err="1" smtClean="0">
                <a:solidFill>
                  <a:schemeClr val="bg1"/>
                </a:solidFill>
                <a:latin typeface="Helvetica" panose="020B0604020202020204" pitchFamily="34" charset="0"/>
                <a:cs typeface="Helvetica" panose="020B0604020202020204" pitchFamily="34" charset="0"/>
              </a:rPr>
              <a:t>edges</a:t>
            </a:r>
            <a:endParaRPr lang="it-IT" sz="2800" b="1" spc="-150" dirty="0">
              <a:solidFill>
                <a:schemeClr val="bg1"/>
              </a:solidFill>
              <a:latin typeface="Helvetica" panose="020B0604020202020204" pitchFamily="34" charset="0"/>
              <a:cs typeface="Helvetica" panose="020B0604020202020204" pitchFamily="34" charset="0"/>
            </a:endParaRPr>
          </a:p>
        </p:txBody>
      </p:sp>
      <p:sp>
        <p:nvSpPr>
          <p:cNvPr id="19" name="Rettangolo 18"/>
          <p:cNvSpPr/>
          <p:nvPr/>
        </p:nvSpPr>
        <p:spPr>
          <a:xfrm>
            <a:off x="5782975" y="4108449"/>
            <a:ext cx="6155660" cy="3108543"/>
          </a:xfrm>
          <a:prstGeom prst="rect">
            <a:avLst/>
          </a:prstGeom>
        </p:spPr>
        <p:txBody>
          <a:bodyPr wrap="square">
            <a:spAutoFit/>
          </a:bodyPr>
          <a:lstStyle/>
          <a:p>
            <a:pPr marL="514350" indent="-514350">
              <a:buFont typeface="Wingdings" panose="05000000000000000000" pitchFamily="2" charset="2"/>
              <a:buChar char="q"/>
            </a:pPr>
            <a:r>
              <a:rPr lang="en-US" sz="2800" spc="-150" dirty="0">
                <a:latin typeface="Bell MT" panose="02020503060305020303" pitchFamily="18" charset="0"/>
                <a:cs typeface="Helvetica" panose="020B0604020202020204" pitchFamily="34" charset="0"/>
              </a:rPr>
              <a:t>Undirected edges simply give correlations between </a:t>
            </a:r>
            <a:r>
              <a:rPr lang="en-US" sz="2800" spc="-150" dirty="0" smtClean="0">
                <a:latin typeface="Bell MT" panose="02020503060305020303" pitchFamily="18" charset="0"/>
                <a:cs typeface="Helvetica" panose="020B0604020202020204" pitchFamily="34" charset="0"/>
              </a:rPr>
              <a:t>variables (Markov Random Field)</a:t>
            </a:r>
          </a:p>
          <a:p>
            <a:pPr marL="514350" indent="-514350">
              <a:buFont typeface="Wingdings" panose="05000000000000000000" pitchFamily="2" charset="2"/>
              <a:buChar char="q"/>
            </a:pPr>
            <a:endParaRPr lang="en-US" sz="2800" dirty="0" smtClean="0">
              <a:latin typeface="Bell MT" panose="02020503060305020303" pitchFamily="18" charset="0"/>
              <a:cs typeface="Helvetica" panose="020B0604020202020204" pitchFamily="34" charset="0"/>
            </a:endParaRPr>
          </a:p>
          <a:p>
            <a:pPr marL="514350" indent="-514350">
              <a:buFont typeface="Wingdings" panose="05000000000000000000" pitchFamily="2" charset="2"/>
              <a:buChar char="q"/>
            </a:pPr>
            <a:r>
              <a:rPr lang="en-US" sz="2800" spc="-150" dirty="0">
                <a:latin typeface="Bell MT" panose="02020503060305020303" pitchFamily="18" charset="0"/>
                <a:cs typeface="Helvetica" panose="020B0604020202020204" pitchFamily="34" charset="0"/>
              </a:rPr>
              <a:t>Directed edges give causality </a:t>
            </a:r>
            <a:r>
              <a:rPr lang="en-US" sz="2800" spc="-150" dirty="0" smtClean="0">
                <a:latin typeface="Bell MT" panose="02020503060305020303" pitchFamily="18" charset="0"/>
                <a:cs typeface="Helvetica" panose="020B0604020202020204" pitchFamily="34" charset="0"/>
              </a:rPr>
              <a:t>relationships (Bayesian </a:t>
            </a:r>
            <a:r>
              <a:rPr lang="en-US" sz="2800" spc="-150" dirty="0">
                <a:latin typeface="Bell MT" panose="02020503060305020303" pitchFamily="18" charset="0"/>
                <a:cs typeface="Helvetica" panose="020B0604020202020204" pitchFamily="34" charset="0"/>
              </a:rPr>
              <a:t>Networks</a:t>
            </a:r>
            <a:r>
              <a:rPr lang="en-US" sz="2800" spc="-150" dirty="0" smtClean="0">
                <a:latin typeface="Bell MT" panose="02020503060305020303" pitchFamily="18" charset="0"/>
                <a:cs typeface="Helvetica" panose="020B0604020202020204" pitchFamily="34" charset="0"/>
              </a:rPr>
              <a:t>)</a:t>
            </a:r>
            <a:endParaRPr lang="it-IT" sz="2800" spc="-150" dirty="0">
              <a:latin typeface="Bell MT" panose="02020503060305020303" pitchFamily="18" charset="0"/>
              <a:cs typeface="Helvetica" panose="020B0604020202020204" pitchFamily="34" charset="0"/>
            </a:endParaRPr>
          </a:p>
          <a:p>
            <a:r>
              <a:rPr lang="en-US" sz="2800" b="1" dirty="0" smtClean="0">
                <a:latin typeface="Helvetica" panose="020B0604020202020204" pitchFamily="34" charset="0"/>
                <a:cs typeface="Helvetica" panose="020B0604020202020204" pitchFamily="34" charset="0"/>
              </a:rPr>
              <a:t> </a:t>
            </a:r>
          </a:p>
          <a:p>
            <a:pPr marL="285750" indent="-285750">
              <a:buFont typeface="Wingdings" panose="05000000000000000000" pitchFamily="2" charset="2"/>
              <a:buChar char="q"/>
            </a:pPr>
            <a:endParaRPr lang="it-IT" sz="2800" b="1" dirty="0">
              <a:latin typeface="Helvetica" panose="020B0604020202020204" pitchFamily="34" charset="0"/>
              <a:cs typeface="Helvetica" panose="020B0604020202020204" pitchFamily="34" charset="0"/>
            </a:endParaRPr>
          </a:p>
        </p:txBody>
      </p:sp>
      <p:pic>
        <p:nvPicPr>
          <p:cNvPr id="2050" name="Picture 2" descr="d-graph1.gif (424×2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707" y="3851729"/>
            <a:ext cx="4890543" cy="2733630"/>
          </a:xfrm>
          <a:prstGeom prst="rect">
            <a:avLst/>
          </a:prstGeom>
          <a:noFill/>
          <a:extLst>
            <a:ext uri="{909E8E84-426E-40DD-AFC4-6F175D3DCCD1}">
              <a14:hiddenFill xmlns:a14="http://schemas.microsoft.com/office/drawing/2010/main">
                <a:solidFill>
                  <a:srgbClr val="FFFFFF"/>
                </a:solidFill>
              </a14:hiddenFill>
            </a:ext>
          </a:extLst>
        </p:spPr>
      </p:pic>
      <p:sp>
        <p:nvSpPr>
          <p:cNvPr id="26" name="Segnaposto numero diapositiva 25"/>
          <p:cNvSpPr>
            <a:spLocks noGrp="1"/>
          </p:cNvSpPr>
          <p:nvPr>
            <p:ph type="sldNum" sz="quarter" idx="12"/>
          </p:nvPr>
        </p:nvSpPr>
        <p:spPr/>
        <p:txBody>
          <a:bodyPr/>
          <a:lstStyle/>
          <a:p>
            <a:r>
              <a:rPr lang="it-IT" sz="1800" b="1" dirty="0">
                <a:solidFill>
                  <a:schemeClr val="tx1"/>
                </a:solidFill>
              </a:rPr>
              <a:t>6</a:t>
            </a:r>
            <a:r>
              <a:rPr lang="it-IT" sz="1800" b="1" dirty="0" smtClean="0">
                <a:solidFill>
                  <a:schemeClr val="tx1"/>
                </a:solidFill>
              </a:rPr>
              <a:t>/18</a:t>
            </a:r>
            <a:endParaRPr lang="it-IT" sz="1800" b="1" dirty="0">
              <a:solidFill>
                <a:schemeClr val="tx1"/>
              </a:solidFill>
            </a:endParaRPr>
          </a:p>
        </p:txBody>
      </p:sp>
    </p:spTree>
    <p:extLst>
      <p:ext uri="{BB962C8B-B14F-4D97-AF65-F5344CB8AC3E}">
        <p14:creationId xmlns:p14="http://schemas.microsoft.com/office/powerpoint/2010/main" val="1876226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err="1" smtClean="0">
                <a:solidFill>
                  <a:schemeClr val="tx1"/>
                </a:solidFill>
                <a:latin typeface="Helvetica" panose="020B0604020202020204" pitchFamily="34" charset="0"/>
                <a:cs typeface="Helvetica" panose="020B0604020202020204" pitchFamily="34" charset="0"/>
              </a:rPr>
              <a:t>Bayesian</a:t>
            </a:r>
            <a:r>
              <a:rPr lang="it-IT" sz="6000" b="1" spc="-300" dirty="0" smtClean="0">
                <a:solidFill>
                  <a:schemeClr val="tx1"/>
                </a:solidFill>
                <a:latin typeface="Helvetica" panose="020B0604020202020204" pitchFamily="34" charset="0"/>
                <a:cs typeface="Helvetica" panose="020B0604020202020204" pitchFamily="34" charset="0"/>
              </a:rPr>
              <a:t> Networks</a:t>
            </a:r>
            <a:endParaRPr lang="it-IT" sz="6000" spc="-300" dirty="0">
              <a:solidFill>
                <a:schemeClr val="tx1"/>
              </a:solidFill>
              <a:latin typeface="Helvetica" panose="020B0604020202020204" pitchFamily="34" charset="0"/>
              <a:cs typeface="Helvetica" panose="020B0604020202020204" pitchFamily="34"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3" y="1433175"/>
            <a:ext cx="4369525" cy="330798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5656217" y="1308100"/>
            <a:ext cx="6535783" cy="5549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71846" y="5029844"/>
            <a:ext cx="5512526" cy="1631216"/>
          </a:xfrm>
          <a:prstGeom prst="rect">
            <a:avLst/>
          </a:prstGeom>
        </p:spPr>
        <p:txBody>
          <a:bodyPr wrap="square">
            <a:spAutoFit/>
          </a:bodyPr>
          <a:lstStyle/>
          <a:p>
            <a:pPr marL="457200" indent="-457200">
              <a:buFont typeface="Wingdings" panose="05000000000000000000" pitchFamily="2" charset="2"/>
              <a:buChar char="q"/>
            </a:pPr>
            <a:r>
              <a:rPr lang="en-US" altLang="it-IT" sz="2000" b="1" dirty="0" smtClean="0">
                <a:latin typeface="Bell MT" panose="02020503060305020303" pitchFamily="18" charset="0"/>
              </a:rPr>
              <a:t>A </a:t>
            </a:r>
            <a:r>
              <a:rPr lang="en-US" altLang="it-IT" sz="2000" b="1" dirty="0">
                <a:latin typeface="Bell MT" panose="02020503060305020303" pitchFamily="18" charset="0"/>
              </a:rPr>
              <a:t>Directed Acyclic Graph</a:t>
            </a:r>
          </a:p>
          <a:p>
            <a:pPr marL="457200" indent="-457200">
              <a:buFont typeface="Wingdings" panose="05000000000000000000" pitchFamily="2" charset="2"/>
              <a:buChar char="q"/>
            </a:pPr>
            <a:r>
              <a:rPr lang="en-US" altLang="it-IT" sz="2000" b="1" dirty="0">
                <a:latin typeface="Bell MT" panose="02020503060305020303" pitchFamily="18" charset="0"/>
              </a:rPr>
              <a:t>A set of table for each node in the graph</a:t>
            </a:r>
          </a:p>
          <a:p>
            <a:pPr marL="457200" indent="-457200">
              <a:buFont typeface="Wingdings" panose="05000000000000000000" pitchFamily="2" charset="2"/>
              <a:buChar char="q"/>
            </a:pPr>
            <a:r>
              <a:rPr lang="en-US" altLang="it-IT" sz="2000" b="1" dirty="0">
                <a:latin typeface="Bell MT" panose="02020503060305020303" pitchFamily="18" charset="0"/>
              </a:rPr>
              <a:t>Each node in the graph is a random variable, an arrow from </a:t>
            </a:r>
            <a:r>
              <a:rPr lang="en-US" altLang="it-IT" sz="2000" b="1" dirty="0" smtClean="0">
                <a:latin typeface="Bell MT" panose="02020503060305020303" pitchFamily="18" charset="0"/>
              </a:rPr>
              <a:t>a node </a:t>
            </a:r>
            <a:r>
              <a:rPr lang="en-US" altLang="it-IT" sz="2000" b="1" dirty="0">
                <a:latin typeface="Bell MT" panose="02020503060305020303" pitchFamily="18" charset="0"/>
              </a:rPr>
              <a:t>X to node Y means X has a direct influence on Y</a:t>
            </a:r>
          </a:p>
        </p:txBody>
      </p:sp>
      <p:sp>
        <p:nvSpPr>
          <p:cNvPr id="10" name="Rettangolo 9"/>
          <p:cNvSpPr/>
          <p:nvPr/>
        </p:nvSpPr>
        <p:spPr>
          <a:xfrm>
            <a:off x="5967548" y="1632487"/>
            <a:ext cx="6096000" cy="4893647"/>
          </a:xfrm>
          <a:prstGeom prst="rect">
            <a:avLst/>
          </a:prstGeom>
        </p:spPr>
        <p:txBody>
          <a:bodyPr>
            <a:spAutoFit/>
          </a:bodyPr>
          <a:lstStyle/>
          <a:p>
            <a:pPr marL="457200" indent="-457200">
              <a:buFont typeface="Wingdings" panose="05000000000000000000" pitchFamily="2" charset="2"/>
              <a:buChar char="q"/>
            </a:pPr>
            <a:r>
              <a:rPr lang="en-US" sz="2400" b="1" dirty="0">
                <a:solidFill>
                  <a:schemeClr val="bg1"/>
                </a:solidFill>
                <a:latin typeface="Helvetica" panose="020B0604020202020204" pitchFamily="34" charset="0"/>
                <a:cs typeface="Helvetica" panose="020B0604020202020204" pitchFamily="34" charset="0"/>
              </a:rPr>
              <a:t>Encodes the conditional independence relationships between the variables in the graph </a:t>
            </a:r>
            <a:r>
              <a:rPr lang="en-US" sz="2400" b="1" dirty="0" smtClean="0">
                <a:solidFill>
                  <a:schemeClr val="bg1"/>
                </a:solidFill>
                <a:latin typeface="Helvetica" panose="020B0604020202020204" pitchFamily="34" charset="0"/>
                <a:cs typeface="Helvetica" panose="020B0604020202020204" pitchFamily="34" charset="0"/>
              </a:rPr>
              <a:t>structure</a:t>
            </a:r>
          </a:p>
          <a:p>
            <a:pPr marL="342900" indent="-342900">
              <a:buFont typeface="Wingdings" panose="05000000000000000000" pitchFamily="2" charset="2"/>
              <a:buChar char="q"/>
            </a:pPr>
            <a:endParaRPr lang="en-US" sz="2400" b="1" dirty="0">
              <a:solidFill>
                <a:schemeClr val="bg1"/>
              </a:solidFill>
              <a:latin typeface="Helvetica" panose="020B0604020202020204" pitchFamily="34" charset="0"/>
              <a:cs typeface="Helvetica" panose="020B0604020202020204" pitchFamily="34" charset="0"/>
            </a:endParaRPr>
          </a:p>
          <a:p>
            <a:pPr marL="457200" indent="-457200">
              <a:buFont typeface="Wingdings" panose="05000000000000000000" pitchFamily="2" charset="2"/>
              <a:buChar char="q"/>
            </a:pPr>
            <a:r>
              <a:rPr lang="en-US" sz="2400" b="1" dirty="0">
                <a:solidFill>
                  <a:schemeClr val="bg1"/>
                </a:solidFill>
                <a:latin typeface="Helvetica" panose="020B0604020202020204" pitchFamily="34" charset="0"/>
                <a:cs typeface="Helvetica" panose="020B0604020202020204" pitchFamily="34" charset="0"/>
              </a:rPr>
              <a:t>C</a:t>
            </a:r>
            <a:r>
              <a:rPr lang="en-US" sz="2400" b="1" dirty="0" smtClean="0">
                <a:solidFill>
                  <a:schemeClr val="bg1"/>
                </a:solidFill>
                <a:latin typeface="Helvetica" panose="020B0604020202020204" pitchFamily="34" charset="0"/>
                <a:cs typeface="Helvetica" panose="020B0604020202020204" pitchFamily="34" charset="0"/>
              </a:rPr>
              <a:t>ompact </a:t>
            </a:r>
            <a:r>
              <a:rPr lang="en-US" sz="2400" b="1" dirty="0">
                <a:solidFill>
                  <a:schemeClr val="bg1"/>
                </a:solidFill>
                <a:latin typeface="Helvetica" panose="020B0604020202020204" pitchFamily="34" charset="0"/>
                <a:cs typeface="Helvetica" panose="020B0604020202020204" pitchFamily="34" charset="0"/>
              </a:rPr>
              <a:t>representation of the joint probability distribution over the </a:t>
            </a:r>
            <a:r>
              <a:rPr lang="en-US" sz="2400" b="1" dirty="0" smtClean="0">
                <a:solidFill>
                  <a:schemeClr val="bg1"/>
                </a:solidFill>
                <a:latin typeface="Helvetica" panose="020B0604020202020204" pitchFamily="34" charset="0"/>
                <a:cs typeface="Helvetica" panose="020B0604020202020204" pitchFamily="34" charset="0"/>
              </a:rPr>
              <a:t>variables</a:t>
            </a:r>
          </a:p>
          <a:p>
            <a:pPr marL="457200" indent="-457200">
              <a:buFont typeface="Wingdings" panose="05000000000000000000" pitchFamily="2" charset="2"/>
              <a:buChar char="q"/>
            </a:pPr>
            <a:endParaRPr lang="en-US" sz="2400" b="1" dirty="0">
              <a:solidFill>
                <a:schemeClr val="bg1"/>
              </a:solidFill>
              <a:latin typeface="Helvetica" panose="020B0604020202020204" pitchFamily="34" charset="0"/>
              <a:cs typeface="Helvetica" panose="020B0604020202020204" pitchFamily="34" charset="0"/>
            </a:endParaRPr>
          </a:p>
          <a:p>
            <a:pPr marL="457200" indent="-457200">
              <a:buFont typeface="Wingdings" panose="05000000000000000000" pitchFamily="2" charset="2"/>
              <a:buChar char="q"/>
            </a:pPr>
            <a:r>
              <a:rPr lang="en-US" sz="2400" b="1" dirty="0">
                <a:solidFill>
                  <a:schemeClr val="bg1"/>
                </a:solidFill>
                <a:latin typeface="Helvetica" panose="020B0604020202020204" pitchFamily="34" charset="0"/>
                <a:cs typeface="Helvetica" panose="020B0604020202020204" pitchFamily="34" charset="0"/>
              </a:rPr>
              <a:t>Bayesian networks are used for modelling knowledge in computational </a:t>
            </a:r>
            <a:r>
              <a:rPr lang="en-US" sz="2400" b="1" dirty="0" smtClean="0">
                <a:solidFill>
                  <a:schemeClr val="bg1"/>
                </a:solidFill>
                <a:latin typeface="Helvetica" panose="020B0604020202020204" pitchFamily="34" charset="0"/>
                <a:cs typeface="Helvetica" panose="020B0604020202020204" pitchFamily="34" charset="0"/>
              </a:rPr>
              <a:t>biology, bioinformatics, medicine, finance, information retrieval</a:t>
            </a:r>
            <a:endParaRPr lang="en-US" sz="2400" b="1" dirty="0">
              <a:solidFill>
                <a:schemeClr val="bg1"/>
              </a:solidFill>
              <a:latin typeface="Helvetica" panose="020B0604020202020204" pitchFamily="34" charset="0"/>
              <a:cs typeface="Helvetica" panose="020B0604020202020204" pitchFamily="34" charset="0"/>
            </a:endParaRPr>
          </a:p>
        </p:txBody>
      </p:sp>
      <p:sp>
        <p:nvSpPr>
          <p:cNvPr id="11" name="Segnaposto numero diapositiva 10"/>
          <p:cNvSpPr>
            <a:spLocks noGrp="1"/>
          </p:cNvSpPr>
          <p:nvPr>
            <p:ph type="sldNum" sz="quarter" idx="12"/>
          </p:nvPr>
        </p:nvSpPr>
        <p:spPr/>
        <p:txBody>
          <a:bodyPr/>
          <a:lstStyle/>
          <a:p>
            <a:r>
              <a:rPr lang="it-IT" sz="1800" b="1" dirty="0">
                <a:solidFill>
                  <a:schemeClr val="bg1"/>
                </a:solidFill>
              </a:rPr>
              <a:t>7</a:t>
            </a:r>
            <a:r>
              <a:rPr lang="it-IT" sz="1800" b="1" dirty="0" smtClean="0">
                <a:solidFill>
                  <a:schemeClr val="bg1"/>
                </a:solidFill>
              </a:rPr>
              <a:t>/18</a:t>
            </a:r>
            <a:endParaRPr lang="it-IT" sz="1800" b="1" dirty="0">
              <a:solidFill>
                <a:schemeClr val="bg1"/>
              </a:solidFill>
            </a:endParaRPr>
          </a:p>
        </p:txBody>
      </p:sp>
    </p:spTree>
    <p:extLst>
      <p:ext uri="{BB962C8B-B14F-4D97-AF65-F5344CB8AC3E}">
        <p14:creationId xmlns:p14="http://schemas.microsoft.com/office/powerpoint/2010/main" val="109284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err="1" smtClean="0">
                <a:solidFill>
                  <a:schemeClr val="tx1"/>
                </a:solidFill>
                <a:latin typeface="Helvetica" panose="020B0604020202020204" pitchFamily="34" charset="0"/>
                <a:cs typeface="Helvetica" panose="020B0604020202020204" pitchFamily="34" charset="0"/>
              </a:rPr>
              <a:t>Bayesian</a:t>
            </a:r>
            <a:r>
              <a:rPr lang="it-IT" sz="6000" b="1" spc="-300" dirty="0" smtClean="0">
                <a:solidFill>
                  <a:schemeClr val="tx1"/>
                </a:solidFill>
                <a:latin typeface="Helvetica" panose="020B0604020202020204" pitchFamily="34" charset="0"/>
                <a:cs typeface="Helvetica" panose="020B0604020202020204" pitchFamily="34" charset="0"/>
              </a:rPr>
              <a:t> Networks </a:t>
            </a:r>
            <a:r>
              <a:rPr lang="it-IT" sz="6000" spc="-300" dirty="0" err="1" smtClean="0">
                <a:solidFill>
                  <a:schemeClr val="tx1"/>
                </a:solidFill>
                <a:latin typeface="Helvetica" panose="020B0604020202020204" pitchFamily="34" charset="0"/>
                <a:cs typeface="Helvetica" panose="020B0604020202020204" pitchFamily="34" charset="0"/>
              </a:rPr>
              <a:t>Inference</a:t>
            </a:r>
            <a:endParaRPr lang="it-IT" sz="6000" spc="-300" dirty="0">
              <a:solidFill>
                <a:schemeClr val="tx1"/>
              </a:solidFill>
              <a:latin typeface="Helvetica" panose="020B0604020202020204" pitchFamily="34" charset="0"/>
              <a:cs typeface="Helvetica" panose="020B0604020202020204" pitchFamily="34" charset="0"/>
            </a:endParaRPr>
          </a:p>
        </p:txBody>
      </p:sp>
      <p:sp>
        <p:nvSpPr>
          <p:cNvPr id="5" name="CasellaDiTesto 4"/>
          <p:cNvSpPr txBox="1"/>
          <p:nvPr/>
        </p:nvSpPr>
        <p:spPr>
          <a:xfrm>
            <a:off x="1589314" y="1593669"/>
            <a:ext cx="9013371" cy="4524315"/>
          </a:xfrm>
          <a:prstGeom prst="rect">
            <a:avLst/>
          </a:prstGeom>
          <a:noFill/>
        </p:spPr>
        <p:txBody>
          <a:bodyPr wrap="square" rtlCol="0">
            <a:spAutoFit/>
          </a:bodyPr>
          <a:lstStyle/>
          <a:p>
            <a:pPr marL="457200" indent="-457200">
              <a:buFont typeface="Wingdings" panose="05000000000000000000" pitchFamily="2" charset="2"/>
              <a:buChar char="q"/>
            </a:pPr>
            <a:r>
              <a:rPr lang="en-US" altLang="it-IT" sz="2800" b="1" spc="-150" dirty="0" smtClean="0">
                <a:latin typeface="Bell MT" panose="02020503060305020303" pitchFamily="18" charset="0"/>
                <a:cs typeface="Helvetica" panose="020B0604020202020204" pitchFamily="34" charset="0"/>
              </a:rPr>
              <a:t>Using </a:t>
            </a:r>
            <a:r>
              <a:rPr lang="en-US" altLang="it-IT" sz="2800" b="1" spc="-150" dirty="0">
                <a:latin typeface="Bell MT" panose="02020503060305020303" pitchFamily="18" charset="0"/>
                <a:cs typeface="Helvetica" panose="020B0604020202020204" pitchFamily="34" charset="0"/>
              </a:rPr>
              <a:t>a Bayesian network to compute probabilities is called </a:t>
            </a:r>
            <a:r>
              <a:rPr lang="en-US" altLang="it-IT" sz="2800" b="1" spc="-150" dirty="0" smtClean="0">
                <a:latin typeface="Bell MT" panose="02020503060305020303" pitchFamily="18" charset="0"/>
                <a:cs typeface="Helvetica" panose="020B0604020202020204" pitchFamily="34" charset="0"/>
              </a:rPr>
              <a:t>inference</a:t>
            </a:r>
          </a:p>
          <a:p>
            <a:pPr marL="457200" indent="-457200">
              <a:buFont typeface="Wingdings" panose="05000000000000000000" pitchFamily="2" charset="2"/>
              <a:buChar char="q"/>
            </a:pPr>
            <a:r>
              <a:rPr lang="en-US" altLang="it-IT" sz="2800" b="1" spc="-150" dirty="0" smtClean="0">
                <a:latin typeface="Bell MT" panose="02020503060305020303" pitchFamily="18" charset="0"/>
                <a:cs typeface="Helvetica" panose="020B0604020202020204" pitchFamily="34" charset="0"/>
              </a:rPr>
              <a:t>Inference involves </a:t>
            </a:r>
            <a:r>
              <a:rPr lang="en-US" altLang="it-IT" sz="2800" b="1" spc="-150" dirty="0">
                <a:latin typeface="Bell MT" panose="02020503060305020303" pitchFamily="18" charset="0"/>
                <a:cs typeface="Helvetica" panose="020B0604020202020204" pitchFamily="34" charset="0"/>
              </a:rPr>
              <a:t>queries of the </a:t>
            </a:r>
            <a:r>
              <a:rPr lang="en-US" altLang="it-IT" sz="2800" b="1" spc="-150" dirty="0" smtClean="0">
                <a:latin typeface="Bell MT" panose="02020503060305020303" pitchFamily="18" charset="0"/>
                <a:cs typeface="Helvetica" panose="020B0604020202020204" pitchFamily="34" charset="0"/>
              </a:rPr>
              <a:t>form P(X|E)</a:t>
            </a:r>
          </a:p>
          <a:p>
            <a:endParaRPr lang="en-US" altLang="it-IT" b="1" spc="-150" dirty="0" smtClean="0">
              <a:latin typeface="Bell MT" panose="02020503060305020303" pitchFamily="18" charset="0"/>
              <a:cs typeface="Helvetica" panose="020B0604020202020204" pitchFamily="34" charset="0"/>
            </a:endParaRPr>
          </a:p>
          <a:p>
            <a:r>
              <a:rPr lang="en-US" altLang="it-IT" b="1" dirty="0" smtClean="0">
                <a:latin typeface="Bell MT" panose="02020503060305020303" pitchFamily="18" charset="0"/>
                <a:cs typeface="Helvetica" panose="020B0604020202020204" pitchFamily="34" charset="0"/>
              </a:rPr>
              <a:t>X = The query variable(s)</a:t>
            </a:r>
          </a:p>
          <a:p>
            <a:r>
              <a:rPr lang="en-US" altLang="it-IT" b="1" dirty="0" smtClean="0">
                <a:latin typeface="Bell MT" panose="02020503060305020303" pitchFamily="18" charset="0"/>
                <a:cs typeface="Helvetica" panose="020B0604020202020204" pitchFamily="34" charset="0"/>
              </a:rPr>
              <a:t>E = The evidence variable</a:t>
            </a:r>
            <a:endParaRPr lang="en-US" altLang="it-IT" b="1" dirty="0">
              <a:latin typeface="Bell MT" panose="02020503060305020303" pitchFamily="18" charset="0"/>
              <a:cs typeface="Helvetica" panose="020B0604020202020204" pitchFamily="34" charset="0"/>
            </a:endParaRPr>
          </a:p>
          <a:p>
            <a:pPr marL="457200" indent="-457200">
              <a:buFont typeface="Arial" panose="020B0604020202020204" pitchFamily="34" charset="0"/>
              <a:buChar char="•"/>
            </a:pPr>
            <a:endParaRPr lang="en-US" altLang="it-IT" sz="2800" b="1" dirty="0" smtClean="0">
              <a:latin typeface="Helvetica" panose="020B0604020202020204" pitchFamily="34" charset="0"/>
              <a:cs typeface="Helvetica" panose="020B0604020202020204" pitchFamily="34" charset="0"/>
            </a:endParaRPr>
          </a:p>
          <a:p>
            <a:pPr marL="457200" indent="-457200">
              <a:buFont typeface="Arial" panose="020B0604020202020204" pitchFamily="34" charset="0"/>
              <a:buChar char="•"/>
            </a:pPr>
            <a:endParaRPr lang="en-US" altLang="it-IT" sz="2800" b="1" dirty="0">
              <a:latin typeface="Helvetica" panose="020B0604020202020204" pitchFamily="34" charset="0"/>
              <a:cs typeface="Helvetica" panose="020B0604020202020204" pitchFamily="34" charset="0"/>
            </a:endParaRPr>
          </a:p>
          <a:p>
            <a:pPr marL="457200" indent="-457200">
              <a:buFont typeface="Arial" panose="020B0604020202020204" pitchFamily="34" charset="0"/>
              <a:buChar char="•"/>
            </a:pPr>
            <a:endParaRPr lang="en-US" altLang="it-IT" sz="2800" b="1" dirty="0" smtClean="0">
              <a:latin typeface="Helvetica" panose="020B0604020202020204" pitchFamily="34" charset="0"/>
              <a:cs typeface="Helvetica" panose="020B0604020202020204" pitchFamily="34" charset="0"/>
            </a:endParaRPr>
          </a:p>
          <a:p>
            <a:pPr marL="350838" indent="-350838"/>
            <a:endParaRPr lang="en-US" altLang="it-IT" sz="2800" b="1" dirty="0">
              <a:latin typeface="Helvetica" panose="020B0604020202020204" pitchFamily="34" charset="0"/>
              <a:cs typeface="Helvetica" panose="020B0604020202020204" pitchFamily="34" charset="0"/>
            </a:endParaRPr>
          </a:p>
          <a:p>
            <a:endParaRPr lang="it-IT" sz="2800" dirty="0"/>
          </a:p>
        </p:txBody>
      </p:sp>
      <p:sp>
        <p:nvSpPr>
          <p:cNvPr id="6" name="Rettangolo 5"/>
          <p:cNvSpPr/>
          <p:nvPr/>
        </p:nvSpPr>
        <p:spPr>
          <a:xfrm>
            <a:off x="0" y="4167051"/>
            <a:ext cx="12192000" cy="26909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p:cNvSpPr txBox="1"/>
          <p:nvPr/>
        </p:nvSpPr>
        <p:spPr>
          <a:xfrm>
            <a:off x="609728" y="4310744"/>
            <a:ext cx="4707699" cy="1877437"/>
          </a:xfrm>
          <a:prstGeom prst="rect">
            <a:avLst/>
          </a:prstGeom>
          <a:noFill/>
        </p:spPr>
        <p:txBody>
          <a:bodyPr wrap="none" rtlCol="0">
            <a:spAutoFit/>
          </a:bodyPr>
          <a:lstStyle/>
          <a:p>
            <a:r>
              <a:rPr lang="it-IT" sz="3600" b="1" dirty="0" err="1" smtClean="0">
                <a:solidFill>
                  <a:schemeClr val="bg1"/>
                </a:solidFill>
                <a:latin typeface="Helvetica" panose="020B0604020202020204" pitchFamily="34" charset="0"/>
                <a:cs typeface="Helvetica" panose="020B0604020202020204" pitchFamily="34" charset="0"/>
              </a:rPr>
              <a:t>Exact</a:t>
            </a:r>
            <a:r>
              <a:rPr lang="it-IT" sz="3600" b="1" dirty="0" smtClean="0">
                <a:solidFill>
                  <a:schemeClr val="bg1"/>
                </a:solidFill>
                <a:latin typeface="Helvetica" panose="020B0604020202020204" pitchFamily="34" charset="0"/>
                <a:cs typeface="Helvetica" panose="020B0604020202020204" pitchFamily="34" charset="0"/>
              </a:rPr>
              <a:t> </a:t>
            </a:r>
            <a:r>
              <a:rPr lang="it-IT" sz="3600" b="1" spc="-150" dirty="0" err="1" smtClean="0">
                <a:solidFill>
                  <a:schemeClr val="bg1"/>
                </a:solidFill>
                <a:latin typeface="Helvetica" panose="020B0604020202020204" pitchFamily="34" charset="0"/>
                <a:cs typeface="Helvetica" panose="020B0604020202020204" pitchFamily="34" charset="0"/>
              </a:rPr>
              <a:t>Inference</a:t>
            </a:r>
            <a:endParaRPr lang="it-IT" sz="3600" b="1" spc="-150" dirty="0" smtClean="0">
              <a:solidFill>
                <a:schemeClr val="bg1"/>
              </a:solidFill>
              <a:latin typeface="Helvetica" panose="020B0604020202020204" pitchFamily="34" charset="0"/>
              <a:cs typeface="Helvetica" panose="020B0604020202020204" pitchFamily="34" charset="0"/>
            </a:endParaRPr>
          </a:p>
          <a:p>
            <a:endParaRPr lang="it-IT" sz="1600" b="1" spc="-150" dirty="0">
              <a:solidFill>
                <a:schemeClr val="bg1"/>
              </a:solidFill>
              <a:latin typeface="Helvetica" panose="020B0604020202020204" pitchFamily="34" charset="0"/>
              <a:cs typeface="Helvetica" panose="020B0604020202020204" pitchFamily="34" charset="0"/>
            </a:endParaRPr>
          </a:p>
          <a:p>
            <a:pPr marL="571500" indent="-571500">
              <a:buFont typeface="Wingdings" panose="05000000000000000000" pitchFamily="2" charset="2"/>
              <a:buChar char="q"/>
            </a:pPr>
            <a:r>
              <a:rPr lang="it-IT" sz="3200" dirty="0" err="1" smtClean="0">
                <a:solidFill>
                  <a:schemeClr val="bg1"/>
                </a:solidFill>
                <a:latin typeface="Bell MT" panose="02020503060305020303" pitchFamily="18" charset="0"/>
                <a:cs typeface="Helvetica" panose="020B0604020202020204" pitchFamily="34" charset="0"/>
              </a:rPr>
              <a:t>Variables</a:t>
            </a:r>
            <a:r>
              <a:rPr lang="it-IT" sz="3200" dirty="0" smtClean="0">
                <a:solidFill>
                  <a:schemeClr val="bg1"/>
                </a:solidFill>
                <a:latin typeface="Bell MT" panose="02020503060305020303" pitchFamily="18" charset="0"/>
                <a:cs typeface="Helvetica" panose="020B0604020202020204" pitchFamily="34" charset="0"/>
              </a:rPr>
              <a:t> </a:t>
            </a:r>
            <a:r>
              <a:rPr lang="it-IT" sz="3200" dirty="0" err="1" smtClean="0">
                <a:solidFill>
                  <a:schemeClr val="bg1"/>
                </a:solidFill>
                <a:latin typeface="Bell MT" panose="02020503060305020303" pitchFamily="18" charset="0"/>
                <a:cs typeface="Helvetica" panose="020B0604020202020204" pitchFamily="34" charset="0"/>
              </a:rPr>
              <a:t>Elimination</a:t>
            </a:r>
            <a:endParaRPr lang="it-IT" sz="3200" dirty="0" smtClean="0">
              <a:solidFill>
                <a:schemeClr val="bg1"/>
              </a:solidFill>
              <a:latin typeface="Bell MT" panose="02020503060305020303" pitchFamily="18" charset="0"/>
              <a:cs typeface="Helvetica" panose="020B0604020202020204" pitchFamily="34" charset="0"/>
            </a:endParaRPr>
          </a:p>
          <a:p>
            <a:pPr marL="571500" indent="-571500">
              <a:buFont typeface="Wingdings" panose="05000000000000000000" pitchFamily="2" charset="2"/>
              <a:buChar char="q"/>
            </a:pPr>
            <a:r>
              <a:rPr lang="it-IT" sz="3200" dirty="0" smtClean="0">
                <a:solidFill>
                  <a:schemeClr val="bg1"/>
                </a:solidFill>
                <a:latin typeface="Bell MT" panose="02020503060305020303" pitchFamily="18" charset="0"/>
                <a:cs typeface="Helvetica" panose="020B0604020202020204" pitchFamily="34" charset="0"/>
              </a:rPr>
              <a:t>Recursive </a:t>
            </a:r>
            <a:r>
              <a:rPr lang="it-IT" sz="3200" dirty="0" err="1" smtClean="0">
                <a:solidFill>
                  <a:schemeClr val="bg1"/>
                </a:solidFill>
                <a:latin typeface="Bell MT" panose="02020503060305020303" pitchFamily="18" charset="0"/>
                <a:cs typeface="Helvetica" panose="020B0604020202020204" pitchFamily="34" charset="0"/>
              </a:rPr>
              <a:t>Conditioning</a:t>
            </a:r>
            <a:endParaRPr lang="it-IT" sz="3200" dirty="0">
              <a:solidFill>
                <a:schemeClr val="bg1"/>
              </a:solidFill>
              <a:latin typeface="Bell MT" panose="02020503060305020303" pitchFamily="18" charset="0"/>
              <a:cs typeface="Helvetica" panose="020B0604020202020204" pitchFamily="34" charset="0"/>
            </a:endParaRPr>
          </a:p>
        </p:txBody>
      </p:sp>
      <p:sp>
        <p:nvSpPr>
          <p:cNvPr id="8" name="CasellaDiTesto 7"/>
          <p:cNvSpPr txBox="1"/>
          <p:nvPr/>
        </p:nvSpPr>
        <p:spPr>
          <a:xfrm>
            <a:off x="6384431" y="4310744"/>
            <a:ext cx="5012911" cy="2431435"/>
          </a:xfrm>
          <a:prstGeom prst="rect">
            <a:avLst/>
          </a:prstGeom>
          <a:noFill/>
        </p:spPr>
        <p:txBody>
          <a:bodyPr wrap="none" rtlCol="0">
            <a:spAutoFit/>
          </a:bodyPr>
          <a:lstStyle/>
          <a:p>
            <a:r>
              <a:rPr lang="it-IT" sz="3600" b="1" dirty="0" err="1" smtClean="0">
                <a:solidFill>
                  <a:schemeClr val="bg1"/>
                </a:solidFill>
                <a:latin typeface="Helvetica" panose="020B0604020202020204" pitchFamily="34" charset="0"/>
                <a:cs typeface="Helvetica" panose="020B0604020202020204" pitchFamily="34" charset="0"/>
              </a:rPr>
              <a:t>Approximate</a:t>
            </a:r>
            <a:r>
              <a:rPr lang="it-IT" sz="3600" b="1" dirty="0" smtClean="0">
                <a:solidFill>
                  <a:schemeClr val="bg1"/>
                </a:solidFill>
                <a:latin typeface="Helvetica" panose="020B0604020202020204" pitchFamily="34" charset="0"/>
                <a:cs typeface="Helvetica" panose="020B0604020202020204" pitchFamily="34" charset="0"/>
              </a:rPr>
              <a:t> </a:t>
            </a:r>
            <a:r>
              <a:rPr lang="it-IT" sz="3600" b="1" spc="-150" dirty="0" err="1" smtClean="0">
                <a:solidFill>
                  <a:schemeClr val="bg1"/>
                </a:solidFill>
                <a:latin typeface="Helvetica" panose="020B0604020202020204" pitchFamily="34" charset="0"/>
                <a:cs typeface="Helvetica" panose="020B0604020202020204" pitchFamily="34" charset="0"/>
              </a:rPr>
              <a:t>Inference</a:t>
            </a:r>
            <a:endParaRPr lang="it-IT" sz="3600" b="1" spc="-150" dirty="0" smtClean="0">
              <a:solidFill>
                <a:schemeClr val="bg1"/>
              </a:solidFill>
              <a:latin typeface="Helvetica" panose="020B0604020202020204" pitchFamily="34" charset="0"/>
              <a:cs typeface="Helvetica" panose="020B0604020202020204" pitchFamily="34" charset="0"/>
            </a:endParaRPr>
          </a:p>
          <a:p>
            <a:pPr lvl="0"/>
            <a:endParaRPr lang="it-IT" sz="1600" b="1" spc="-150" dirty="0">
              <a:solidFill>
                <a:prstClr val="white"/>
              </a:solidFill>
              <a:latin typeface="Helvetica" panose="020B0604020202020204" pitchFamily="34" charset="0"/>
              <a:cs typeface="Helvetica" panose="020B0604020202020204" pitchFamily="34" charset="0"/>
            </a:endParaRPr>
          </a:p>
          <a:p>
            <a:pPr marL="457200" lvl="0" indent="-457200">
              <a:buFont typeface="Wingdings" panose="05000000000000000000" pitchFamily="2" charset="2"/>
              <a:buChar char="q"/>
            </a:pPr>
            <a:r>
              <a:rPr lang="it-IT" sz="3200" dirty="0" err="1" smtClean="0">
                <a:solidFill>
                  <a:prstClr val="white"/>
                </a:solidFill>
                <a:latin typeface="Bell MT" panose="02020503060305020303" pitchFamily="18" charset="0"/>
                <a:cs typeface="Helvetica" panose="020B0604020202020204" pitchFamily="34" charset="0"/>
              </a:rPr>
              <a:t>Variational</a:t>
            </a:r>
            <a:r>
              <a:rPr lang="it-IT" sz="3200" dirty="0" smtClean="0">
                <a:solidFill>
                  <a:prstClr val="white"/>
                </a:solidFill>
                <a:latin typeface="Bell MT" panose="02020503060305020303" pitchFamily="18" charset="0"/>
                <a:cs typeface="Helvetica" panose="020B0604020202020204" pitchFamily="34" charset="0"/>
              </a:rPr>
              <a:t> </a:t>
            </a:r>
            <a:r>
              <a:rPr lang="it-IT" sz="3200" dirty="0" err="1">
                <a:solidFill>
                  <a:prstClr val="white"/>
                </a:solidFill>
                <a:latin typeface="Bell MT" panose="02020503060305020303" pitchFamily="18" charset="0"/>
                <a:cs typeface="Helvetica" panose="020B0604020202020204" pitchFamily="34" charset="0"/>
              </a:rPr>
              <a:t>M</a:t>
            </a:r>
            <a:r>
              <a:rPr lang="it-IT" sz="3200" dirty="0" err="1" smtClean="0">
                <a:solidFill>
                  <a:prstClr val="white"/>
                </a:solidFill>
                <a:latin typeface="Bell MT" panose="02020503060305020303" pitchFamily="18" charset="0"/>
                <a:cs typeface="Helvetica" panose="020B0604020202020204" pitchFamily="34" charset="0"/>
              </a:rPr>
              <a:t>ethods</a:t>
            </a:r>
            <a:endParaRPr lang="it-IT" sz="3200" dirty="0" smtClean="0">
              <a:solidFill>
                <a:prstClr val="white"/>
              </a:solidFill>
              <a:latin typeface="Bell MT" panose="02020503060305020303" pitchFamily="18" charset="0"/>
              <a:cs typeface="Helvetica" panose="020B0604020202020204" pitchFamily="34" charset="0"/>
            </a:endParaRPr>
          </a:p>
          <a:p>
            <a:pPr marL="457200" lvl="0" indent="-457200">
              <a:buFont typeface="Wingdings" panose="05000000000000000000" pitchFamily="2" charset="2"/>
              <a:buChar char="q"/>
            </a:pPr>
            <a:r>
              <a:rPr lang="it-IT" sz="3200" dirty="0" smtClean="0">
                <a:solidFill>
                  <a:prstClr val="white"/>
                </a:solidFill>
                <a:latin typeface="Bell MT" panose="02020503060305020303" pitchFamily="18" charset="0"/>
                <a:cs typeface="Helvetica" panose="020B0604020202020204" pitchFamily="34" charset="0"/>
              </a:rPr>
              <a:t>Monte Carlo </a:t>
            </a:r>
            <a:r>
              <a:rPr lang="it-IT" sz="3200" dirty="0" err="1" smtClean="0">
                <a:solidFill>
                  <a:prstClr val="white"/>
                </a:solidFill>
                <a:latin typeface="Bell MT" panose="02020503060305020303" pitchFamily="18" charset="0"/>
                <a:cs typeface="Helvetica" panose="020B0604020202020204" pitchFamily="34" charset="0"/>
              </a:rPr>
              <a:t>Methods</a:t>
            </a:r>
            <a:endParaRPr lang="it-IT" sz="3200" dirty="0">
              <a:solidFill>
                <a:prstClr val="white"/>
              </a:solidFill>
              <a:latin typeface="Bell MT" panose="02020503060305020303" pitchFamily="18" charset="0"/>
              <a:cs typeface="Helvetica" panose="020B0604020202020204" pitchFamily="34" charset="0"/>
            </a:endParaRPr>
          </a:p>
          <a:p>
            <a:endParaRPr lang="it-IT" sz="3600" b="1" spc="-150" dirty="0">
              <a:solidFill>
                <a:schemeClr val="bg1"/>
              </a:solidFill>
              <a:latin typeface="Helvetica" panose="020B0604020202020204" pitchFamily="34" charset="0"/>
              <a:cs typeface="Helvetica" panose="020B0604020202020204" pitchFamily="34" charset="0"/>
            </a:endParaRPr>
          </a:p>
        </p:txBody>
      </p:sp>
      <p:sp>
        <p:nvSpPr>
          <p:cNvPr id="9" name="Freccia a destra 8"/>
          <p:cNvSpPr/>
          <p:nvPr/>
        </p:nvSpPr>
        <p:spPr>
          <a:xfrm>
            <a:off x="5361456" y="4989108"/>
            <a:ext cx="817890" cy="520708"/>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9"/>
          <p:cNvSpPr>
            <a:spLocks noGrp="1"/>
          </p:cNvSpPr>
          <p:nvPr>
            <p:ph type="sldNum" sz="quarter" idx="12"/>
          </p:nvPr>
        </p:nvSpPr>
        <p:spPr/>
        <p:txBody>
          <a:bodyPr/>
          <a:lstStyle/>
          <a:p>
            <a:r>
              <a:rPr lang="it-IT" sz="1800" b="1" dirty="0">
                <a:solidFill>
                  <a:schemeClr val="bg1"/>
                </a:solidFill>
              </a:rPr>
              <a:t>8</a:t>
            </a:r>
            <a:r>
              <a:rPr lang="it-IT" sz="1800" b="1" dirty="0" smtClean="0">
                <a:solidFill>
                  <a:schemeClr val="bg1"/>
                </a:solidFill>
              </a:rPr>
              <a:t>/18</a:t>
            </a:r>
            <a:endParaRPr lang="it-IT" sz="1800" b="1" dirty="0">
              <a:solidFill>
                <a:schemeClr val="bg1"/>
              </a:solidFill>
            </a:endParaRPr>
          </a:p>
        </p:txBody>
      </p:sp>
    </p:spTree>
    <p:extLst>
      <p:ext uri="{BB962C8B-B14F-4D97-AF65-F5344CB8AC3E}">
        <p14:creationId xmlns:p14="http://schemas.microsoft.com/office/powerpoint/2010/main" val="268456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12192000" cy="1308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spc="-300" dirty="0" smtClean="0">
                <a:solidFill>
                  <a:schemeClr val="tx1"/>
                </a:solidFill>
                <a:latin typeface="Helvetica" panose="020B0604020202020204" pitchFamily="34" charset="0"/>
                <a:cs typeface="Helvetica" panose="020B0604020202020204" pitchFamily="34" charset="0"/>
              </a:rPr>
              <a:t>Software for </a:t>
            </a:r>
            <a:r>
              <a:rPr lang="it-IT" sz="6000" b="1" spc="-300" dirty="0" err="1" smtClean="0">
                <a:solidFill>
                  <a:schemeClr val="tx1"/>
                </a:solidFill>
                <a:latin typeface="Helvetica" panose="020B0604020202020204" pitchFamily="34" charset="0"/>
                <a:cs typeface="Helvetica" panose="020B0604020202020204" pitchFamily="34" charset="0"/>
              </a:rPr>
              <a:t>PGMs</a:t>
            </a:r>
            <a:endParaRPr lang="it-IT" sz="6000" spc="-300" dirty="0">
              <a:solidFill>
                <a:schemeClr val="tx1"/>
              </a:solidFill>
              <a:latin typeface="Helvetica" panose="020B0604020202020204" pitchFamily="34" charset="0"/>
              <a:cs typeface="Helvetica" panose="020B0604020202020204" pitchFamily="34"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1882652017"/>
              </p:ext>
            </p:extLst>
          </p:nvPr>
        </p:nvGraphicFramePr>
        <p:xfrm>
          <a:off x="707166" y="1616764"/>
          <a:ext cx="10777669" cy="4731025"/>
        </p:xfrm>
        <a:graphic>
          <a:graphicData uri="http://schemas.openxmlformats.org/drawingml/2006/table">
            <a:tbl>
              <a:tblPr firstRow="1" firstCol="1" bandRow="1">
                <a:tableStyleId>{5C22544A-7EE6-4342-B048-85BDC9FD1C3A}</a:tableStyleId>
              </a:tblPr>
              <a:tblGrid>
                <a:gridCol w="1384396"/>
                <a:gridCol w="1149531"/>
                <a:gridCol w="613955"/>
                <a:gridCol w="953588"/>
                <a:gridCol w="966652"/>
                <a:gridCol w="548640"/>
                <a:gridCol w="692331"/>
                <a:gridCol w="627017"/>
                <a:gridCol w="574766"/>
                <a:gridCol w="600891"/>
                <a:gridCol w="914400"/>
                <a:gridCol w="1751502"/>
              </a:tblGrid>
              <a:tr h="463825">
                <a:tc>
                  <a:txBody>
                    <a:bodyPr/>
                    <a:lstStyle/>
                    <a:p>
                      <a:pPr algn="ctr">
                        <a:lnSpc>
                          <a:spcPts val="1400"/>
                        </a:lnSpc>
                        <a:spcBef>
                          <a:spcPts val="300"/>
                        </a:spcBef>
                        <a:spcAft>
                          <a:spcPts val="300"/>
                        </a:spcAft>
                      </a:pPr>
                      <a:r>
                        <a:rPr lang="it-IT" sz="1800" dirty="0" err="1">
                          <a:effectLst/>
                        </a:rPr>
                        <a:t>Name</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smtClean="0">
                          <a:effectLst/>
                        </a:rPr>
                        <a:t>Source</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a:effectLst/>
                        </a:rPr>
                        <a:t>API</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err="1">
                          <a:effectLst/>
                        </a:rPr>
                        <a:t>Exec</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err="1">
                          <a:effectLst/>
                        </a:rPr>
                        <a:t>Cts</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a:effectLst/>
                        </a:rPr>
                        <a:t>GUI</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a:effectLst/>
                        </a:rPr>
                        <a:t>Par</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err="1">
                          <a:effectLst/>
                        </a:rPr>
                        <a:t>Str</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err="1">
                          <a:effectLst/>
                        </a:rPr>
                        <a:t>Utl</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a:effectLst/>
                        </a:rPr>
                        <a:t>$</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err="1" smtClean="0">
                          <a:effectLst/>
                          <a:latin typeface="+mn-lt"/>
                          <a:ea typeface="+mn-ea"/>
                        </a:rPr>
                        <a:t>Graphs</a:t>
                      </a:r>
                      <a:endParaRPr lang="it-IT"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800" dirty="0" err="1" smtClean="0">
                          <a:effectLst/>
                        </a:rPr>
                        <a:t>Inf</a:t>
                      </a:r>
                      <a:endParaRPr lang="it-IT" sz="1800" dirty="0" smtClean="0">
                        <a:effectLst/>
                      </a:endParaRPr>
                    </a:p>
                  </a:txBody>
                  <a:tcPr marL="68580" marR="68580" marT="0" marB="0" anchor="ctr"/>
                </a:tc>
              </a:tr>
              <a:tr h="583096">
                <a:tc>
                  <a:txBody>
                    <a:bodyPr/>
                    <a:lstStyle/>
                    <a:p>
                      <a:pPr algn="ctr">
                        <a:lnSpc>
                          <a:spcPts val="1400"/>
                        </a:lnSpc>
                        <a:spcBef>
                          <a:spcPts val="300"/>
                        </a:spcBef>
                        <a:spcAft>
                          <a:spcPts val="300"/>
                        </a:spcAft>
                      </a:pPr>
                      <a:r>
                        <a:rPr lang="it-IT" sz="1600" b="1" dirty="0" err="1">
                          <a:effectLst/>
                          <a:latin typeface="Bell MT" panose="02020503060305020303" pitchFamily="18" charset="0"/>
                        </a:rPr>
                        <a:t>Blaise</a:t>
                      </a:r>
                      <a:endParaRPr lang="it-IT" sz="1600" b="1"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Java</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0</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a:effectLst/>
                          <a:latin typeface="Bell MT" panose="02020503060305020303" pitchFamily="18" charset="0"/>
                        </a:rPr>
                        <a:t>Fgraph</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smtClean="0">
                          <a:effectLst/>
                          <a:latin typeface="Bell MT" panose="02020503060305020303" pitchFamily="18" charset="0"/>
                        </a:rPr>
                        <a:t>Approx</a:t>
                      </a:r>
                      <a:endParaRPr lang="it-IT" sz="1600" b="0" dirty="0" smtClean="0">
                        <a:effectLst/>
                        <a:latin typeface="Bell MT" panose="02020503060305020303" pitchFamily="18" charset="0"/>
                      </a:endParaRPr>
                    </a:p>
                    <a:p>
                      <a:pPr algn="ctr">
                        <a:lnSpc>
                          <a:spcPts val="1400"/>
                        </a:lnSpc>
                        <a:spcBef>
                          <a:spcPts val="300"/>
                        </a:spcBef>
                        <a:spcAft>
                          <a:spcPts val="300"/>
                        </a:spcAft>
                      </a:pPr>
                      <a:r>
                        <a:rPr lang="it-IT" sz="1600" b="0" dirty="0" smtClean="0">
                          <a:effectLst/>
                          <a:latin typeface="Bell MT" panose="02020503060305020303" pitchFamily="18" charset="0"/>
                        </a:rPr>
                        <a:t>(MCMC)</a:t>
                      </a:r>
                    </a:p>
                  </a:txBody>
                  <a:tcPr marL="68580" marR="68580" marT="0" marB="0" anchor="ctr"/>
                </a:tc>
              </a:tr>
              <a:tr h="490330">
                <a:tc>
                  <a:txBody>
                    <a:bodyPr/>
                    <a:lstStyle/>
                    <a:p>
                      <a:pPr algn="ctr">
                        <a:lnSpc>
                          <a:spcPts val="1400"/>
                        </a:lnSpc>
                        <a:spcBef>
                          <a:spcPts val="300"/>
                        </a:spcBef>
                        <a:spcAft>
                          <a:spcPts val="300"/>
                        </a:spcAft>
                      </a:pPr>
                      <a:r>
                        <a:rPr lang="it-IT" sz="1600" b="1" dirty="0">
                          <a:effectLst/>
                          <a:latin typeface="Bell MT" panose="02020503060305020303" pitchFamily="18" charset="0"/>
                        </a:rPr>
                        <a:t>BNT</a:t>
                      </a:r>
                      <a:endParaRPr lang="it-IT" sz="1600" b="1"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Matlab/C</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WUM</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G</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0</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D,U</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smtClean="0">
                          <a:effectLst/>
                          <a:latin typeface="Bell MT" panose="02020503060305020303" pitchFamily="18" charset="0"/>
                          <a:ea typeface="Times New Roman" panose="02020603050405020304" pitchFamily="18" charset="0"/>
                        </a:rPr>
                        <a:t>Exact</a:t>
                      </a:r>
                      <a:r>
                        <a:rPr lang="it-IT" sz="1600" b="0" baseline="0" dirty="0" smtClean="0">
                          <a:effectLst/>
                          <a:latin typeface="Bell MT" panose="02020503060305020303" pitchFamily="18" charset="0"/>
                          <a:ea typeface="Times New Roman" panose="02020603050405020304" pitchFamily="18" charset="0"/>
                        </a:rPr>
                        <a:t>, </a:t>
                      </a:r>
                      <a:r>
                        <a:rPr lang="it-IT" sz="1600" b="0" baseline="0" dirty="0" err="1" smtClean="0">
                          <a:effectLst/>
                          <a:latin typeface="Bell MT" panose="02020503060305020303" pitchFamily="18" charset="0"/>
                          <a:ea typeface="Times New Roman" panose="02020603050405020304" pitchFamily="18" charset="0"/>
                        </a:rPr>
                        <a:t>Approx</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r>
              <a:tr h="636105">
                <a:tc>
                  <a:txBody>
                    <a:bodyPr/>
                    <a:lstStyle/>
                    <a:p>
                      <a:pPr algn="ctr">
                        <a:lnSpc>
                          <a:spcPts val="1400"/>
                        </a:lnSpc>
                        <a:spcBef>
                          <a:spcPts val="300"/>
                        </a:spcBef>
                        <a:spcAft>
                          <a:spcPts val="300"/>
                        </a:spcAft>
                      </a:pPr>
                      <a:r>
                        <a:rPr lang="it-IT" sz="1600" b="1" dirty="0">
                          <a:effectLst/>
                          <a:latin typeface="Bell MT" panose="02020503060305020303" pitchFamily="18" charset="0"/>
                        </a:rPr>
                        <a:t>BUGS</a:t>
                      </a:r>
                      <a:endParaRPr lang="it-IT" sz="1600" b="1"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WU</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Cs</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W</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0</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D</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smtClean="0">
                          <a:effectLst/>
                          <a:latin typeface="Bell MT" panose="02020503060305020303" pitchFamily="18" charset="0"/>
                        </a:rPr>
                        <a:t>Approx</a:t>
                      </a:r>
                      <a:endParaRPr lang="it-IT" sz="1600" b="0" dirty="0" smtClean="0">
                        <a:effectLst/>
                        <a:latin typeface="Bell MT" panose="02020503060305020303" pitchFamily="18" charset="0"/>
                      </a:endParaRPr>
                    </a:p>
                    <a:p>
                      <a:pPr algn="ctr">
                        <a:lnSpc>
                          <a:spcPts val="1400"/>
                        </a:lnSpc>
                        <a:spcBef>
                          <a:spcPts val="300"/>
                        </a:spcBef>
                        <a:spcAft>
                          <a:spcPts val="300"/>
                        </a:spcAft>
                      </a:pPr>
                      <a:r>
                        <a:rPr lang="it-IT" sz="1600" b="0" dirty="0" smtClean="0">
                          <a:effectLst/>
                          <a:latin typeface="Bell MT" panose="02020503060305020303" pitchFamily="18" charset="0"/>
                        </a:rPr>
                        <a:t>(</a:t>
                      </a:r>
                      <a:r>
                        <a:rPr lang="it-IT" sz="1600" b="0" dirty="0" err="1" smtClean="0">
                          <a:effectLst/>
                          <a:latin typeface="Bell MT" panose="02020503060305020303" pitchFamily="18" charset="0"/>
                        </a:rPr>
                        <a:t>Gibbs</a:t>
                      </a:r>
                      <a:r>
                        <a:rPr lang="it-IT" sz="1600" b="0" dirty="0" smtClean="0">
                          <a:effectLst/>
                          <a:latin typeface="Bell MT" panose="02020503060305020303" pitchFamily="18" charset="0"/>
                        </a:rPr>
                        <a:t>)</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r>
              <a:tr h="649357">
                <a:tc>
                  <a:txBody>
                    <a:bodyPr/>
                    <a:lstStyle/>
                    <a:p>
                      <a:pPr algn="ctr">
                        <a:lnSpc>
                          <a:spcPts val="1400"/>
                        </a:lnSpc>
                        <a:spcBef>
                          <a:spcPts val="300"/>
                        </a:spcBef>
                        <a:spcAft>
                          <a:spcPts val="300"/>
                        </a:spcAft>
                      </a:pPr>
                      <a:r>
                        <a:rPr lang="it-IT" sz="1600" b="1" dirty="0">
                          <a:effectLst/>
                          <a:latin typeface="Bell MT" panose="02020503060305020303" pitchFamily="18" charset="0"/>
                        </a:rPr>
                        <a:t>Infer.NET</a:t>
                      </a:r>
                      <a:endParaRPr lang="it-IT" sz="1600" b="1"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C#</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N</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Y</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N</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N</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0</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Y</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smtClean="0">
                          <a:effectLst/>
                          <a:latin typeface="Bell MT" panose="02020503060305020303" pitchFamily="18" charset="0"/>
                        </a:rPr>
                        <a:t>VMP,</a:t>
                      </a:r>
                      <a:r>
                        <a:rPr lang="it-IT" sz="1600" b="0" baseline="0" dirty="0" smtClean="0">
                          <a:effectLst/>
                          <a:latin typeface="Bell MT" panose="02020503060305020303" pitchFamily="18" charset="0"/>
                        </a:rPr>
                        <a:t> </a:t>
                      </a:r>
                      <a:r>
                        <a:rPr lang="it-IT" sz="1600" b="0" dirty="0" err="1" smtClean="0">
                          <a:effectLst/>
                          <a:latin typeface="Bell MT" panose="02020503060305020303" pitchFamily="18" charset="0"/>
                        </a:rPr>
                        <a:t>Gibbs</a:t>
                      </a:r>
                      <a:endParaRPr lang="it-IT" sz="1600" b="0" dirty="0" smtClean="0">
                        <a:effectLst/>
                        <a:latin typeface="Bell MT" panose="02020503060305020303" pitchFamily="18" charset="0"/>
                      </a:endParaRPr>
                    </a:p>
                    <a:p>
                      <a:pPr algn="ctr">
                        <a:lnSpc>
                          <a:spcPts val="1400"/>
                        </a:lnSpc>
                        <a:spcBef>
                          <a:spcPts val="300"/>
                        </a:spcBef>
                        <a:spcAft>
                          <a:spcPts val="300"/>
                        </a:spcAft>
                      </a:pPr>
                      <a:r>
                        <a:rPr lang="it-IT" sz="1600" b="0" dirty="0" smtClean="0">
                          <a:effectLst/>
                          <a:latin typeface="Bell MT" panose="02020503060305020303" pitchFamily="18" charset="0"/>
                          <a:ea typeface="Times New Roman" panose="02020603050405020304" pitchFamily="18" charset="0"/>
                        </a:rPr>
                        <a:t>(</a:t>
                      </a:r>
                      <a:r>
                        <a:rPr lang="it-IT" sz="1600" b="0" dirty="0" err="1" smtClean="0">
                          <a:effectLst/>
                          <a:latin typeface="Bell MT" panose="02020503060305020303" pitchFamily="18" charset="0"/>
                          <a:ea typeface="Times New Roman" panose="02020603050405020304" pitchFamily="18" charset="0"/>
                        </a:rPr>
                        <a:t>Approx</a:t>
                      </a:r>
                      <a:r>
                        <a:rPr lang="it-IT" sz="1600" b="0" dirty="0" smtClean="0">
                          <a:effectLst/>
                          <a:latin typeface="Bell MT" panose="02020503060305020303" pitchFamily="18" charset="0"/>
                          <a:ea typeface="Times New Roman" panose="02020603050405020304" pitchFamily="18" charset="0"/>
                        </a:rPr>
                        <a:t>)</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r>
              <a:tr h="622852">
                <a:tc>
                  <a:txBody>
                    <a:bodyPr/>
                    <a:lstStyle/>
                    <a:p>
                      <a:pPr algn="ctr">
                        <a:lnSpc>
                          <a:spcPts val="1400"/>
                        </a:lnSpc>
                        <a:spcBef>
                          <a:spcPts val="300"/>
                        </a:spcBef>
                        <a:spcAft>
                          <a:spcPts val="300"/>
                        </a:spcAft>
                      </a:pPr>
                      <a:r>
                        <a:rPr lang="it-IT" sz="1600" b="1" dirty="0">
                          <a:effectLst/>
                          <a:latin typeface="Bell MT" panose="02020503060305020303" pitchFamily="18" charset="0"/>
                        </a:rPr>
                        <a:t>JAGS</a:t>
                      </a:r>
                      <a:endParaRPr lang="it-IT" sz="1600" b="1"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Java</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Y</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Y</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0</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smtClean="0">
                          <a:effectLst/>
                          <a:latin typeface="Bell MT" panose="02020503060305020303" pitchFamily="18" charset="0"/>
                        </a:rPr>
                        <a:t>Gibbs</a:t>
                      </a:r>
                      <a:endParaRPr lang="it-IT" sz="1600" b="0" dirty="0" smtClean="0">
                        <a:effectLst/>
                        <a:latin typeface="Bell MT" panose="02020503060305020303" pitchFamily="18" charset="0"/>
                      </a:endParaRPr>
                    </a:p>
                    <a:p>
                      <a:pPr algn="ctr">
                        <a:lnSpc>
                          <a:spcPts val="1400"/>
                        </a:lnSpc>
                        <a:spcBef>
                          <a:spcPts val="300"/>
                        </a:spcBef>
                        <a:spcAft>
                          <a:spcPts val="300"/>
                        </a:spcAft>
                      </a:pPr>
                      <a:r>
                        <a:rPr lang="it-IT" sz="1600" b="0" dirty="0" smtClean="0">
                          <a:effectLst/>
                          <a:latin typeface="Bell MT" panose="02020503060305020303" pitchFamily="18" charset="0"/>
                          <a:ea typeface="Times New Roman" panose="02020603050405020304" pitchFamily="18" charset="0"/>
                        </a:rPr>
                        <a:t>(</a:t>
                      </a:r>
                      <a:r>
                        <a:rPr lang="it-IT" sz="1600" b="0" dirty="0" err="1" smtClean="0">
                          <a:effectLst/>
                          <a:latin typeface="Bell MT" panose="02020503060305020303" pitchFamily="18" charset="0"/>
                          <a:ea typeface="Times New Roman" panose="02020603050405020304" pitchFamily="18" charset="0"/>
                        </a:rPr>
                        <a:t>Approx</a:t>
                      </a:r>
                      <a:r>
                        <a:rPr lang="it-IT" sz="1600" b="0" dirty="0" smtClean="0">
                          <a:effectLst/>
                          <a:latin typeface="Bell MT" panose="02020503060305020303" pitchFamily="18" charset="0"/>
                          <a:ea typeface="Times New Roman" panose="02020603050405020304" pitchFamily="18" charset="0"/>
                        </a:rPr>
                        <a:t>)</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r>
              <a:tr h="605401">
                <a:tc>
                  <a:txBody>
                    <a:bodyPr/>
                    <a:lstStyle/>
                    <a:p>
                      <a:pPr algn="ctr">
                        <a:lnSpc>
                          <a:spcPts val="1400"/>
                        </a:lnSpc>
                        <a:spcBef>
                          <a:spcPts val="300"/>
                        </a:spcBef>
                        <a:spcAft>
                          <a:spcPts val="300"/>
                        </a:spcAft>
                      </a:pPr>
                      <a:r>
                        <a:rPr lang="it-IT" sz="1600" b="1" dirty="0" err="1">
                          <a:effectLst/>
                          <a:latin typeface="Bell MT" panose="02020503060305020303" pitchFamily="18" charset="0"/>
                        </a:rPr>
                        <a:t>OpenMarkov</a:t>
                      </a:r>
                      <a:endParaRPr lang="it-IT" sz="1600" b="1"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Java </a:t>
                      </a:r>
                      <a:r>
                        <a:rPr lang="it-IT" sz="1600" b="0" dirty="0" smtClean="0">
                          <a:effectLst/>
                          <a:latin typeface="Bell MT" panose="02020503060305020303" pitchFamily="18" charset="0"/>
                        </a:rPr>
                        <a:t>(WUM)</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a:effectLst/>
                          <a:latin typeface="Bell MT" panose="02020503060305020303" pitchFamily="18" charset="0"/>
                        </a:rPr>
                        <a:t>Cs,Cd</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Y</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smtClean="0">
                          <a:effectLst/>
                          <a:latin typeface="Bell MT" panose="02020503060305020303" pitchFamily="18" charset="0"/>
                        </a:rPr>
                        <a:t>D,U</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smtClean="0">
                          <a:effectLst/>
                          <a:latin typeface="Bell MT" panose="02020503060305020303" pitchFamily="18" charset="0"/>
                        </a:rPr>
                        <a:t>Exact</a:t>
                      </a:r>
                      <a:endParaRPr lang="it-IT" sz="1600" b="0" dirty="0" smtClean="0">
                        <a:effectLst/>
                        <a:latin typeface="Bell MT" panose="02020503060305020303" pitchFamily="18" charset="0"/>
                      </a:endParaRPr>
                    </a:p>
                    <a:p>
                      <a:pPr algn="ctr">
                        <a:lnSpc>
                          <a:spcPts val="1400"/>
                        </a:lnSpc>
                        <a:spcBef>
                          <a:spcPts val="300"/>
                        </a:spcBef>
                        <a:spcAft>
                          <a:spcPts val="300"/>
                        </a:spcAft>
                      </a:pPr>
                      <a:r>
                        <a:rPr lang="it-IT" sz="1600" b="0" dirty="0" smtClean="0">
                          <a:effectLst/>
                          <a:latin typeface="Bell MT" panose="02020503060305020303" pitchFamily="18" charset="0"/>
                        </a:rPr>
                        <a:t>(</a:t>
                      </a:r>
                      <a:r>
                        <a:rPr lang="it-IT" sz="1600" b="0" dirty="0" err="1" smtClean="0">
                          <a:effectLst/>
                          <a:latin typeface="Bell MT" panose="02020503060305020303" pitchFamily="18" charset="0"/>
                        </a:rPr>
                        <a:t>Jtree</a:t>
                      </a:r>
                      <a:r>
                        <a:rPr lang="it-IT" sz="1600" b="0" dirty="0" smtClean="0">
                          <a:effectLst/>
                          <a:latin typeface="Bell MT" panose="02020503060305020303" pitchFamily="18" charset="0"/>
                        </a:rPr>
                        <a:t>, </a:t>
                      </a:r>
                      <a:r>
                        <a:rPr lang="it-IT" sz="1600" b="0" dirty="0" err="1" smtClean="0">
                          <a:effectLst/>
                          <a:latin typeface="Bell MT" panose="02020503060305020303" pitchFamily="18" charset="0"/>
                        </a:rPr>
                        <a:t>VarElim</a:t>
                      </a:r>
                      <a:r>
                        <a:rPr lang="it-IT" sz="1600" b="0" dirty="0" smtClean="0">
                          <a:effectLst/>
                          <a:latin typeface="Bell MT" panose="02020503060305020303" pitchFamily="18" charset="0"/>
                        </a:rPr>
                        <a:t>)</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r>
              <a:tr h="680059">
                <a:tc>
                  <a:txBody>
                    <a:bodyPr/>
                    <a:lstStyle/>
                    <a:p>
                      <a:pPr algn="ctr">
                        <a:lnSpc>
                          <a:spcPts val="1400"/>
                        </a:lnSpc>
                        <a:spcBef>
                          <a:spcPts val="300"/>
                        </a:spcBef>
                        <a:spcAft>
                          <a:spcPts val="300"/>
                        </a:spcAft>
                      </a:pPr>
                      <a:r>
                        <a:rPr lang="it-IT" sz="1600" b="1" dirty="0" err="1" smtClean="0">
                          <a:effectLst/>
                          <a:latin typeface="Bell MT" panose="02020503060305020303" pitchFamily="18" charset="0"/>
                        </a:rPr>
                        <a:t>SamIam</a:t>
                      </a:r>
                      <a:endParaRPr lang="it-IT" sz="1600" b="1"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a:effectLst/>
                          <a:latin typeface="Bell MT" panose="02020503060305020303" pitchFamily="18" charset="0"/>
                        </a:rPr>
                        <a:t>N</a:t>
                      </a:r>
                      <a:endParaRPr lang="it-IT" sz="1600" b="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smtClean="0">
                          <a:effectLst/>
                          <a:latin typeface="Bell MT" panose="02020503060305020303" pitchFamily="18" charset="0"/>
                        </a:rPr>
                        <a:t>Java</a:t>
                      </a:r>
                    </a:p>
                    <a:p>
                      <a:pPr algn="ctr">
                        <a:lnSpc>
                          <a:spcPts val="1400"/>
                        </a:lnSpc>
                        <a:spcBef>
                          <a:spcPts val="300"/>
                        </a:spcBef>
                        <a:spcAft>
                          <a:spcPts val="300"/>
                        </a:spcAft>
                      </a:pPr>
                      <a:r>
                        <a:rPr lang="it-IT" sz="1600" b="0" dirty="0" smtClean="0">
                          <a:effectLst/>
                          <a:latin typeface="Bell MT" panose="02020503060305020303" pitchFamily="18" charset="0"/>
                          <a:ea typeface="Times New Roman" panose="02020603050405020304" pitchFamily="18" charset="0"/>
                        </a:rPr>
                        <a:t>(WUM)</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G</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ea typeface="+mn-ea"/>
                        </a:rPr>
                        <a:t>Y</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ea typeface="+mn-ea"/>
                        </a:rPr>
                        <a:t>N</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smtClean="0">
                          <a:effectLst/>
                          <a:latin typeface="Bell MT" panose="02020503060305020303" pitchFamily="18" charset="0"/>
                          <a:ea typeface="+mn-ea"/>
                        </a:rPr>
                        <a:t>N</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a:effectLst/>
                          <a:latin typeface="Bell MT" panose="02020503060305020303" pitchFamily="18" charset="0"/>
                        </a:rPr>
                        <a:t>N</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smtClean="0">
                          <a:effectLst/>
                          <a:latin typeface="Bell MT" panose="02020503060305020303" pitchFamily="18" charset="0"/>
                        </a:rPr>
                        <a:t>0</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smtClean="0">
                          <a:effectLst/>
                          <a:latin typeface="Bell MT" panose="02020503060305020303" pitchFamily="18" charset="0"/>
                        </a:rPr>
                        <a:t>D</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c>
                  <a:txBody>
                    <a:bodyPr/>
                    <a:lstStyle/>
                    <a:p>
                      <a:pPr algn="ctr">
                        <a:lnSpc>
                          <a:spcPts val="1400"/>
                        </a:lnSpc>
                        <a:spcBef>
                          <a:spcPts val="300"/>
                        </a:spcBef>
                        <a:spcAft>
                          <a:spcPts val="300"/>
                        </a:spcAft>
                      </a:pPr>
                      <a:r>
                        <a:rPr lang="it-IT" sz="1600" b="0" dirty="0" err="1" smtClean="0">
                          <a:effectLst/>
                          <a:latin typeface="Bell MT" panose="02020503060305020303" pitchFamily="18" charset="0"/>
                          <a:ea typeface="+mn-ea"/>
                        </a:rPr>
                        <a:t>Exact</a:t>
                      </a:r>
                      <a:endParaRPr lang="it-IT" sz="1600" b="0" dirty="0" smtClean="0">
                        <a:effectLst/>
                        <a:latin typeface="Bell MT" panose="02020503060305020303" pitchFamily="18" charset="0"/>
                        <a:ea typeface="+mn-ea"/>
                      </a:endParaRPr>
                    </a:p>
                    <a:p>
                      <a:pPr algn="ctr">
                        <a:lnSpc>
                          <a:spcPts val="1400"/>
                        </a:lnSpc>
                        <a:spcBef>
                          <a:spcPts val="300"/>
                        </a:spcBef>
                        <a:spcAft>
                          <a:spcPts val="300"/>
                        </a:spcAft>
                      </a:pPr>
                      <a:r>
                        <a:rPr lang="it-IT" sz="1600" b="0" dirty="0" smtClean="0">
                          <a:effectLst/>
                          <a:latin typeface="Bell MT" panose="02020503060305020303" pitchFamily="18" charset="0"/>
                          <a:ea typeface="+mn-ea"/>
                        </a:rPr>
                        <a:t>(Recursive</a:t>
                      </a:r>
                      <a:r>
                        <a:rPr lang="it-IT" sz="1600" b="0" baseline="0" dirty="0" smtClean="0">
                          <a:effectLst/>
                          <a:latin typeface="Bell MT" panose="02020503060305020303" pitchFamily="18" charset="0"/>
                          <a:ea typeface="+mn-ea"/>
                        </a:rPr>
                        <a:t> </a:t>
                      </a:r>
                      <a:r>
                        <a:rPr lang="it-IT" sz="1600" b="0" baseline="0" dirty="0" err="1" smtClean="0">
                          <a:effectLst/>
                          <a:latin typeface="Bell MT" panose="02020503060305020303" pitchFamily="18" charset="0"/>
                          <a:ea typeface="+mn-ea"/>
                        </a:rPr>
                        <a:t>Cond</a:t>
                      </a:r>
                      <a:r>
                        <a:rPr lang="it-IT" sz="1600" b="0" baseline="0" dirty="0" smtClean="0">
                          <a:effectLst/>
                          <a:latin typeface="Bell MT" panose="02020503060305020303" pitchFamily="18" charset="0"/>
                          <a:ea typeface="+mn-ea"/>
                        </a:rPr>
                        <a:t>)</a:t>
                      </a:r>
                      <a:endParaRPr lang="it-IT" sz="1600" b="0" dirty="0">
                        <a:effectLst/>
                        <a:latin typeface="Bell MT" panose="02020503060305020303" pitchFamily="18" charset="0"/>
                        <a:ea typeface="Times New Roman" panose="02020603050405020304" pitchFamily="18" charset="0"/>
                      </a:endParaRPr>
                    </a:p>
                  </a:txBody>
                  <a:tcPr marL="68580" marR="68580" marT="0" marB="0" anchor="ctr"/>
                </a:tc>
              </a:tr>
            </a:tbl>
          </a:graphicData>
        </a:graphic>
      </p:graphicFrame>
      <p:sp>
        <p:nvSpPr>
          <p:cNvPr id="6" name="Segnaposto numero diapositiva 5"/>
          <p:cNvSpPr>
            <a:spLocks noGrp="1"/>
          </p:cNvSpPr>
          <p:nvPr>
            <p:ph type="sldNum" sz="quarter" idx="12"/>
          </p:nvPr>
        </p:nvSpPr>
        <p:spPr/>
        <p:txBody>
          <a:bodyPr/>
          <a:lstStyle/>
          <a:p>
            <a:r>
              <a:rPr lang="it-IT" sz="1800" b="1" dirty="0">
                <a:solidFill>
                  <a:schemeClr val="tx1"/>
                </a:solidFill>
              </a:rPr>
              <a:t>9</a:t>
            </a:r>
            <a:r>
              <a:rPr lang="it-IT" sz="1800" b="1" dirty="0" smtClean="0">
                <a:solidFill>
                  <a:schemeClr val="tx1"/>
                </a:solidFill>
              </a:rPr>
              <a:t>/18</a:t>
            </a:r>
            <a:endParaRPr lang="it-IT" sz="1800" b="1" dirty="0">
              <a:solidFill>
                <a:schemeClr val="tx1"/>
              </a:solidFill>
            </a:endParaRPr>
          </a:p>
        </p:txBody>
      </p:sp>
    </p:spTree>
    <p:extLst>
      <p:ext uri="{BB962C8B-B14F-4D97-AF65-F5344CB8AC3E}">
        <p14:creationId xmlns:p14="http://schemas.microsoft.com/office/powerpoint/2010/main" val="398419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2504</TotalTime>
  <Words>1061</Words>
  <Application>Microsoft Office PowerPoint</Application>
  <PresentationFormat>Widescreen</PresentationFormat>
  <Paragraphs>271</Paragraphs>
  <Slides>18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Baskerville Old Face</vt:lpstr>
      <vt:lpstr>Bell MT</vt:lpstr>
      <vt:lpstr>Calibri</vt:lpstr>
      <vt:lpstr>Calibri Light</vt:lpstr>
      <vt:lpstr>Helvetica</vt:lpstr>
      <vt:lpstr>Helvetica</vt:lpstr>
      <vt:lpstr>Times New Roman</vt:lpstr>
      <vt:lpstr>Wingdings</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Emanuele</dc:creator>
  <cp:lastModifiedBy>Fabio</cp:lastModifiedBy>
  <cp:revision>104</cp:revision>
  <dcterms:created xsi:type="dcterms:W3CDTF">2014-04-10T09:08:32Z</dcterms:created>
  <dcterms:modified xsi:type="dcterms:W3CDTF">2015-02-09T11:14:00Z</dcterms:modified>
</cp:coreProperties>
</file>