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7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5" r:id="rId11"/>
    <p:sldId id="267" r:id="rId12"/>
    <p:sldId id="27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2DAAB-7F49-40FA-9E59-AA750CF79D54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C8B35E-651C-4414-A5DC-F1BC65AC50C7}">
      <dgm:prSet phldrT="[Text]"/>
      <dgm:spPr/>
      <dgm:t>
        <a:bodyPr/>
        <a:lstStyle/>
        <a:p>
          <a:endParaRPr lang="it-IT" dirty="0"/>
        </a:p>
      </dgm:t>
    </dgm:pt>
    <dgm:pt modelId="{17D1ABFD-888B-442A-B9CF-346DFF60CE97}" type="sibTrans" cxnId="{8DD993E6-5023-4E13-8A76-9701FABD9632}">
      <dgm:prSet/>
      <dgm:spPr/>
      <dgm:t>
        <a:bodyPr/>
        <a:lstStyle/>
        <a:p>
          <a:endParaRPr lang="it-IT"/>
        </a:p>
      </dgm:t>
    </dgm:pt>
    <dgm:pt modelId="{362D7136-AF5D-4A79-8CA3-2CB21D1A7B4C}" type="parTrans" cxnId="{8DD993E6-5023-4E13-8A76-9701FABD9632}">
      <dgm:prSet/>
      <dgm:spPr/>
      <dgm:t>
        <a:bodyPr/>
        <a:lstStyle/>
        <a:p>
          <a:endParaRPr lang="it-IT"/>
        </a:p>
      </dgm:t>
    </dgm:pt>
    <dgm:pt modelId="{68E781C5-E4ED-4C89-934D-1439951BDA26}" type="pres">
      <dgm:prSet presAssocID="{C5C2DAAB-7F49-40FA-9E59-AA750CF79D5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it-IT"/>
        </a:p>
      </dgm:t>
    </dgm:pt>
    <dgm:pt modelId="{540BBD0F-922D-4290-9BF6-5E1ECA1DAE9D}" type="pres">
      <dgm:prSet presAssocID="{C5C2DAAB-7F49-40FA-9E59-AA750CF79D54}" presName="arrowNode" presStyleLbl="node1" presStyleIdx="0" presStyleCnt="1"/>
      <dgm:spPr/>
      <dgm:t>
        <a:bodyPr/>
        <a:lstStyle/>
        <a:p>
          <a:endParaRPr lang="it-IT"/>
        </a:p>
      </dgm:t>
    </dgm:pt>
    <dgm:pt modelId="{B1993DCC-D43E-4476-A33C-9BA9E5F0B21B}" type="pres">
      <dgm:prSet presAssocID="{21C8B35E-651C-4414-A5DC-F1BC65AC50C7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DD993E6-5023-4E13-8A76-9701FABD9632}" srcId="{C5C2DAAB-7F49-40FA-9E59-AA750CF79D54}" destId="{21C8B35E-651C-4414-A5DC-F1BC65AC50C7}" srcOrd="0" destOrd="0" parTransId="{362D7136-AF5D-4A79-8CA3-2CB21D1A7B4C}" sibTransId="{17D1ABFD-888B-442A-B9CF-346DFF60CE97}"/>
    <dgm:cxn modelId="{959452C2-395F-4A5E-9522-1E18E20E2763}" type="presOf" srcId="{21C8B35E-651C-4414-A5DC-F1BC65AC50C7}" destId="{B1993DCC-D43E-4476-A33C-9BA9E5F0B21B}" srcOrd="0" destOrd="0" presId="urn:microsoft.com/office/officeart/2009/3/layout/DescendingProcess"/>
    <dgm:cxn modelId="{F2441A75-8083-4BD0-87F8-F44431896DD3}" type="presOf" srcId="{C5C2DAAB-7F49-40FA-9E59-AA750CF79D54}" destId="{68E781C5-E4ED-4C89-934D-1439951BDA26}" srcOrd="0" destOrd="0" presId="urn:microsoft.com/office/officeart/2009/3/layout/DescendingProcess"/>
    <dgm:cxn modelId="{842CF2B7-76E9-40A3-AED7-5653CB5E51A4}" type="presParOf" srcId="{68E781C5-E4ED-4C89-934D-1439951BDA26}" destId="{540BBD0F-922D-4290-9BF6-5E1ECA1DAE9D}" srcOrd="0" destOrd="0" presId="urn:microsoft.com/office/officeart/2009/3/layout/DescendingProcess"/>
    <dgm:cxn modelId="{71A226B9-8475-4083-AC20-D88B9D92FB87}" type="presParOf" srcId="{68E781C5-E4ED-4C89-934D-1439951BDA26}" destId="{B1993DCC-D43E-4476-A33C-9BA9E5F0B21B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5EBB7-7EDA-42E8-8D9E-0D760AA4782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1DF745C-B25E-4984-8769-29725834DDCB}">
      <dgm:prSet phldrT="[Text]"/>
      <dgm:spPr/>
      <dgm:t>
        <a:bodyPr/>
        <a:lstStyle/>
        <a:p>
          <a:endParaRPr lang="it-IT" dirty="0"/>
        </a:p>
      </dgm:t>
    </dgm:pt>
    <dgm:pt modelId="{AE03C9C6-BF69-4EC3-83A9-A5702971397C}" type="parTrans" cxnId="{E69F34E8-4AC6-4063-A8CA-339155F386DA}">
      <dgm:prSet/>
      <dgm:spPr/>
      <dgm:t>
        <a:bodyPr/>
        <a:lstStyle/>
        <a:p>
          <a:endParaRPr lang="it-IT"/>
        </a:p>
      </dgm:t>
    </dgm:pt>
    <dgm:pt modelId="{C00A9E32-2F38-4E9C-AD82-0DA2643C45B3}" type="sibTrans" cxnId="{E69F34E8-4AC6-4063-A8CA-339155F386DA}">
      <dgm:prSet/>
      <dgm:spPr/>
      <dgm:t>
        <a:bodyPr/>
        <a:lstStyle/>
        <a:p>
          <a:endParaRPr lang="it-IT"/>
        </a:p>
      </dgm:t>
    </dgm:pt>
    <dgm:pt modelId="{CFF625CC-7E94-40E4-8D25-4A9EBF0DBC9E}">
      <dgm:prSet phldrT="[Text]"/>
      <dgm:spPr/>
      <dgm:t>
        <a:bodyPr/>
        <a:lstStyle/>
        <a:p>
          <a:endParaRPr lang="it-IT" dirty="0"/>
        </a:p>
      </dgm:t>
    </dgm:pt>
    <dgm:pt modelId="{9CAD1334-2D78-4332-844B-3B0BBD2464F6}" type="parTrans" cxnId="{942791AD-D94E-46E7-BC2A-327D9EB0903E}">
      <dgm:prSet/>
      <dgm:spPr/>
      <dgm:t>
        <a:bodyPr/>
        <a:lstStyle/>
        <a:p>
          <a:endParaRPr lang="it-IT"/>
        </a:p>
      </dgm:t>
    </dgm:pt>
    <dgm:pt modelId="{3993C5E1-202A-4308-A8B4-E5636B16337B}" type="sibTrans" cxnId="{942791AD-D94E-46E7-BC2A-327D9EB0903E}">
      <dgm:prSet/>
      <dgm:spPr/>
      <dgm:t>
        <a:bodyPr/>
        <a:lstStyle/>
        <a:p>
          <a:endParaRPr lang="it-IT"/>
        </a:p>
      </dgm:t>
    </dgm:pt>
    <dgm:pt modelId="{13C35C97-3EBA-421D-B62A-9C35940C3A72}">
      <dgm:prSet phldrT="[Text]"/>
      <dgm:spPr/>
      <dgm:t>
        <a:bodyPr/>
        <a:lstStyle/>
        <a:p>
          <a:endParaRPr lang="it-IT" dirty="0"/>
        </a:p>
      </dgm:t>
    </dgm:pt>
    <dgm:pt modelId="{66B81725-BD66-443C-86D7-D6B961DFD769}" type="parTrans" cxnId="{0B98E63F-D9B2-4DC2-AFB2-312452F50B69}">
      <dgm:prSet/>
      <dgm:spPr/>
      <dgm:t>
        <a:bodyPr/>
        <a:lstStyle/>
        <a:p>
          <a:endParaRPr lang="it-IT"/>
        </a:p>
      </dgm:t>
    </dgm:pt>
    <dgm:pt modelId="{BE8A6F9A-BE67-435B-9C5F-1DA504D3EB96}" type="sibTrans" cxnId="{0B98E63F-D9B2-4DC2-AFB2-312452F50B69}">
      <dgm:prSet/>
      <dgm:spPr/>
      <dgm:t>
        <a:bodyPr/>
        <a:lstStyle/>
        <a:p>
          <a:endParaRPr lang="it-IT"/>
        </a:p>
      </dgm:t>
    </dgm:pt>
    <dgm:pt modelId="{C55E7987-79D3-4C39-8422-641604AAF022}" type="pres">
      <dgm:prSet presAssocID="{2B45EBB7-7EDA-42E8-8D9E-0D760AA4782A}" presName="Name0" presStyleCnt="0">
        <dgm:presLayoutVars>
          <dgm:dir/>
          <dgm:animLvl val="lvl"/>
          <dgm:resizeHandles val="exact"/>
        </dgm:presLayoutVars>
      </dgm:prSet>
      <dgm:spPr/>
    </dgm:pt>
    <dgm:pt modelId="{482B6115-160F-4475-A118-389C425AC8FD}" type="pres">
      <dgm:prSet presAssocID="{2B45EBB7-7EDA-42E8-8D9E-0D760AA4782A}" presName="dummy" presStyleCnt="0"/>
      <dgm:spPr/>
    </dgm:pt>
    <dgm:pt modelId="{7155CE52-3EC8-40C4-89A0-4AE0AAE783E4}" type="pres">
      <dgm:prSet presAssocID="{2B45EBB7-7EDA-42E8-8D9E-0D760AA4782A}" presName="linH" presStyleCnt="0"/>
      <dgm:spPr/>
    </dgm:pt>
    <dgm:pt modelId="{6496E746-6848-4D57-877B-DFFB8A038C84}" type="pres">
      <dgm:prSet presAssocID="{2B45EBB7-7EDA-42E8-8D9E-0D760AA4782A}" presName="padding1" presStyleCnt="0"/>
      <dgm:spPr/>
    </dgm:pt>
    <dgm:pt modelId="{AA2323F7-D565-4919-A6AA-8608C9BB76E7}" type="pres">
      <dgm:prSet presAssocID="{71DF745C-B25E-4984-8769-29725834DDCB}" presName="linV" presStyleCnt="0"/>
      <dgm:spPr/>
    </dgm:pt>
    <dgm:pt modelId="{93B6CE5E-1608-42BD-980A-F2C5F2E8E3C2}" type="pres">
      <dgm:prSet presAssocID="{71DF745C-B25E-4984-8769-29725834DDCB}" presName="spVertical1" presStyleCnt="0"/>
      <dgm:spPr/>
    </dgm:pt>
    <dgm:pt modelId="{D2DB7E72-3673-4169-8F73-A8D51D62A786}" type="pres">
      <dgm:prSet presAssocID="{71DF745C-B25E-4984-8769-29725834DDCB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E52A55-D79D-4C5D-B706-6B8FC5B5F461}" type="pres">
      <dgm:prSet presAssocID="{71DF745C-B25E-4984-8769-29725834DDCB}" presName="spVertical2" presStyleCnt="0"/>
      <dgm:spPr/>
    </dgm:pt>
    <dgm:pt modelId="{4A10620B-9FB1-485A-9222-9D5D54BE7473}" type="pres">
      <dgm:prSet presAssocID="{71DF745C-B25E-4984-8769-29725834DDCB}" presName="spVertical3" presStyleCnt="0"/>
      <dgm:spPr/>
    </dgm:pt>
    <dgm:pt modelId="{F2DD241B-ABBF-4F3B-B72F-7C4635EEF029}" type="pres">
      <dgm:prSet presAssocID="{C00A9E32-2F38-4E9C-AD82-0DA2643C45B3}" presName="space" presStyleCnt="0"/>
      <dgm:spPr/>
    </dgm:pt>
    <dgm:pt modelId="{B888F2E0-B09C-45B3-BE0B-79AD2352914F}" type="pres">
      <dgm:prSet presAssocID="{CFF625CC-7E94-40E4-8D25-4A9EBF0DBC9E}" presName="linV" presStyleCnt="0"/>
      <dgm:spPr/>
    </dgm:pt>
    <dgm:pt modelId="{A167806C-1BEB-4589-B86F-03EF4141F534}" type="pres">
      <dgm:prSet presAssocID="{CFF625CC-7E94-40E4-8D25-4A9EBF0DBC9E}" presName="spVertical1" presStyleCnt="0"/>
      <dgm:spPr/>
    </dgm:pt>
    <dgm:pt modelId="{6E6493F4-0F9B-434C-A338-4097DB857B07}" type="pres">
      <dgm:prSet presAssocID="{CFF625CC-7E94-40E4-8D25-4A9EBF0DBC9E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96F9DC-23ED-4BD2-AEEC-4864F4CCCAA3}" type="pres">
      <dgm:prSet presAssocID="{CFF625CC-7E94-40E4-8D25-4A9EBF0DBC9E}" presName="spVertical2" presStyleCnt="0"/>
      <dgm:spPr/>
    </dgm:pt>
    <dgm:pt modelId="{25538ABD-CE7B-418E-AD34-3964354E9AB0}" type="pres">
      <dgm:prSet presAssocID="{CFF625CC-7E94-40E4-8D25-4A9EBF0DBC9E}" presName="spVertical3" presStyleCnt="0"/>
      <dgm:spPr/>
    </dgm:pt>
    <dgm:pt modelId="{1FB2471D-82C3-419D-825C-7E6644EFEDEE}" type="pres">
      <dgm:prSet presAssocID="{3993C5E1-202A-4308-A8B4-E5636B16337B}" presName="space" presStyleCnt="0"/>
      <dgm:spPr/>
    </dgm:pt>
    <dgm:pt modelId="{5C99D12D-F8E6-4C8C-8562-C547F2A3BE69}" type="pres">
      <dgm:prSet presAssocID="{13C35C97-3EBA-421D-B62A-9C35940C3A72}" presName="linV" presStyleCnt="0"/>
      <dgm:spPr/>
    </dgm:pt>
    <dgm:pt modelId="{F43CCA1C-FEBA-4CBC-842B-84D45B031E4A}" type="pres">
      <dgm:prSet presAssocID="{13C35C97-3EBA-421D-B62A-9C35940C3A72}" presName="spVertical1" presStyleCnt="0"/>
      <dgm:spPr/>
    </dgm:pt>
    <dgm:pt modelId="{727AE24A-83BF-4901-A1AF-EB709DC7FA4A}" type="pres">
      <dgm:prSet presAssocID="{13C35C97-3EBA-421D-B62A-9C35940C3A72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1920D7-BABB-44B7-B83E-1DFDFC05346F}" type="pres">
      <dgm:prSet presAssocID="{13C35C97-3EBA-421D-B62A-9C35940C3A72}" presName="spVertical2" presStyleCnt="0"/>
      <dgm:spPr/>
    </dgm:pt>
    <dgm:pt modelId="{737B55A3-55AE-46E8-B7C7-B17B36427ACE}" type="pres">
      <dgm:prSet presAssocID="{13C35C97-3EBA-421D-B62A-9C35940C3A72}" presName="spVertical3" presStyleCnt="0"/>
      <dgm:spPr/>
    </dgm:pt>
    <dgm:pt modelId="{E1F222B2-42E7-4EB2-8FEE-36562E44DEB3}" type="pres">
      <dgm:prSet presAssocID="{2B45EBB7-7EDA-42E8-8D9E-0D760AA4782A}" presName="padding2" presStyleCnt="0"/>
      <dgm:spPr/>
    </dgm:pt>
    <dgm:pt modelId="{DFA4DA42-61EE-40A5-A32F-05541DDBCEB2}" type="pres">
      <dgm:prSet presAssocID="{2B45EBB7-7EDA-42E8-8D9E-0D760AA4782A}" presName="negArrow" presStyleCnt="0"/>
      <dgm:spPr/>
    </dgm:pt>
    <dgm:pt modelId="{8EF1AF16-0E99-466D-B3E0-8642E6E516B9}" type="pres">
      <dgm:prSet presAssocID="{2B45EBB7-7EDA-42E8-8D9E-0D760AA4782A}" presName="backgroundArrow" presStyleLbl="node1" presStyleIdx="0" presStyleCnt="1" custAng="5400000" custScaleX="62922" custScaleY="40018" custLinFactNeighborX="20185" custLinFactNeighborY="16415"/>
      <dgm:spPr/>
      <dgm:t>
        <a:bodyPr/>
        <a:lstStyle/>
        <a:p>
          <a:endParaRPr lang="it-IT"/>
        </a:p>
      </dgm:t>
    </dgm:pt>
  </dgm:ptLst>
  <dgm:cxnLst>
    <dgm:cxn modelId="{DF8565DD-853D-4A29-A881-401B5E6E38E0}" type="presOf" srcId="{2B45EBB7-7EDA-42E8-8D9E-0D760AA4782A}" destId="{C55E7987-79D3-4C39-8422-641604AAF022}" srcOrd="0" destOrd="0" presId="urn:microsoft.com/office/officeart/2005/8/layout/hProcess3"/>
    <dgm:cxn modelId="{942791AD-D94E-46E7-BC2A-327D9EB0903E}" srcId="{2B45EBB7-7EDA-42E8-8D9E-0D760AA4782A}" destId="{CFF625CC-7E94-40E4-8D25-4A9EBF0DBC9E}" srcOrd="1" destOrd="0" parTransId="{9CAD1334-2D78-4332-844B-3B0BBD2464F6}" sibTransId="{3993C5E1-202A-4308-A8B4-E5636B16337B}"/>
    <dgm:cxn modelId="{BB4554CC-9521-434B-89CD-FB5B2EECD5C0}" type="presOf" srcId="{13C35C97-3EBA-421D-B62A-9C35940C3A72}" destId="{727AE24A-83BF-4901-A1AF-EB709DC7FA4A}" srcOrd="0" destOrd="0" presId="urn:microsoft.com/office/officeart/2005/8/layout/hProcess3"/>
    <dgm:cxn modelId="{A4A93927-9E57-457D-BDBE-A7AEB5B67D59}" type="presOf" srcId="{71DF745C-B25E-4984-8769-29725834DDCB}" destId="{D2DB7E72-3673-4169-8F73-A8D51D62A786}" srcOrd="0" destOrd="0" presId="urn:microsoft.com/office/officeart/2005/8/layout/hProcess3"/>
    <dgm:cxn modelId="{0B3DFD48-F133-4FB6-BD7D-9E6AFBDC121E}" type="presOf" srcId="{CFF625CC-7E94-40E4-8D25-4A9EBF0DBC9E}" destId="{6E6493F4-0F9B-434C-A338-4097DB857B07}" srcOrd="0" destOrd="0" presId="urn:microsoft.com/office/officeart/2005/8/layout/hProcess3"/>
    <dgm:cxn modelId="{0B98E63F-D9B2-4DC2-AFB2-312452F50B69}" srcId="{2B45EBB7-7EDA-42E8-8D9E-0D760AA4782A}" destId="{13C35C97-3EBA-421D-B62A-9C35940C3A72}" srcOrd="2" destOrd="0" parTransId="{66B81725-BD66-443C-86D7-D6B961DFD769}" sibTransId="{BE8A6F9A-BE67-435B-9C5F-1DA504D3EB96}"/>
    <dgm:cxn modelId="{E69F34E8-4AC6-4063-A8CA-339155F386DA}" srcId="{2B45EBB7-7EDA-42E8-8D9E-0D760AA4782A}" destId="{71DF745C-B25E-4984-8769-29725834DDCB}" srcOrd="0" destOrd="0" parTransId="{AE03C9C6-BF69-4EC3-83A9-A5702971397C}" sibTransId="{C00A9E32-2F38-4E9C-AD82-0DA2643C45B3}"/>
    <dgm:cxn modelId="{0860311C-1AE0-43F0-9A64-6B9A741197EA}" type="presParOf" srcId="{C55E7987-79D3-4C39-8422-641604AAF022}" destId="{482B6115-160F-4475-A118-389C425AC8FD}" srcOrd="0" destOrd="0" presId="urn:microsoft.com/office/officeart/2005/8/layout/hProcess3"/>
    <dgm:cxn modelId="{08D62CD5-D273-4115-AC16-BBC8C4CD2A7E}" type="presParOf" srcId="{C55E7987-79D3-4C39-8422-641604AAF022}" destId="{7155CE52-3EC8-40C4-89A0-4AE0AAE783E4}" srcOrd="1" destOrd="0" presId="urn:microsoft.com/office/officeart/2005/8/layout/hProcess3"/>
    <dgm:cxn modelId="{2CB14CC4-1DB0-4FA2-B368-A4147A16D35C}" type="presParOf" srcId="{7155CE52-3EC8-40C4-89A0-4AE0AAE783E4}" destId="{6496E746-6848-4D57-877B-DFFB8A038C84}" srcOrd="0" destOrd="0" presId="urn:microsoft.com/office/officeart/2005/8/layout/hProcess3"/>
    <dgm:cxn modelId="{CF09AEE2-AD4D-4E65-B238-716F9C16DBCD}" type="presParOf" srcId="{7155CE52-3EC8-40C4-89A0-4AE0AAE783E4}" destId="{AA2323F7-D565-4919-A6AA-8608C9BB76E7}" srcOrd="1" destOrd="0" presId="urn:microsoft.com/office/officeart/2005/8/layout/hProcess3"/>
    <dgm:cxn modelId="{CF018B0D-07F0-40E6-8444-1947BEFD718C}" type="presParOf" srcId="{AA2323F7-D565-4919-A6AA-8608C9BB76E7}" destId="{93B6CE5E-1608-42BD-980A-F2C5F2E8E3C2}" srcOrd="0" destOrd="0" presId="urn:microsoft.com/office/officeart/2005/8/layout/hProcess3"/>
    <dgm:cxn modelId="{5D78EBDF-B692-4ADB-B361-3B98B890F531}" type="presParOf" srcId="{AA2323F7-D565-4919-A6AA-8608C9BB76E7}" destId="{D2DB7E72-3673-4169-8F73-A8D51D62A786}" srcOrd="1" destOrd="0" presId="urn:microsoft.com/office/officeart/2005/8/layout/hProcess3"/>
    <dgm:cxn modelId="{03752F82-1579-42B3-839D-BDEA83AB0AC5}" type="presParOf" srcId="{AA2323F7-D565-4919-A6AA-8608C9BB76E7}" destId="{1BE52A55-D79D-4C5D-B706-6B8FC5B5F461}" srcOrd="2" destOrd="0" presId="urn:microsoft.com/office/officeart/2005/8/layout/hProcess3"/>
    <dgm:cxn modelId="{3C5A45CE-135A-4C67-B0B0-51BF2402BB0F}" type="presParOf" srcId="{AA2323F7-D565-4919-A6AA-8608C9BB76E7}" destId="{4A10620B-9FB1-485A-9222-9D5D54BE7473}" srcOrd="3" destOrd="0" presId="urn:microsoft.com/office/officeart/2005/8/layout/hProcess3"/>
    <dgm:cxn modelId="{E9448342-F350-4848-B87C-995C9F024E15}" type="presParOf" srcId="{7155CE52-3EC8-40C4-89A0-4AE0AAE783E4}" destId="{F2DD241B-ABBF-4F3B-B72F-7C4635EEF029}" srcOrd="2" destOrd="0" presId="urn:microsoft.com/office/officeart/2005/8/layout/hProcess3"/>
    <dgm:cxn modelId="{2F7CF398-4693-4CE7-8E60-D6D1A7A3E802}" type="presParOf" srcId="{7155CE52-3EC8-40C4-89A0-4AE0AAE783E4}" destId="{B888F2E0-B09C-45B3-BE0B-79AD2352914F}" srcOrd="3" destOrd="0" presId="urn:microsoft.com/office/officeart/2005/8/layout/hProcess3"/>
    <dgm:cxn modelId="{975C899F-5BB7-4E2D-B3C1-3B69F70795C9}" type="presParOf" srcId="{B888F2E0-B09C-45B3-BE0B-79AD2352914F}" destId="{A167806C-1BEB-4589-B86F-03EF4141F534}" srcOrd="0" destOrd="0" presId="urn:microsoft.com/office/officeart/2005/8/layout/hProcess3"/>
    <dgm:cxn modelId="{F746B25D-4B86-43B3-BDEA-934C08BA1C89}" type="presParOf" srcId="{B888F2E0-B09C-45B3-BE0B-79AD2352914F}" destId="{6E6493F4-0F9B-434C-A338-4097DB857B07}" srcOrd="1" destOrd="0" presId="urn:microsoft.com/office/officeart/2005/8/layout/hProcess3"/>
    <dgm:cxn modelId="{0B98DB0A-3E24-4D0E-A121-036631D1D4B7}" type="presParOf" srcId="{B888F2E0-B09C-45B3-BE0B-79AD2352914F}" destId="{8196F9DC-23ED-4BD2-AEEC-4864F4CCCAA3}" srcOrd="2" destOrd="0" presId="urn:microsoft.com/office/officeart/2005/8/layout/hProcess3"/>
    <dgm:cxn modelId="{3DAC87EF-0A42-4C72-AC55-D383A64637D8}" type="presParOf" srcId="{B888F2E0-B09C-45B3-BE0B-79AD2352914F}" destId="{25538ABD-CE7B-418E-AD34-3964354E9AB0}" srcOrd="3" destOrd="0" presId="urn:microsoft.com/office/officeart/2005/8/layout/hProcess3"/>
    <dgm:cxn modelId="{018BFF2F-FCFA-4292-A9A0-9F2A358F8DDE}" type="presParOf" srcId="{7155CE52-3EC8-40C4-89A0-4AE0AAE783E4}" destId="{1FB2471D-82C3-419D-825C-7E6644EFEDEE}" srcOrd="4" destOrd="0" presId="urn:microsoft.com/office/officeart/2005/8/layout/hProcess3"/>
    <dgm:cxn modelId="{81100345-62B7-4953-8488-729EDC9257CB}" type="presParOf" srcId="{7155CE52-3EC8-40C4-89A0-4AE0AAE783E4}" destId="{5C99D12D-F8E6-4C8C-8562-C547F2A3BE69}" srcOrd="5" destOrd="0" presId="urn:microsoft.com/office/officeart/2005/8/layout/hProcess3"/>
    <dgm:cxn modelId="{B1B69AC4-366A-487E-81BC-F0DC64AD87A1}" type="presParOf" srcId="{5C99D12D-F8E6-4C8C-8562-C547F2A3BE69}" destId="{F43CCA1C-FEBA-4CBC-842B-84D45B031E4A}" srcOrd="0" destOrd="0" presId="urn:microsoft.com/office/officeart/2005/8/layout/hProcess3"/>
    <dgm:cxn modelId="{D00FAFC2-E016-44C7-96FE-3FD39104B8E8}" type="presParOf" srcId="{5C99D12D-F8E6-4C8C-8562-C547F2A3BE69}" destId="{727AE24A-83BF-4901-A1AF-EB709DC7FA4A}" srcOrd="1" destOrd="0" presId="urn:microsoft.com/office/officeart/2005/8/layout/hProcess3"/>
    <dgm:cxn modelId="{E5508390-DC3D-49D9-84EC-5DAE05892BAA}" type="presParOf" srcId="{5C99D12D-F8E6-4C8C-8562-C547F2A3BE69}" destId="{751920D7-BABB-44B7-B83E-1DFDFC05346F}" srcOrd="2" destOrd="0" presId="urn:microsoft.com/office/officeart/2005/8/layout/hProcess3"/>
    <dgm:cxn modelId="{B611680F-93B6-49CB-9D9B-EE63F5C3D94A}" type="presParOf" srcId="{5C99D12D-F8E6-4C8C-8562-C547F2A3BE69}" destId="{737B55A3-55AE-46E8-B7C7-B17B36427ACE}" srcOrd="3" destOrd="0" presId="urn:microsoft.com/office/officeart/2005/8/layout/hProcess3"/>
    <dgm:cxn modelId="{C2A753E7-49C3-4E25-8E3B-597CDA2E34A0}" type="presParOf" srcId="{7155CE52-3EC8-40C4-89A0-4AE0AAE783E4}" destId="{E1F222B2-42E7-4EB2-8FEE-36562E44DEB3}" srcOrd="6" destOrd="0" presId="urn:microsoft.com/office/officeart/2005/8/layout/hProcess3"/>
    <dgm:cxn modelId="{BF7B57ED-3410-4D45-91DB-04D5D9D69887}" type="presParOf" srcId="{7155CE52-3EC8-40C4-89A0-4AE0AAE783E4}" destId="{DFA4DA42-61EE-40A5-A32F-05541DDBCEB2}" srcOrd="7" destOrd="0" presId="urn:microsoft.com/office/officeart/2005/8/layout/hProcess3"/>
    <dgm:cxn modelId="{5F72172B-CF25-4385-9794-8241BEA84DF6}" type="presParOf" srcId="{7155CE52-3EC8-40C4-89A0-4AE0AAE783E4}" destId="{8EF1AF16-0E99-466D-B3E0-8642E6E516B9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BBD0F-922D-4290-9BF6-5E1ECA1DAE9D}">
      <dsp:nvSpPr>
        <dsp:cNvPr id="0" name=""/>
        <dsp:cNvSpPr/>
      </dsp:nvSpPr>
      <dsp:spPr>
        <a:xfrm rot="4396374">
          <a:off x="1269067" y="715203"/>
          <a:ext cx="3102664" cy="216372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93DCC-D43E-4476-A33C-9BA9E5F0B21B}">
      <dsp:nvSpPr>
        <dsp:cNvPr id="0" name=""/>
        <dsp:cNvSpPr/>
      </dsp:nvSpPr>
      <dsp:spPr>
        <a:xfrm>
          <a:off x="1061073" y="0"/>
          <a:ext cx="1462810" cy="57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b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100" kern="1200" dirty="0"/>
        </a:p>
      </dsp:txBody>
      <dsp:txXfrm>
        <a:off x="1061073" y="0"/>
        <a:ext cx="1462810" cy="575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1AF16-0E99-466D-B3E0-8642E6E516B9}">
      <dsp:nvSpPr>
        <dsp:cNvPr id="0" name=""/>
        <dsp:cNvSpPr/>
      </dsp:nvSpPr>
      <dsp:spPr>
        <a:xfrm rot="5400000">
          <a:off x="321601" y="325827"/>
          <a:ext cx="1002518" cy="72032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AE24A-83BF-4901-A1AF-EB709DC7FA4A}">
      <dsp:nvSpPr>
        <dsp:cNvPr id="0" name=""/>
        <dsp:cNvSpPr/>
      </dsp:nvSpPr>
      <dsp:spPr>
        <a:xfrm>
          <a:off x="1050019" y="480357"/>
          <a:ext cx="383925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 dirty="0"/>
        </a:p>
      </dsp:txBody>
      <dsp:txXfrm>
        <a:off x="1050019" y="480357"/>
        <a:ext cx="383925" cy="900000"/>
      </dsp:txXfrm>
    </dsp:sp>
    <dsp:sp modelId="{6E6493F4-0F9B-434C-A338-4097DB857B07}">
      <dsp:nvSpPr>
        <dsp:cNvPr id="0" name=""/>
        <dsp:cNvSpPr/>
      </dsp:nvSpPr>
      <dsp:spPr>
        <a:xfrm>
          <a:off x="589308" y="480357"/>
          <a:ext cx="383925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 dirty="0"/>
        </a:p>
      </dsp:txBody>
      <dsp:txXfrm>
        <a:off x="589308" y="480357"/>
        <a:ext cx="383925" cy="900000"/>
      </dsp:txXfrm>
    </dsp:sp>
    <dsp:sp modelId="{D2DB7E72-3673-4169-8F73-A8D51D62A786}">
      <dsp:nvSpPr>
        <dsp:cNvPr id="0" name=""/>
        <dsp:cNvSpPr/>
      </dsp:nvSpPr>
      <dsp:spPr>
        <a:xfrm>
          <a:off x="128597" y="480357"/>
          <a:ext cx="383925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 dirty="0"/>
        </a:p>
      </dsp:txBody>
      <dsp:txXfrm>
        <a:off x="128597" y="480357"/>
        <a:ext cx="383925" cy="90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95AE0-7AB9-460A-BE2E-B73BCBB47E09}" type="datetimeFigureOut">
              <a:rPr lang="it-IT" smtClean="0"/>
              <a:t>13/04/2014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0928C-ABDF-4756-8B2C-C76A7E7844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0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928C-ABDF-4756-8B2C-C76A7E7844C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31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10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23424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11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791756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12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2282625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13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545953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14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325799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15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15189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16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649677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17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46777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2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72426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3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81538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4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415645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5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81224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6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46755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7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715967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8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234640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you need not to start from scratch = non </a:t>
            </a:r>
            <a:r>
              <a:rPr lang="en-US" dirty="0" err="1" smtClean="0"/>
              <a:t>dovendo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</a:t>
            </a:r>
            <a:r>
              <a:rPr lang="en-US" baseline="0" dirty="0" smtClean="0"/>
              <a:t> da 0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it-IT" smtClean="0">
                <a:solidFill>
                  <a:srgbClr val="514843"/>
                </a:solidFill>
                <a:latin typeface="Euphemia"/>
              </a:rPr>
              <a:pPr/>
              <a:t>9</a:t>
            </a:fld>
            <a:endParaRPr lang="it-IT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09863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5BA9-BBAD-457D-8666-A38610DE79A7}" type="datetime1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13/04/2014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CF1E-6DEE-4BA7-AF92-84760D419C7D}" type="datetime1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13/04/2014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6AA8-AC4C-4D86-A7BC-089D81216453}" type="datetime1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13/04/2014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42DF-EF62-4A7C-948E-D75B6F0B73FD}" type="datetime1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13/04/2014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09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4F1-8F5D-4D5F-B1F9-B5EA1B668AEF}" type="datetime1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13/04/2014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8650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7717-5C0E-4729-B976-C98060EDFD0F}" type="datetime1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13/04/2014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949-6385-4A5B-BF60-DF3691127142}" type="datetime1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13/04/2014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4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016-CCFD-49FA-84FB-B807B1249C02}" type="datetime1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13/04/2014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8E3-BD78-43EB-9DA2-AC370C22974F}" type="datetime1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13/04/2014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6B9C-6163-410B-A61C-A0D33728D8FE}" type="datetime1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13/04/2014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D1D2-71E4-4EA0-9872-5C1ED6E6CCAB}" type="datetime1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13/04/2014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16468918-B68E-4D75-87AC-1572A7A0451C}" type="datetime1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13/04/2014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45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82958" y="2292094"/>
            <a:ext cx="6355992" cy="2219691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b="1" cap="none" dirty="0" smtClean="0"/>
              <a:t>Faceted Browsing: Analysis and implementation of a Big Data Solution using Apache </a:t>
            </a:r>
            <a:r>
              <a:rPr lang="en-US" sz="2800" b="1" cap="none" dirty="0" err="1" smtClean="0"/>
              <a:t>Solr</a:t>
            </a:r>
            <a:r>
              <a:rPr lang="en-US" sz="2800" b="1" cap="none" dirty="0" smtClean="0"/>
              <a:t>.</a:t>
            </a:r>
            <a:endParaRPr lang="en-US" sz="2800" b="1" cap="none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9" r="19049"/>
          <a:stretch>
            <a:fillRect/>
          </a:stretch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323" y="6284559"/>
            <a:ext cx="487008" cy="468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755" y="6263493"/>
            <a:ext cx="510860" cy="510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409" y="5872766"/>
            <a:ext cx="865922" cy="319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5186" y="5112362"/>
            <a:ext cx="296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b="1" dirty="0" smtClean="0"/>
              <a:t>Paolo Malavolta</a:t>
            </a:r>
          </a:p>
          <a:p>
            <a:pPr algn="r"/>
            <a:r>
              <a:rPr lang="it-IT" sz="1200" dirty="0" err="1" smtClean="0"/>
              <a:t>University</a:t>
            </a:r>
            <a:r>
              <a:rPr lang="it-IT" sz="1200" dirty="0" smtClean="0"/>
              <a:t> of Modena and Reggio Emilia</a:t>
            </a:r>
            <a:endParaRPr lang="it-IT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47035" y="1310656"/>
            <a:ext cx="1134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dirty="0" smtClean="0"/>
              <a:t>April 15, 2014</a:t>
            </a:r>
            <a:endParaRPr lang="it-IT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58364"/>
            <a:ext cx="2149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Advisor:</a:t>
            </a:r>
          </a:p>
          <a:p>
            <a:r>
              <a:rPr lang="it-IT" sz="1200" dirty="0" smtClean="0"/>
              <a:t>Prof. Sonia Bergamaschi</a:t>
            </a:r>
          </a:p>
          <a:p>
            <a:r>
              <a:rPr lang="it-IT" sz="1200" b="1" dirty="0" smtClean="0"/>
              <a:t>Co-Advisor:</a:t>
            </a:r>
          </a:p>
          <a:p>
            <a:r>
              <a:rPr lang="it-IT" sz="1200" dirty="0" smtClean="0"/>
              <a:t>Prof. H.V. </a:t>
            </a:r>
            <a:r>
              <a:rPr lang="it-IT" sz="1200" dirty="0" err="1" smtClean="0"/>
              <a:t>Jagadish</a:t>
            </a:r>
            <a:endParaRPr lang="it-IT" sz="1200" dirty="0" smtClean="0"/>
          </a:p>
          <a:p>
            <a:r>
              <a:rPr lang="it-IT" sz="1200" dirty="0" smtClean="0"/>
              <a:t>Dott. Ing. Francesco Guerra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71077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Faceted Browsing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5720903" cy="22570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How to make Faceted </a:t>
            </a:r>
            <a:r>
              <a:rPr lang="en-US" dirty="0"/>
              <a:t>Browsing over </a:t>
            </a:r>
            <a:r>
              <a:rPr lang="en-US" dirty="0" err="1" smtClean="0"/>
              <a:t>Solr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nalysis and learning of a multi-faceted query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M</a:t>
            </a:r>
            <a:r>
              <a:rPr lang="en-US" dirty="0" smtClean="0"/>
              <a:t>odified </a:t>
            </a:r>
            <a:r>
              <a:rPr lang="en-US" dirty="0" err="1" smtClean="0"/>
              <a:t>Solr</a:t>
            </a:r>
            <a:r>
              <a:rPr lang="en-US" dirty="0" smtClean="0"/>
              <a:t> front-end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dded </a:t>
            </a:r>
            <a:r>
              <a:rPr lang="en-US" dirty="0" err="1" smtClean="0"/>
              <a:t>javascript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10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6713"/>
              </p:ext>
            </p:extLst>
          </p:nvPr>
        </p:nvGraphicFramePr>
        <p:xfrm>
          <a:off x="6212470" y="2090273"/>
          <a:ext cx="5770563" cy="329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Document" r:id="rId4" imgW="5770480" imgH="3293452" progId="Word.Document.12">
                  <p:embed/>
                </p:oleObj>
              </mc:Choice>
              <mc:Fallback>
                <p:oleObj name="Document" r:id="rId4" imgW="5770480" imgH="32934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12470" y="2090273"/>
                        <a:ext cx="5770563" cy="329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546" y="4904617"/>
            <a:ext cx="79608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http://localhost:8081/solr/collection1/browse?</a:t>
            </a:r>
            <a:endParaRPr lang="it-IT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&amp;q=&amp;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fq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={!tag=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}CapColor:brown%22OR%22{!tag=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CapColor:gray</a:t>
            </a:r>
            <a:endParaRPr lang="it-IT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it-IT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&amp;q=&amp;</a:t>
            </a:r>
            <a:r>
              <a:rPr lang="it-IT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fq</a:t>
            </a:r>
            <a:r>
              <a:rPr lang="it-IT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={!</a:t>
            </a:r>
            <a:r>
              <a:rPr lang="it-IT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lang="it-IT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it-IT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it-IT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it-IT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Odor:pungent</a:t>
            </a:r>
            <a:endParaRPr lang="it-IT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&amp;facet=on</a:t>
            </a:r>
            <a:endParaRPr lang="it-IT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&amp;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facet.field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={!ex=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CapColor</a:t>
            </a:r>
            <a:endParaRPr lang="it-IT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&amp;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facet.field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={!ex=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CapSurface</a:t>
            </a:r>
            <a:endParaRPr lang="it-IT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&amp;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facet.field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={!ex=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}Odor</a:t>
            </a:r>
            <a:endParaRPr lang="it-IT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Networks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3370508" cy="1303986"/>
          </a:xfrm>
        </p:spPr>
        <p:txBody>
          <a:bodyPr>
            <a:normAutofit/>
          </a:bodyPr>
          <a:lstStyle/>
          <a:p>
            <a:r>
              <a:rPr lang="en-US" dirty="0" smtClean="0"/>
              <a:t>Issues</a:t>
            </a:r>
            <a:r>
              <a:rPr lang="it-IT" dirty="0" smtClean="0"/>
              <a:t>: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</a:t>
            </a:r>
            <a:r>
              <a:rPr lang="en-US" dirty="0" smtClean="0"/>
              <a:t>uge volume of facet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</a:t>
            </a:r>
            <a:r>
              <a:rPr lang="en-US" dirty="0" smtClean="0"/>
              <a:t>ser search experience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11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73" y="3069933"/>
            <a:ext cx="6549369" cy="317084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8713786"/>
              </p:ext>
            </p:extLst>
          </p:nvPr>
        </p:nvGraphicFramePr>
        <p:xfrm>
          <a:off x="1529855" y="2544934"/>
          <a:ext cx="1593272" cy="186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ontent Placeholder 13"/>
          <p:cNvSpPr txBox="1">
            <a:spLocks/>
          </p:cNvSpPr>
          <p:nvPr/>
        </p:nvSpPr>
        <p:spPr>
          <a:xfrm>
            <a:off x="1104900" y="3948447"/>
            <a:ext cx="3370508" cy="24079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Bayesian networks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Open Markov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Open source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GUI available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API available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76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Networks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3370508" cy="1303986"/>
          </a:xfrm>
        </p:spPr>
        <p:txBody>
          <a:bodyPr>
            <a:normAutofit/>
          </a:bodyPr>
          <a:lstStyle/>
          <a:p>
            <a:r>
              <a:rPr lang="en-US" dirty="0" smtClean="0"/>
              <a:t>How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dded 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dded Servlet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Open Markov API modified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12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06" y="1600200"/>
            <a:ext cx="4717576" cy="308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93" y="2643675"/>
            <a:ext cx="4185889" cy="2292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34" y="3331224"/>
            <a:ext cx="3460120" cy="3205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88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Networks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2166334" cy="1683913"/>
          </a:xfrm>
        </p:spPr>
        <p:txBody>
          <a:bodyPr>
            <a:normAutofit/>
          </a:bodyPr>
          <a:lstStyle/>
          <a:p>
            <a:r>
              <a:rPr lang="en-US" b="1" dirty="0" smtClean="0"/>
              <a:t>Aware User Search</a:t>
            </a:r>
          </a:p>
          <a:p>
            <a:r>
              <a:rPr lang="en-US" b="1" dirty="0" smtClean="0"/>
              <a:t>Dynamic Summary</a:t>
            </a:r>
            <a:endParaRPr lang="en-US" b="1" dirty="0"/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13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48" y="1437956"/>
            <a:ext cx="5918732" cy="4042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146" y="2833352"/>
            <a:ext cx="5810526" cy="3888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01" y="5079504"/>
            <a:ext cx="120001" cy="13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 Search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67364" y="1600200"/>
            <a:ext cx="6055754" cy="20058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Keywords Search over Relational Database: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Very popular method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Allow non-expert user to formulate queries</a:t>
            </a:r>
            <a:endParaRPr 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Not needed to how the data is represented inside DB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14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600" y="4033123"/>
            <a:ext cx="464152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Current techniques: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A-priori instance analysis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Construct an index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Retrieve information from index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dirty="0"/>
          </a:p>
        </p:txBody>
      </p:sp>
      <p:sp>
        <p:nvSpPr>
          <p:cNvPr id="5" name="Rectangle 4"/>
          <p:cNvSpPr/>
          <p:nvPr/>
        </p:nvSpPr>
        <p:spPr>
          <a:xfrm>
            <a:off x="6390645" y="4033123"/>
            <a:ext cx="53451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Experimented approach: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Learning Bayesian Network from DB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Nodes represents columns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Retrieve </a:t>
            </a:r>
            <a:r>
              <a:rPr lang="en-US" sz="2000" dirty="0"/>
              <a:t>information from </a:t>
            </a:r>
            <a:r>
              <a:rPr lang="en-US" sz="2000" dirty="0" smtClean="0"/>
              <a:t>BN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dirty="0"/>
          </a:p>
        </p:txBody>
      </p:sp>
      <p:sp>
        <p:nvSpPr>
          <p:cNvPr id="9" name="Right Arrow 8"/>
          <p:cNvSpPr/>
          <p:nvPr/>
        </p:nvSpPr>
        <p:spPr>
          <a:xfrm>
            <a:off x="5388127" y="4506900"/>
            <a:ext cx="1002518" cy="720324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52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 Search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2430351" cy="511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How it works: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15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41" y="2102983"/>
            <a:ext cx="4662121" cy="3712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893" y="2112135"/>
            <a:ext cx="4340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Learning Bayesian Network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Automatic Hill Climbing algorithm</a:t>
            </a:r>
          </a:p>
          <a:p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1071893" y="32761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Compute probabilities: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Variable Elimination </a:t>
            </a:r>
            <a:r>
              <a:rPr lang="en-US" dirty="0" smtClean="0"/>
              <a:t>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893" y="4476477"/>
            <a:ext cx="301499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Print results:</a:t>
            </a:r>
            <a:endParaRPr 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Quick Sort algorithm</a:t>
            </a:r>
            <a:endParaRPr lang="en-US" dirty="0"/>
          </a:p>
          <a:p>
            <a:pPr>
              <a:lnSpc>
                <a:spcPct val="15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7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 Search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3029218" cy="3074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Test</a:t>
            </a:r>
            <a:r>
              <a:rPr lang="it-IT" b="1" dirty="0" smtClean="0"/>
              <a:t>:</a:t>
            </a:r>
          </a:p>
          <a:p>
            <a:r>
              <a:rPr lang="it-IT" dirty="0" err="1" smtClean="0"/>
              <a:t>Portion</a:t>
            </a:r>
            <a:r>
              <a:rPr lang="it-IT" dirty="0" smtClean="0"/>
              <a:t> of a </a:t>
            </a:r>
            <a:r>
              <a:rPr lang="it-IT" dirty="0" err="1" smtClean="0"/>
              <a:t>real</a:t>
            </a:r>
            <a:r>
              <a:rPr lang="it-IT" dirty="0" smtClean="0"/>
              <a:t> DB</a:t>
            </a:r>
          </a:p>
          <a:p>
            <a:r>
              <a:rPr lang="it-IT" dirty="0" smtClean="0"/>
              <a:t>2-way </a:t>
            </a:r>
            <a:r>
              <a:rPr lang="it-IT" dirty="0" err="1" smtClean="0"/>
              <a:t>path</a:t>
            </a:r>
            <a:endParaRPr lang="it-IT" dirty="0"/>
          </a:p>
          <a:p>
            <a:r>
              <a:rPr lang="en-US" dirty="0" smtClean="0"/>
              <a:t>Full outer join</a:t>
            </a:r>
            <a:r>
              <a:rPr lang="it-IT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smtClean="0"/>
              <a:t>First 1000 </a:t>
            </a:r>
            <a:r>
              <a:rPr lang="it-IT" dirty="0" err="1" smtClean="0"/>
              <a:t>rows</a:t>
            </a:r>
            <a:endParaRPr lang="it-IT" dirty="0"/>
          </a:p>
          <a:p>
            <a:r>
              <a:rPr lang="en-US" dirty="0" smtClean="0"/>
              <a:t>50 runs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16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641730"/>
              </p:ext>
            </p:extLst>
          </p:nvPr>
        </p:nvGraphicFramePr>
        <p:xfrm>
          <a:off x="3209959" y="3981608"/>
          <a:ext cx="5770563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Document" r:id="rId4" imgW="5770480" imgH="2505143" progId="Word.Document.12">
                  <p:embed/>
                </p:oleObj>
              </mc:Choice>
              <mc:Fallback>
                <p:oleObj name="Document" r:id="rId4" imgW="5770480" imgH="25051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9959" y="3981608"/>
                        <a:ext cx="5770563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75" y="2063673"/>
            <a:ext cx="4680290" cy="1437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9959" y="6344099"/>
            <a:ext cx="577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Execution</a:t>
            </a:r>
            <a:r>
              <a:rPr lang="it-IT" dirty="0" smtClean="0"/>
              <a:t> time</a:t>
            </a:r>
            <a:r>
              <a:rPr lang="it-IT" dirty="0"/>
              <a:t>: </a:t>
            </a:r>
            <a:r>
              <a:rPr lang="it-IT" dirty="0" smtClean="0"/>
              <a:t>~ </a:t>
            </a:r>
            <a:r>
              <a:rPr lang="it-IT" dirty="0" smtClean="0"/>
              <a:t>3.0 </a:t>
            </a:r>
            <a:r>
              <a:rPr lang="it-IT" dirty="0" smtClean="0"/>
              <a:t>sec.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13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17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61144" y="1864236"/>
            <a:ext cx="5212187" cy="49555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+mj-lt"/>
              </a:rPr>
              <a:t>Conclusions</a:t>
            </a:r>
            <a:r>
              <a:rPr lang="en-US" sz="2400" dirty="0">
                <a:latin typeface="+mj-lt"/>
              </a:rPr>
              <a:t>: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I have provided over Apache </a:t>
            </a:r>
            <a:r>
              <a:rPr lang="en-US" b="1" dirty="0" err="1" smtClean="0"/>
              <a:t>Solr</a:t>
            </a:r>
            <a:r>
              <a:rPr lang="en-US" b="1" dirty="0" smtClean="0"/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Big Data solution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Faceted browsing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Integrated and ready-to-use solution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Aware user search using Bayesian Networks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Dynamic summary using Bayesian Networks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/>
              <a:t>I have provided over Keywords Search: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A different approach for keyword search over DB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A software that allow user to formulate queries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18642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800"/>
              </a:spcBef>
            </a:pPr>
            <a:r>
              <a:rPr lang="en-US" sz="2400" dirty="0" smtClean="0">
                <a:solidFill>
                  <a:srgbClr val="514843"/>
                </a:solidFill>
                <a:latin typeface="+mj-lt"/>
              </a:rPr>
              <a:t>Future work: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  <a:p>
            <a:pPr marL="228600" lvl="0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514843"/>
                </a:solidFill>
              </a:rPr>
              <a:t>For </a:t>
            </a:r>
            <a:r>
              <a:rPr lang="en-US" sz="2000" b="1" dirty="0" err="1" smtClean="0">
                <a:solidFill>
                  <a:srgbClr val="514843"/>
                </a:solidFill>
              </a:rPr>
              <a:t>Solr</a:t>
            </a:r>
            <a:r>
              <a:rPr lang="en-US" sz="2000" b="1" dirty="0" smtClean="0">
                <a:solidFill>
                  <a:srgbClr val="514843"/>
                </a:solidFill>
              </a:rPr>
              <a:t> I can:</a:t>
            </a:r>
            <a:endParaRPr lang="en-US" sz="2000" b="1" dirty="0">
              <a:solidFill>
                <a:srgbClr val="514843"/>
              </a:solidFill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514843"/>
                </a:solidFill>
              </a:rPr>
              <a:t>Use Machine Learning algorithm to automate the learning of the facets</a:t>
            </a:r>
            <a:endParaRPr lang="en-US" sz="1600" dirty="0">
              <a:solidFill>
                <a:srgbClr val="51484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3610869"/>
            <a:ext cx="6096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514843"/>
                </a:solidFill>
              </a:rPr>
              <a:t>For Keywords Search I </a:t>
            </a:r>
            <a:r>
              <a:rPr lang="en-US" sz="2000" b="1" dirty="0">
                <a:solidFill>
                  <a:srgbClr val="514843"/>
                </a:solidFill>
              </a:rPr>
              <a:t>can: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514843"/>
                </a:solidFill>
              </a:rPr>
              <a:t>Learn the BN with more </a:t>
            </a:r>
            <a:r>
              <a:rPr lang="en-US" sz="1600" dirty="0" smtClean="0">
                <a:solidFill>
                  <a:srgbClr val="514843"/>
                </a:solidFill>
              </a:rPr>
              <a:t>Database </a:t>
            </a:r>
            <a:r>
              <a:rPr lang="en-US" sz="1600" dirty="0">
                <a:solidFill>
                  <a:srgbClr val="514843"/>
                </a:solidFill>
              </a:rPr>
              <a:t>rows for better </a:t>
            </a:r>
            <a:r>
              <a:rPr lang="en-US" sz="1600" dirty="0" smtClean="0">
                <a:solidFill>
                  <a:srgbClr val="514843"/>
                </a:solidFill>
              </a:rPr>
              <a:t>results</a:t>
            </a:r>
            <a:endParaRPr lang="en-US" sz="1600" dirty="0">
              <a:solidFill>
                <a:srgbClr val="51484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34129" y="1700012"/>
            <a:ext cx="83713" cy="4584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1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7" grpId="0"/>
      <p:bldP spid="4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899" y="2292094"/>
            <a:ext cx="9919885" cy="2219691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cap="none" dirty="0" smtClean="0"/>
              <a:t>Thank for your time.</a:t>
            </a:r>
            <a:endParaRPr lang="en-US" sz="4000" cap="non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755" y="6263493"/>
            <a:ext cx="510860" cy="510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323" y="6284559"/>
            <a:ext cx="487008" cy="468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409" y="5872766"/>
            <a:ext cx="865922" cy="3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visualization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6474317" cy="10850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90% </a:t>
            </a:r>
            <a:r>
              <a:rPr lang="en-US" dirty="0" smtClean="0"/>
              <a:t>of </a:t>
            </a:r>
            <a:r>
              <a:rPr lang="en-US" dirty="0"/>
              <a:t>the data in the world today was created </a:t>
            </a:r>
            <a:r>
              <a:rPr lang="en-US" dirty="0" smtClean="0"/>
              <a:t>           in the </a:t>
            </a:r>
            <a:r>
              <a:rPr lang="en-US" dirty="0"/>
              <a:t>last 2 years alone</a:t>
            </a:r>
            <a:r>
              <a:rPr lang="en-US" dirty="0" smtClean="0"/>
              <a:t>.                                 			   </a:t>
            </a:r>
            <a:r>
              <a:rPr lang="en-US" sz="1100" i="1" dirty="0" smtClean="0"/>
              <a:t>-IBM</a:t>
            </a:r>
            <a:r>
              <a:rPr lang="it-IT" sz="1100" i="1" dirty="0" smtClean="0"/>
              <a:t>-</a:t>
            </a:r>
            <a:endParaRPr lang="it-IT" sz="1100" i="1" dirty="0"/>
          </a:p>
          <a:p>
            <a:pPr marL="0" indent="0">
              <a:lnSpc>
                <a:spcPct val="100000"/>
              </a:lnSpc>
              <a:buNone/>
            </a:pPr>
            <a:endParaRPr lang="en-US" sz="11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2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69" y="4487929"/>
            <a:ext cx="2221821" cy="208637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56787"/>
              </p:ext>
            </p:extLst>
          </p:nvPr>
        </p:nvGraphicFramePr>
        <p:xfrm>
          <a:off x="2167405" y="5017146"/>
          <a:ext cx="5901210" cy="1280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2950605"/>
                <a:gridCol w="2950605"/>
              </a:tblGrid>
              <a:tr h="657306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50%</a:t>
                      </a:r>
                      <a:r>
                        <a:rPr lang="it-IT" sz="2400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of our brains are involved in</a:t>
                      </a:r>
                    </a:p>
                    <a:p>
                      <a:pPr algn="ctr"/>
                      <a:r>
                        <a:rPr lang="en-US" baseline="0" dirty="0" smtClean="0"/>
                        <a:t>visual processing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70% </a:t>
                      </a:r>
                    </a:p>
                    <a:p>
                      <a:pPr algn="ctr"/>
                      <a:r>
                        <a:rPr lang="it-IT" dirty="0" smtClean="0"/>
                        <a:t>of </a:t>
                      </a:r>
                      <a:r>
                        <a:rPr lang="it-IT" dirty="0" err="1" smtClean="0"/>
                        <a:t>all</a:t>
                      </a:r>
                      <a:r>
                        <a:rPr lang="it-IT" dirty="0" smtClean="0"/>
                        <a:t> of </a:t>
                      </a:r>
                      <a:r>
                        <a:rPr lang="it-IT" dirty="0" err="1" smtClean="0"/>
                        <a:t>our</a:t>
                      </a:r>
                      <a:r>
                        <a:rPr lang="it-IT" dirty="0" smtClean="0"/>
                        <a:t> </a:t>
                      </a:r>
                      <a:r>
                        <a:rPr lang="en-US" dirty="0" smtClean="0"/>
                        <a:t>sensory receptors</a:t>
                      </a:r>
                    </a:p>
                    <a:p>
                      <a:pPr algn="ctr"/>
                      <a:r>
                        <a:rPr lang="en-US" dirty="0" smtClean="0"/>
                        <a:t>are in our eyes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4900" y="2826913"/>
            <a:ext cx="99806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should we be interested in visualization? </a:t>
            </a:r>
            <a:r>
              <a:rPr lang="en-US" dirty="0"/>
              <a:t>Because the human visual system is a pattern seeker of enormous power and subtlety. The eye and the visual cortex of the brain form a massively parallel processor that provides the highest-bandwidth channel into human cognitive centers. At higher levels of processing, perception and cognition are closely interrelated, which is the reason why the words “understanding” and “seeing” are synonymous.                   						</a:t>
            </a:r>
            <a:endParaRPr lang="en-US" dirty="0" smtClean="0"/>
          </a:p>
          <a:p>
            <a:r>
              <a:rPr lang="en-US" sz="1200" i="1" dirty="0"/>
              <a:t>	</a:t>
            </a:r>
            <a:r>
              <a:rPr lang="en-US" sz="1200" i="1" dirty="0" smtClean="0"/>
              <a:t>					-</a:t>
            </a:r>
            <a:r>
              <a:rPr lang="en-US" sz="1200" i="1" dirty="0"/>
              <a:t>Colin Ware, 2000-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885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Solr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2356374"/>
            <a:ext cx="9980682" cy="42371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 smtClean="0"/>
              <a:t>Solr</a:t>
            </a:r>
            <a:r>
              <a:rPr lang="en-US" dirty="0" smtClean="0"/>
              <a:t> </a:t>
            </a:r>
            <a:r>
              <a:rPr lang="en-US" dirty="0"/>
              <a:t>(pronounced </a:t>
            </a:r>
            <a:r>
              <a:rPr lang="en-US" dirty="0" smtClean="0"/>
              <a:t>“solar”) </a:t>
            </a:r>
            <a:r>
              <a:rPr lang="en-US" dirty="0"/>
              <a:t>is </a:t>
            </a:r>
            <a:r>
              <a:rPr lang="en-US" dirty="0" smtClean="0"/>
              <a:t>the most popular and </a:t>
            </a:r>
            <a:r>
              <a:rPr lang="en-US" dirty="0"/>
              <a:t>open source enterprise search platform from the Apache </a:t>
            </a:r>
            <a:r>
              <a:rPr lang="en-US" dirty="0" err="1"/>
              <a:t>Lucene</a:t>
            </a:r>
            <a:r>
              <a:rPr lang="en-US" dirty="0"/>
              <a:t> project.  </a:t>
            </a:r>
            <a:r>
              <a:rPr lang="en-US" dirty="0" smtClean="0"/>
              <a:t>                                      Its </a:t>
            </a:r>
            <a:r>
              <a:rPr lang="en-US" dirty="0"/>
              <a:t>major features </a:t>
            </a:r>
            <a:r>
              <a:rPr lang="en-US" dirty="0" smtClean="0"/>
              <a:t>include:</a:t>
            </a:r>
          </a:p>
          <a:p>
            <a:r>
              <a:rPr lang="en-US" dirty="0" smtClean="0"/>
              <a:t>Full-text search, </a:t>
            </a:r>
          </a:p>
          <a:p>
            <a:r>
              <a:rPr lang="en-US" dirty="0"/>
              <a:t>D</a:t>
            </a:r>
            <a:r>
              <a:rPr lang="en-US" dirty="0" smtClean="0"/>
              <a:t>ynamic </a:t>
            </a:r>
            <a:r>
              <a:rPr lang="en-US" dirty="0"/>
              <a:t>clustering, </a:t>
            </a:r>
            <a:endParaRPr lang="en-US" dirty="0" smtClean="0"/>
          </a:p>
          <a:p>
            <a:r>
              <a:rPr lang="en-US" dirty="0" smtClean="0"/>
              <a:t>Near Real-time indexing,</a:t>
            </a:r>
          </a:p>
          <a:p>
            <a:r>
              <a:rPr lang="en-US" dirty="0" smtClean="0"/>
              <a:t>Traditional DB, </a:t>
            </a:r>
            <a:r>
              <a:rPr lang="en-US" dirty="0"/>
              <a:t>rich document (e.g., Word, </a:t>
            </a:r>
            <a:r>
              <a:rPr lang="en-US" dirty="0" smtClean="0"/>
              <a:t>PDF, jpeg) handling,</a:t>
            </a:r>
          </a:p>
          <a:p>
            <a:r>
              <a:rPr lang="en-US" dirty="0" err="1" smtClean="0"/>
              <a:t>NoSQL</a:t>
            </a:r>
            <a:r>
              <a:rPr lang="en-US" dirty="0" smtClean="0"/>
              <a:t> DB support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 smtClean="0"/>
              <a:t>HTTP </a:t>
            </a:r>
            <a:r>
              <a:rPr lang="en-US" dirty="0" err="1" smtClean="0"/>
              <a:t>Restfull</a:t>
            </a:r>
            <a:r>
              <a:rPr lang="en-US" dirty="0" smtClean="0"/>
              <a:t> requests.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3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27" y="1301115"/>
            <a:ext cx="1914350" cy="10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solution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36960" y="3370458"/>
            <a:ext cx="908526" cy="458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b="1" dirty="0" smtClean="0"/>
              <a:t>Jetty</a:t>
            </a:r>
            <a:r>
              <a:rPr 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4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4" y="1439653"/>
            <a:ext cx="6376913" cy="1930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75" y="3636949"/>
            <a:ext cx="2566207" cy="240225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36477"/>
              </p:ext>
            </p:extLst>
          </p:nvPr>
        </p:nvGraphicFramePr>
        <p:xfrm>
          <a:off x="262019" y="4006178"/>
          <a:ext cx="7833218" cy="2649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609"/>
                <a:gridCol w="3916609"/>
              </a:tblGrid>
              <a:tr h="314963">
                <a:tc>
                  <a:txBody>
                    <a:bodyPr/>
                    <a:lstStyle/>
                    <a:p>
                      <a:r>
                        <a:rPr lang="it-IT" i="0" dirty="0" err="1" smtClean="0"/>
                        <a:t>Jetty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features</a:t>
                      </a:r>
                      <a:r>
                        <a:rPr lang="it-IT" dirty="0" smtClean="0"/>
                        <a:t>: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0" dirty="0" err="1" smtClean="0"/>
                        <a:t>Tomcat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features</a:t>
                      </a:r>
                      <a:r>
                        <a:rPr lang="it-IT" dirty="0" smtClean="0"/>
                        <a:t>:</a:t>
                      </a:r>
                      <a:endParaRPr lang="it-IT" dirty="0"/>
                    </a:p>
                  </a:txBody>
                  <a:tcPr/>
                </a:tc>
              </a:tr>
              <a:tr h="228348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Full-featured and standards-based.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Embeddable and Asynchronous.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Open source and commercially usable.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Dual licensed under Apache and Eclipse.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Flexible and extensible, Enterprise scalable. Low maintenance cost.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Small and Efficient.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Famous open source under Apache.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Easier to embed Tomcat in your applications.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Implements the Servlet 3.0, JSP 2.2 and JSP-EL 2.2 support.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Strong and widely commercially usable and use.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Easy integrated with other application such as Spring.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Flexible and extensible, Enterprise scalable.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Faster JSP parsing.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/>
                        <a:t>Stable.</a:t>
                      </a:r>
                      <a:endParaRPr lang="it-IT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05352" y="3440022"/>
            <a:ext cx="700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Tomcat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24279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solution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3898542" cy="2321417"/>
          </a:xfrm>
        </p:spPr>
        <p:txBody>
          <a:bodyPr>
            <a:normAutofit/>
          </a:bodyPr>
          <a:lstStyle/>
          <a:p>
            <a:r>
              <a:rPr lang="en-US" dirty="0" err="1" smtClean="0"/>
              <a:t>Solr</a:t>
            </a:r>
            <a:endParaRPr lang="en-US" dirty="0" smtClean="0"/>
          </a:p>
          <a:p>
            <a:r>
              <a:rPr lang="en-US" dirty="0" smtClean="0"/>
              <a:t>Tomcat</a:t>
            </a:r>
          </a:p>
          <a:p>
            <a:r>
              <a:rPr lang="en-US" dirty="0" smtClean="0"/>
              <a:t>Apache </a:t>
            </a:r>
            <a:r>
              <a:rPr lang="en-US" dirty="0" err="1" smtClean="0"/>
              <a:t>ZooKeeper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Sharding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eplication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5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7" y="3921617"/>
            <a:ext cx="5803344" cy="1525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41" y="1600200"/>
            <a:ext cx="5199128" cy="341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solution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4980368" cy="4324082"/>
          </a:xfrm>
        </p:spPr>
        <p:txBody>
          <a:bodyPr>
            <a:normAutofit/>
          </a:bodyPr>
          <a:lstStyle/>
          <a:p>
            <a:r>
              <a:rPr lang="en-US" dirty="0" err="1"/>
              <a:t>Solr</a:t>
            </a:r>
            <a:endParaRPr lang="en-US" dirty="0"/>
          </a:p>
          <a:p>
            <a:r>
              <a:rPr lang="en-US" dirty="0"/>
              <a:t>Tomcat</a:t>
            </a:r>
          </a:p>
          <a:p>
            <a:r>
              <a:rPr lang="en-US" dirty="0"/>
              <a:t>Apache </a:t>
            </a:r>
            <a:r>
              <a:rPr lang="en-US" dirty="0" err="1" smtClean="0"/>
              <a:t>ZooKeeper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Sharding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Replication</a:t>
            </a:r>
          </a:p>
          <a:p>
            <a:r>
              <a:rPr lang="en-US" dirty="0" smtClean="0"/>
              <a:t>Hadoop Distributed File System (HDFS)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6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78" y="4185039"/>
            <a:ext cx="3804571" cy="1188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030753" y="4649273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 sz="2800" b="1" dirty="0">
              <a:latin typeface="+mj-lt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65393570"/>
              </p:ext>
            </p:extLst>
          </p:nvPr>
        </p:nvGraphicFramePr>
        <p:xfrm>
          <a:off x="5034931" y="1411872"/>
          <a:ext cx="5364051" cy="359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66950" y="4479995"/>
            <a:ext cx="29123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latin typeface="+mj-lt"/>
              </a:rPr>
              <a:t>Big Data </a:t>
            </a:r>
            <a:r>
              <a:rPr lang="it-IT" sz="2800" b="1" dirty="0" err="1" smtClean="0">
                <a:latin typeface="+mj-lt"/>
              </a:rPr>
              <a:t>solution</a:t>
            </a:r>
            <a:endParaRPr lang="it-IT" sz="2800" b="1" dirty="0" smtClean="0">
              <a:latin typeface="+mj-lt"/>
            </a:endParaRPr>
          </a:p>
          <a:p>
            <a:pPr algn="ctr"/>
            <a:r>
              <a:rPr lang="it-IT" sz="2800" b="1" dirty="0" smtClean="0">
                <a:latin typeface="+mj-lt"/>
              </a:rPr>
              <a:t>over</a:t>
            </a:r>
          </a:p>
          <a:p>
            <a:pPr algn="ctr"/>
            <a:r>
              <a:rPr lang="it-IT" sz="2800" b="1" dirty="0" smtClean="0">
                <a:latin typeface="+mj-lt"/>
              </a:rPr>
              <a:t>Apache </a:t>
            </a:r>
            <a:r>
              <a:rPr lang="it-IT" sz="2800" b="1" dirty="0" err="1">
                <a:latin typeface="+mj-lt"/>
              </a:rPr>
              <a:t>S</a:t>
            </a:r>
            <a:r>
              <a:rPr lang="it-IT" sz="2800" b="1" dirty="0" err="1" smtClean="0">
                <a:latin typeface="+mj-lt"/>
              </a:rPr>
              <a:t>olr</a:t>
            </a:r>
            <a:endParaRPr lang="it-IT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7384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Faceted Browsing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5791737" cy="45172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Work </a:t>
            </a:r>
            <a:r>
              <a:rPr lang="en-US" dirty="0" err="1" smtClean="0"/>
              <a:t>Solr</a:t>
            </a:r>
            <a:r>
              <a:rPr lang="en-US" dirty="0" smtClean="0"/>
              <a:t> over Big Data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ym typeface="Wingdings" panose="05000000000000000000" pitchFamily="2" charset="2"/>
              </a:rPr>
              <a:t>DONE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anose="05000000000000000000" pitchFamily="2" charset="2"/>
              </a:rPr>
              <a:t>Big Data visualization over </a:t>
            </a:r>
            <a:r>
              <a:rPr lang="en-US" dirty="0" err="1" smtClean="0">
                <a:sym typeface="Wingdings" panose="05000000000000000000" pitchFamily="2" charset="2"/>
              </a:rPr>
              <a:t>Solr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sz="2400" b="1" dirty="0" smtClean="0">
                <a:sym typeface="Wingdings" panose="05000000000000000000" pitchFamily="2" charset="2"/>
              </a:rPr>
              <a:t>NOT YET!</a:t>
            </a:r>
            <a:endParaRPr lang="en-US" sz="2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7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22" y="3201107"/>
            <a:ext cx="4133049" cy="259148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910949">
            <a:off x="6517752" y="2747158"/>
            <a:ext cx="1346972" cy="1734982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7770216" y="4170601"/>
            <a:ext cx="2075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WE NEED IT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7554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Faceted Browsing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640580"/>
          </a:xfrm>
        </p:spPr>
        <p:txBody>
          <a:bodyPr>
            <a:normAutofit/>
          </a:bodyPr>
          <a:lstStyle/>
          <a:p>
            <a:r>
              <a:rPr lang="en-US" dirty="0" smtClean="0"/>
              <a:t>Faceted Browsing over </a:t>
            </a:r>
            <a:r>
              <a:rPr lang="en-US" dirty="0" err="1" smtClean="0"/>
              <a:t>Solr</a:t>
            </a:r>
            <a:endParaRPr lang="en-US" dirty="0" smtClean="0"/>
          </a:p>
          <a:p>
            <a:pPr lvl="1"/>
            <a:r>
              <a:rPr lang="en-US" b="1" dirty="0" smtClean="0"/>
              <a:t>AND</a:t>
            </a:r>
            <a:r>
              <a:rPr lang="en-US" dirty="0" smtClean="0"/>
              <a:t> between </a:t>
            </a:r>
            <a:r>
              <a:rPr lang="en-US" dirty="0"/>
              <a:t>facets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b="1" dirty="0" smtClean="0"/>
              <a:t>OR</a:t>
            </a:r>
            <a:r>
              <a:rPr lang="en-US" dirty="0" smtClean="0"/>
              <a:t> within facet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8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92" y="2426253"/>
            <a:ext cx="5810690" cy="39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Faceted Browsing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3988694" cy="1967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Faceted Browsing concerns: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heckbox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cale</a:t>
            </a:r>
            <a:endParaRPr 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</a:t>
            </a:r>
            <a:r>
              <a:rPr lang="en-US" dirty="0" smtClean="0"/>
              <a:t>fficiency</a:t>
            </a: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it-IT" smtClean="0"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9</a:t>
            </a:fld>
            <a:r>
              <a:rPr lang="it-IT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/18</a:t>
            </a:r>
            <a:endParaRPr lang="it-IT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6432" y="3898244"/>
            <a:ext cx="2348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CAPCOLOR        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79)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[x] Brown   (23)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[x] Gray    (45)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 ] Red     (11)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CAPSURFACE      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18)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 ] Scaly    (7)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 ] Smooth  (11)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ODOR           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183)   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 ] None    (34)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[x] Pungent (80)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 ] Spicy   (65)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 ] Anise    (4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15" y="4062680"/>
            <a:ext cx="1979452" cy="197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10" y="4261697"/>
            <a:ext cx="2383343" cy="15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3075</TotalTime>
  <Words>1055</Words>
  <Application>Microsoft Office PowerPoint</Application>
  <PresentationFormat>Widescreen</PresentationFormat>
  <Paragraphs>212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Euphemia</vt:lpstr>
      <vt:lpstr>Plantagenet Cherokee</vt:lpstr>
      <vt:lpstr>Wingdings</vt:lpstr>
      <vt:lpstr>1_Academic Literature 16x9</vt:lpstr>
      <vt:lpstr>Document</vt:lpstr>
      <vt:lpstr>Faceted Browsing: Analysis and implementation of a Big Data Solution using Apache Solr.</vt:lpstr>
      <vt:lpstr>Big Data visualization</vt:lpstr>
      <vt:lpstr>Apache Solr</vt:lpstr>
      <vt:lpstr>Big Data solution</vt:lpstr>
      <vt:lpstr>Big Data solution</vt:lpstr>
      <vt:lpstr>Big Data solution</vt:lpstr>
      <vt:lpstr>Faceted Browsing</vt:lpstr>
      <vt:lpstr>Faceted Browsing</vt:lpstr>
      <vt:lpstr>Faceted Browsing</vt:lpstr>
      <vt:lpstr>Faceted Browsing</vt:lpstr>
      <vt:lpstr>Bayesian Networks </vt:lpstr>
      <vt:lpstr>Bayesian Networks </vt:lpstr>
      <vt:lpstr>Bayesian Networks </vt:lpstr>
      <vt:lpstr>Keywords Search</vt:lpstr>
      <vt:lpstr>Keywords Search</vt:lpstr>
      <vt:lpstr>Keywords Search</vt:lpstr>
      <vt:lpstr>Conclusions and Future work</vt:lpstr>
      <vt:lpstr>Thank for your time.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Faceted Browsing: Analysis and implementation of a Big Data Solution using Apache Solr.</dc:title>
  <dc:creator>Paolo</dc:creator>
  <cp:lastModifiedBy>Paolo Malavolta</cp:lastModifiedBy>
  <cp:revision>136</cp:revision>
  <dcterms:created xsi:type="dcterms:W3CDTF">2014-04-07T13:59:46Z</dcterms:created>
  <dcterms:modified xsi:type="dcterms:W3CDTF">2014-04-13T22:19:58Z</dcterms:modified>
</cp:coreProperties>
</file>